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5" d="100"/>
          <a:sy n="105" d="100"/>
        </p:scale>
        <p:origin x="115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6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>
                <a:solidFill>
                  <a:srgbClr val="00FF00"/>
                </a:solidFill>
              </a:rPr>
              <a:t>tanglung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79" y="2581275"/>
            <a:ext cx="3524250" cy="3524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77" y="342001"/>
            <a:ext cx="1371600" cy="119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27" y="3031726"/>
            <a:ext cx="2857500" cy="300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04" y="368454"/>
            <a:ext cx="13716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>
                <a:solidFill>
                  <a:srgbClr val="00FF00"/>
                </a:solidFill>
              </a:rPr>
              <a:t>tanglung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8" y="1240877"/>
            <a:ext cx="1182254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>
                <a:solidFill>
                  <a:srgbClr val="00FF00"/>
                </a:solidFill>
              </a:rPr>
              <a:t>You are probably thinking that </a:t>
            </a:r>
            <a:r>
              <a:rPr lang="en-AU" sz="4000" b="1" i="1" dirty="0">
                <a:solidFill>
                  <a:srgbClr val="00FF00"/>
                </a:solidFill>
              </a:rPr>
              <a:t>“tanglung”</a:t>
            </a:r>
            <a:r>
              <a:rPr lang="en-AU" sz="4000" dirty="0">
                <a:solidFill>
                  <a:srgbClr val="00FF00"/>
                </a:solidFill>
              </a:rPr>
              <a:t>,</a:t>
            </a:r>
            <a:r>
              <a:rPr lang="en-AU" sz="4000" b="1" i="1" dirty="0">
                <a:solidFill>
                  <a:srgbClr val="00FF00"/>
                </a:solidFill>
              </a:rPr>
              <a:t> </a:t>
            </a:r>
            <a:r>
              <a:rPr lang="en-AU" sz="4000" dirty="0">
                <a:solidFill>
                  <a:srgbClr val="00FF00"/>
                </a:solidFill>
              </a:rPr>
              <a:t>pronounced </a:t>
            </a:r>
            <a:r>
              <a:rPr lang="en-AU" sz="4000" i="1" dirty="0">
                <a:solidFill>
                  <a:srgbClr val="00FF00"/>
                </a:solidFill>
              </a:rPr>
              <a:t>“tongue-</a:t>
            </a:r>
            <a:r>
              <a:rPr lang="en-AU" sz="4000" i="1" dirty="0" err="1">
                <a:solidFill>
                  <a:srgbClr val="00FF00"/>
                </a:solidFill>
              </a:rPr>
              <a:t>loong</a:t>
            </a:r>
            <a:r>
              <a:rPr lang="en-AU" sz="4000" i="1" dirty="0">
                <a:solidFill>
                  <a:srgbClr val="00FF00"/>
                </a:solidFill>
              </a:rPr>
              <a:t>” </a:t>
            </a:r>
            <a:r>
              <a:rPr lang="en-AU" sz="4000" dirty="0">
                <a:solidFill>
                  <a:srgbClr val="00FF00"/>
                </a:solidFill>
              </a:rPr>
              <a:t>means </a:t>
            </a:r>
            <a:r>
              <a:rPr lang="en-AU" sz="4000" i="1" dirty="0">
                <a:solidFill>
                  <a:srgbClr val="00FF00"/>
                </a:solidFill>
              </a:rPr>
              <a:t>“tongue” </a:t>
            </a:r>
            <a:r>
              <a:rPr lang="en-AU" sz="4000" dirty="0">
                <a:solidFill>
                  <a:srgbClr val="00FF00"/>
                </a:solidFill>
              </a:rPr>
              <a:t>and </a:t>
            </a:r>
            <a:r>
              <a:rPr lang="en-AU" sz="4000" i="1" dirty="0">
                <a:solidFill>
                  <a:srgbClr val="00FF00"/>
                </a:solidFill>
              </a:rPr>
              <a:t>“lungs”  </a:t>
            </a:r>
            <a:r>
              <a:rPr lang="en-AU" sz="4000" dirty="0">
                <a:solidFill>
                  <a:srgbClr val="00FF00"/>
                </a:solidFill>
              </a:rPr>
              <a:t>in Indonesian, right? This really doesn’t make  much sense, does it?</a:t>
            </a:r>
          </a:p>
          <a:p>
            <a:pPr algn="just"/>
            <a:r>
              <a:rPr lang="en-AU" sz="4000" dirty="0">
                <a:solidFill>
                  <a:srgbClr val="00FF00"/>
                </a:solidFill>
              </a:rPr>
              <a:t>I feel your confusion, so allow me to throw some light on the matter. The noun </a:t>
            </a:r>
            <a:r>
              <a:rPr lang="en-AU" sz="4000" b="1" i="1" dirty="0">
                <a:solidFill>
                  <a:srgbClr val="00FF00"/>
                </a:solidFill>
              </a:rPr>
              <a:t>“tanglung” </a:t>
            </a:r>
            <a:r>
              <a:rPr lang="en-AU" sz="4000" dirty="0">
                <a:solidFill>
                  <a:srgbClr val="00FF00"/>
                </a:solidFill>
              </a:rPr>
              <a:t>means </a:t>
            </a:r>
            <a:r>
              <a:rPr lang="en-AU" sz="4000" i="1" dirty="0">
                <a:solidFill>
                  <a:srgbClr val="00FF00"/>
                </a:solidFill>
              </a:rPr>
              <a:t>“paper lantern” </a:t>
            </a:r>
            <a:r>
              <a:rPr lang="en-AU" sz="4000" dirty="0">
                <a:solidFill>
                  <a:srgbClr val="00FF00"/>
                </a:solidFill>
              </a:rPr>
              <a:t>in Indonesian.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2" y="4665088"/>
            <a:ext cx="4526844" cy="21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50" y="107225"/>
            <a:ext cx="1133652" cy="1133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17" y="133351"/>
            <a:ext cx="1163133" cy="11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516" y="2988158"/>
            <a:ext cx="4762500" cy="2676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9134" y="171061"/>
            <a:ext cx="200558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4" y="191980"/>
            <a:ext cx="1905000" cy="1905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16" y="5300947"/>
            <a:ext cx="1952625" cy="1819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74" y="4587895"/>
            <a:ext cx="2857500" cy="2857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36" y="4970012"/>
            <a:ext cx="2857500" cy="1905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03" y="3098677"/>
            <a:ext cx="2857500" cy="2857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62" y="3714227"/>
            <a:ext cx="1905000" cy="190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27" y="5360865"/>
            <a:ext cx="3810000" cy="119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33" y="2032353"/>
            <a:ext cx="4762500" cy="4667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5" y="2841457"/>
            <a:ext cx="2857500" cy="285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03" y="5300946"/>
            <a:ext cx="1952625" cy="1819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>
                <a:solidFill>
                  <a:srgbClr val="00FF00"/>
                </a:solidFill>
              </a:rPr>
              <a:t>tanglung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8" y="1240877"/>
            <a:ext cx="1182254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>
                <a:solidFill>
                  <a:srgbClr val="00FF00"/>
                </a:solidFill>
              </a:rPr>
              <a:t>Throughout Indonesia many </a:t>
            </a:r>
            <a:r>
              <a:rPr lang="en-AU" sz="4000" b="1" i="1" dirty="0">
                <a:solidFill>
                  <a:srgbClr val="00FF00"/>
                </a:solidFill>
              </a:rPr>
              <a:t>“tanglung” </a:t>
            </a:r>
            <a:r>
              <a:rPr lang="en-AU" sz="4000" dirty="0">
                <a:solidFill>
                  <a:srgbClr val="00FF00"/>
                </a:solidFill>
              </a:rPr>
              <a:t>start appearing during Chinese New Year celebrations along with other bright decorations and fireworks.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" y="3364830"/>
            <a:ext cx="2237302" cy="220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19" y="3435448"/>
            <a:ext cx="2296568" cy="2263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50" y="107225"/>
            <a:ext cx="1133652" cy="1133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17" y="133351"/>
            <a:ext cx="1163133" cy="11922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81" y="3474524"/>
            <a:ext cx="2259262" cy="22267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67" y="3400161"/>
            <a:ext cx="2322802" cy="22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6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tanglung</vt:lpstr>
      <vt:lpstr>tanglung</vt:lpstr>
      <vt:lpstr>tanglung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47</cp:revision>
  <dcterms:created xsi:type="dcterms:W3CDTF">2016-04-10T22:18:35Z</dcterms:created>
  <dcterms:modified xsi:type="dcterms:W3CDTF">2017-01-09T13:20:53Z</dcterms:modified>
</cp:coreProperties>
</file>