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6" r:id="rId2"/>
    <p:sldId id="25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906000" cy="6858000" type="A4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6057" autoAdjust="0"/>
  </p:normalViewPr>
  <p:slideViewPr>
    <p:cSldViewPr snapToGrid="0" snapToObjects="1">
      <p:cViewPr varScale="1">
        <p:scale>
          <a:sx n="130" d="100"/>
          <a:sy n="130" d="100"/>
        </p:scale>
        <p:origin x="-1816" y="-11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0922C-87FC-46FE-9046-EED8B9D18EAC}" type="datetimeFigureOut">
              <a:rPr lang="id-ID" smtClean="0"/>
              <a:pPr/>
              <a:t>31/12/14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6FEFB-1A62-4737-B584-97895767B00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336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6FEFB-1A62-4737-B584-97895767B002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B4A94C-BE97-4636-935C-57DB339574B1}" type="datetimeFigureOut">
              <a:rPr lang="en-US"/>
              <a:pPr/>
              <a:t>31/12/14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06D3F-1895-4513-BE35-1F13F0E872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E80E98-C1C1-4E68-A0DD-606605FBEEC1}" type="datetimeFigureOut">
              <a:rPr lang="en-US"/>
              <a:pPr/>
              <a:t>31/12/14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5F192-EC0B-4D84-9C7B-D087EE58EA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9F51C6-6C0C-4ED2-B3B2-2D31F19D669A}" type="datetimeFigureOut">
              <a:rPr lang="en-US"/>
              <a:pPr/>
              <a:t>31/12/14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F5254-16BB-483A-BF5D-1024B4B6FE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8CFA7-C8C4-4128-A4D4-44ED7C9DC622}" type="datetimeFigureOut">
              <a:rPr lang="en-US"/>
              <a:pPr/>
              <a:t>31/12/14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A67EA-F59B-4458-8D40-417373BEC4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9B42ED-80FC-4F8C-9DF9-68FA3491FAB4}" type="datetimeFigureOut">
              <a:rPr lang="en-US"/>
              <a:pPr/>
              <a:t>31/12/14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A7EE2-7F13-41CA-B9B6-3F7FAFE11C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EFBA4-FCB4-4354-9AD8-7FD23E700ADC}" type="datetimeFigureOut">
              <a:rPr lang="en-US"/>
              <a:pPr/>
              <a:t>31/12/14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F0DBE-7DE2-4127-A2C6-2DA40244EA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7364A-81EF-4458-B6B7-C724DDCEC7C6}" type="datetimeFigureOut">
              <a:rPr lang="en-US"/>
              <a:pPr/>
              <a:t>31/12/14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19DE6-04A8-4544-894E-39658AC03F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863A9-B7F4-4CD2-B30E-B9305095A53D}" type="datetimeFigureOut">
              <a:rPr lang="en-US"/>
              <a:pPr/>
              <a:t>31/12/14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7CE19-D0E4-4645-90BA-06754BBA55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CE4DF8-27ED-44CE-9A58-E10DC3503F18}" type="datetimeFigureOut">
              <a:rPr lang="en-US"/>
              <a:pPr/>
              <a:t>31/12/14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4655F-1346-4766-9DCE-ED7729BD4B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745182-26C4-45E3-B3E4-2C6E19B802D1}" type="datetimeFigureOut">
              <a:rPr lang="en-US"/>
              <a:pPr/>
              <a:t>31/12/14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4C79F-B026-4EE6-95C1-B471AF4841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1B79B8-4644-4177-A430-F4DF856BE7B8}" type="datetimeFigureOut">
              <a:rPr lang="en-US"/>
              <a:pPr/>
              <a:t>31/12/14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5FA18-2A3E-44EC-87C1-321AF9E4B1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E75B71D-6D3E-4D8C-A462-14C1C12E0954}" type="datetimeFigureOut">
              <a:rPr lang="en-US"/>
              <a:pPr/>
              <a:t>31/12/14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3CBCDAC-2B26-4555-A859-24AF05DB3D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hyperlink" Target="file://localhost//upload.wikimedia.org/wikipedia/commons/7/7d/David_Unaipon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5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363" y="212725"/>
            <a:ext cx="9401704" cy="635000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0333" y="408001"/>
            <a:ext cx="812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/>
                <a:cs typeface="Arial"/>
              </a:rPr>
              <a:t>Tokoh</a:t>
            </a:r>
            <a:r>
              <a:rPr lang="en-US" sz="4000" b="1" dirty="0" smtClean="0">
                <a:latin typeface="Arial"/>
                <a:cs typeface="Arial"/>
              </a:rPr>
              <a:t> Australia dan Indonesia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333" y="1181213"/>
            <a:ext cx="8890000" cy="581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These profile cards were created to support learners of Indonesian. The </a:t>
            </a:r>
            <a:r>
              <a:rPr lang="en-US" sz="1400" i="1" dirty="0" err="1" smtClean="0">
                <a:latin typeface="Arial"/>
                <a:cs typeface="Arial"/>
              </a:rPr>
              <a:t>tokoh</a:t>
            </a:r>
            <a:r>
              <a:rPr lang="en-US" sz="1400" dirty="0" smtClean="0">
                <a:latin typeface="Arial"/>
                <a:cs typeface="Arial"/>
              </a:rPr>
              <a:t> all feature on Australian and Indonesian bank notes. A good homework task would be </a:t>
            </a:r>
            <a:r>
              <a:rPr lang="en-US" sz="1400" dirty="0" smtClean="0">
                <a:latin typeface="Arial"/>
                <a:cs typeface="Arial"/>
              </a:rPr>
              <a:t>to give students the names of different </a:t>
            </a:r>
            <a:r>
              <a:rPr lang="en-US" sz="1400" i="1" dirty="0" err="1" smtClean="0">
                <a:latin typeface="Arial"/>
                <a:cs typeface="Arial"/>
              </a:rPr>
              <a:t>tokoh</a:t>
            </a:r>
            <a:r>
              <a:rPr lang="en-US" sz="1400" dirty="0" smtClean="0">
                <a:latin typeface="Arial"/>
                <a:cs typeface="Arial"/>
              </a:rPr>
              <a:t> to research and then figure out what they all have in common before revealing that they’re all on our money.</a:t>
            </a:r>
            <a:endParaRPr lang="en-US" sz="1400" dirty="0" smtClean="0">
              <a:latin typeface="Arial"/>
              <a:cs typeface="Arial"/>
            </a:endParaRPr>
          </a:p>
          <a:p>
            <a:endParaRPr lang="en-US" sz="8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“</a:t>
            </a:r>
            <a:r>
              <a:rPr lang="en-US" sz="1400" i="1" dirty="0" err="1" smtClean="0">
                <a:latin typeface="Arial"/>
                <a:cs typeface="Arial"/>
              </a:rPr>
              <a:t>Kenalkan</a:t>
            </a:r>
            <a:r>
              <a:rPr lang="en-US" sz="1400" dirty="0" smtClean="0">
                <a:latin typeface="Arial"/>
                <a:cs typeface="Arial"/>
              </a:rPr>
              <a:t>” activities (e.g. speed dating)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Reading for gist / looking for key words / dates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Making inferences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Writing for Wikipedia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Knowledge of Australian and Indonesian history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Cloze activities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Critical thinking / comparisons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Why are there no Indonesian women featured?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What do all of the </a:t>
            </a:r>
            <a:r>
              <a:rPr lang="en-US" sz="1400" i="1" dirty="0" err="1" smtClean="0">
                <a:latin typeface="Arial"/>
                <a:cs typeface="Arial"/>
              </a:rPr>
              <a:t>tokoh</a:t>
            </a:r>
            <a:r>
              <a:rPr lang="en-US" sz="1400" i="1" dirty="0" smtClean="0">
                <a:latin typeface="Arial"/>
                <a:cs typeface="Arial"/>
              </a:rPr>
              <a:t> Indonesia </a:t>
            </a:r>
            <a:r>
              <a:rPr lang="en-US" sz="1400" dirty="0" smtClean="0">
                <a:latin typeface="Arial"/>
                <a:cs typeface="Arial"/>
              </a:rPr>
              <a:t>have in common?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Who died young, and why?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Why is “</a:t>
            </a:r>
            <a:r>
              <a:rPr lang="en-US" sz="1400" i="1" dirty="0" err="1" smtClean="0">
                <a:latin typeface="Arial"/>
                <a:cs typeface="Arial"/>
              </a:rPr>
              <a:t>beliau</a:t>
            </a:r>
            <a:r>
              <a:rPr lang="en-US" sz="1400" dirty="0" smtClean="0">
                <a:latin typeface="Arial"/>
                <a:cs typeface="Arial"/>
              </a:rPr>
              <a:t>” used in many of the Indonesian profiles?</a:t>
            </a:r>
          </a:p>
          <a:p>
            <a:endParaRPr lang="en-US" sz="1400" dirty="0">
              <a:latin typeface="Arial"/>
              <a:cs typeface="Arial"/>
            </a:endParaRPr>
          </a:p>
          <a:p>
            <a:r>
              <a:rPr lang="en-US" sz="1400" dirty="0" smtClean="0">
                <a:latin typeface="Arial"/>
                <a:cs typeface="Arial"/>
              </a:rPr>
              <a:t>Follow-up activities: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Designing bank notes for the class to use as class money (who are our personal heroes, and why?)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Investigation of the new currency proposed for Indonesia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Where are the women? Researching </a:t>
            </a:r>
            <a:r>
              <a:rPr lang="en-US" sz="1400" i="1" dirty="0" err="1" smtClean="0">
                <a:latin typeface="Arial"/>
                <a:cs typeface="Arial"/>
              </a:rPr>
              <a:t>tokoh</a:t>
            </a:r>
            <a:r>
              <a:rPr lang="en-US" sz="1400" i="1" dirty="0" smtClean="0">
                <a:latin typeface="Arial"/>
                <a:cs typeface="Arial"/>
              </a:rPr>
              <a:t> </a:t>
            </a:r>
            <a:r>
              <a:rPr lang="en-US" sz="1400" i="1" dirty="0" err="1" smtClean="0">
                <a:latin typeface="Arial"/>
                <a:cs typeface="Arial"/>
              </a:rPr>
              <a:t>wanita</a:t>
            </a:r>
            <a:r>
              <a:rPr lang="en-US" sz="1400" i="1" dirty="0" smtClean="0">
                <a:latin typeface="Arial"/>
                <a:cs typeface="Arial"/>
              </a:rPr>
              <a:t> Indonesia</a:t>
            </a:r>
            <a:r>
              <a:rPr lang="en-US" sz="1400" dirty="0" smtClean="0">
                <a:latin typeface="Arial"/>
                <a:cs typeface="Arial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Creation of more modern profiles for modern </a:t>
            </a:r>
            <a:r>
              <a:rPr lang="en-US" sz="1400" i="1" dirty="0" err="1" smtClean="0">
                <a:latin typeface="Arial"/>
                <a:cs typeface="Arial"/>
              </a:rPr>
              <a:t>tokoh</a:t>
            </a:r>
            <a:endParaRPr lang="en-US" sz="14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Interview with a </a:t>
            </a:r>
            <a:r>
              <a:rPr lang="en-US" sz="1400" i="1" dirty="0" err="1" smtClean="0">
                <a:latin typeface="Arial"/>
                <a:cs typeface="Arial"/>
              </a:rPr>
              <a:t>tokoh</a:t>
            </a:r>
            <a:endParaRPr lang="en-US" sz="14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i="1" dirty="0" err="1" smtClean="0">
                <a:latin typeface="Arial"/>
                <a:cs typeface="Arial"/>
              </a:rPr>
              <a:t>Fesbuk</a:t>
            </a:r>
            <a:r>
              <a:rPr lang="en-US" sz="1400" dirty="0" smtClean="0">
                <a:latin typeface="Arial"/>
                <a:cs typeface="Arial"/>
              </a:rPr>
              <a:t> or </a:t>
            </a:r>
            <a:r>
              <a:rPr lang="en-US" sz="1400" i="1" dirty="0" err="1" smtClean="0">
                <a:latin typeface="Arial"/>
                <a:cs typeface="Arial"/>
              </a:rPr>
              <a:t>Fakebook</a:t>
            </a:r>
            <a:r>
              <a:rPr lang="en-US" sz="1400" dirty="0" smtClean="0">
                <a:latin typeface="Arial"/>
                <a:cs typeface="Arial"/>
              </a:rPr>
              <a:t> pages for the </a:t>
            </a:r>
            <a:r>
              <a:rPr lang="en-US" sz="1400" i="1" dirty="0" err="1" smtClean="0">
                <a:latin typeface="Arial"/>
                <a:cs typeface="Arial"/>
              </a:rPr>
              <a:t>tokoh</a:t>
            </a:r>
            <a:endParaRPr lang="en-US" sz="1400" i="1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Timelines for the </a:t>
            </a:r>
            <a:r>
              <a:rPr lang="en-US" sz="1400" i="1" dirty="0" err="1" smtClean="0">
                <a:latin typeface="Arial"/>
                <a:cs typeface="Arial"/>
              </a:rPr>
              <a:t>tokoh</a:t>
            </a:r>
            <a:endParaRPr lang="en-US" sz="1400" i="1" dirty="0">
              <a:latin typeface="Arial"/>
              <a:cs typeface="Arial"/>
            </a:endParaRPr>
          </a:p>
          <a:p>
            <a:pPr algn="r"/>
            <a:r>
              <a:rPr lang="en-US" sz="1400" i="1" dirty="0" smtClean="0">
                <a:latin typeface="Arial"/>
                <a:cs typeface="Arial"/>
              </a:rPr>
              <a:t>Compiled by Penny Coutas, February 2014.</a:t>
            </a:r>
            <a:endParaRPr lang="en-US" sz="14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14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5613401"/>
            <a:ext cx="1117600" cy="39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933" y="1904999"/>
            <a:ext cx="2345267" cy="234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89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3663" y="253909"/>
            <a:ext cx="4518025" cy="6240024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76851" y="304097"/>
            <a:ext cx="4414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/>
                <a:cs typeface="Arial"/>
              </a:rPr>
              <a:t>Raden</a:t>
            </a:r>
            <a:r>
              <a:rPr lang="en-US" sz="3200" b="1" dirty="0" smtClean="0">
                <a:latin typeface="Arial"/>
                <a:cs typeface="Arial"/>
              </a:rPr>
              <a:t> </a:t>
            </a:r>
            <a:r>
              <a:rPr lang="en-US" sz="3200" b="1" dirty="0" err="1" smtClean="0">
                <a:latin typeface="Arial"/>
                <a:cs typeface="Arial"/>
              </a:rPr>
              <a:t>Oto</a:t>
            </a:r>
            <a:r>
              <a:rPr lang="en-US" sz="3200" b="1" dirty="0" smtClean="0">
                <a:latin typeface="Arial"/>
                <a:cs typeface="Arial"/>
              </a:rPr>
              <a:t> </a:t>
            </a:r>
            <a:r>
              <a:rPr lang="en-US" sz="3200" b="1" dirty="0" err="1">
                <a:latin typeface="Arial"/>
                <a:cs typeface="Arial"/>
              </a:rPr>
              <a:t>Iskandar</a:t>
            </a:r>
            <a:r>
              <a:rPr lang="en-US" sz="3200" b="1" dirty="0">
                <a:latin typeface="Arial"/>
                <a:cs typeface="Arial"/>
              </a:rPr>
              <a:t> di </a:t>
            </a:r>
            <a:r>
              <a:rPr lang="en-US" sz="3200" b="1" dirty="0" err="1">
                <a:latin typeface="Arial"/>
                <a:cs typeface="Arial"/>
              </a:rPr>
              <a:t>Nata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263" y="253908"/>
            <a:ext cx="4518025" cy="585902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8451" y="304097"/>
            <a:ext cx="4414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>
                <a:latin typeface="Arial"/>
                <a:cs typeface="Arial"/>
              </a:rPr>
              <a:t>Sultan Mahmud Badaruddin II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080" y="1512715"/>
            <a:ext cx="1662984" cy="1807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98451" y="3460171"/>
            <a:ext cx="41296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Arial"/>
                <a:cs typeface="Arial"/>
              </a:rPr>
              <a:t>Sultan Mahmud </a:t>
            </a:r>
            <a:r>
              <a:rPr lang="en-US" sz="1200" dirty="0" err="1">
                <a:latin typeface="Arial"/>
                <a:cs typeface="Arial"/>
              </a:rPr>
              <a:t>Badaruddin</a:t>
            </a:r>
            <a:r>
              <a:rPr lang="en-US" sz="1200" dirty="0">
                <a:latin typeface="Arial"/>
                <a:cs typeface="Arial"/>
              </a:rPr>
              <a:t> II </a:t>
            </a:r>
            <a:r>
              <a:rPr lang="en-US" sz="1200" dirty="0" err="1" smtClean="0">
                <a:latin typeface="Arial"/>
                <a:cs typeface="Arial"/>
              </a:rPr>
              <a:t>adalah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pemimpin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kesultanan</a:t>
            </a:r>
            <a:r>
              <a:rPr lang="en-US" sz="1200" dirty="0">
                <a:latin typeface="Arial"/>
                <a:cs typeface="Arial"/>
              </a:rPr>
              <a:t> Palembang-Darussalam </a:t>
            </a:r>
            <a:r>
              <a:rPr lang="en-US" sz="1200" dirty="0" err="1">
                <a:latin typeface="Arial"/>
                <a:cs typeface="Arial"/>
              </a:rPr>
              <a:t>selama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dua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periode</a:t>
            </a:r>
            <a:r>
              <a:rPr lang="en-US" sz="1200" dirty="0">
                <a:latin typeface="Arial"/>
                <a:cs typeface="Arial"/>
              </a:rPr>
              <a:t> (1803-1813, 1818-1821), </a:t>
            </a:r>
            <a:r>
              <a:rPr lang="en-US" sz="1200" dirty="0" err="1">
                <a:latin typeface="Arial"/>
                <a:cs typeface="Arial"/>
              </a:rPr>
              <a:t>setelah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masa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pemerintahan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ayahnya</a:t>
            </a:r>
            <a:r>
              <a:rPr lang="en-US" sz="1200" dirty="0">
                <a:latin typeface="Arial"/>
                <a:cs typeface="Arial"/>
              </a:rPr>
              <a:t>, Sultan Muhammad </a:t>
            </a:r>
            <a:r>
              <a:rPr lang="en-US" sz="1200" dirty="0" err="1">
                <a:latin typeface="Arial"/>
                <a:cs typeface="Arial"/>
              </a:rPr>
              <a:t>Bahauddin</a:t>
            </a:r>
            <a:r>
              <a:rPr lang="en-US" sz="1200" dirty="0">
                <a:latin typeface="Arial"/>
                <a:cs typeface="Arial"/>
              </a:rPr>
              <a:t> (1776-1803). </a:t>
            </a:r>
            <a:endParaRPr lang="en-US" sz="1200" dirty="0" smtClean="0">
              <a:latin typeface="Arial"/>
              <a:cs typeface="Arial"/>
            </a:endParaRPr>
          </a:p>
          <a:p>
            <a:pPr algn="just"/>
            <a:endParaRPr lang="en-US" sz="1200" dirty="0">
              <a:latin typeface="Arial"/>
              <a:cs typeface="Arial"/>
            </a:endParaRPr>
          </a:p>
          <a:p>
            <a:pPr algn="just"/>
            <a:r>
              <a:rPr lang="en-US" sz="1200" dirty="0" smtClean="0">
                <a:latin typeface="Arial"/>
                <a:cs typeface="Arial"/>
              </a:rPr>
              <a:t>Dalam </a:t>
            </a:r>
            <a:r>
              <a:rPr lang="en-US" sz="1200" dirty="0" err="1">
                <a:latin typeface="Arial"/>
                <a:cs typeface="Arial"/>
              </a:rPr>
              <a:t>masa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pemerintahannya</a:t>
            </a:r>
            <a:r>
              <a:rPr lang="en-US" sz="1200" dirty="0">
                <a:latin typeface="Arial"/>
                <a:cs typeface="Arial"/>
              </a:rPr>
              <a:t>, </a:t>
            </a:r>
            <a:r>
              <a:rPr lang="en-US" sz="1200" dirty="0" err="1">
                <a:latin typeface="Arial"/>
                <a:cs typeface="Arial"/>
              </a:rPr>
              <a:t>ia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beberapa</a:t>
            </a:r>
            <a:r>
              <a:rPr lang="en-US" sz="1200" dirty="0">
                <a:latin typeface="Arial"/>
                <a:cs typeface="Arial"/>
              </a:rPr>
              <a:t> kali </a:t>
            </a:r>
            <a:r>
              <a:rPr lang="en-US" sz="1200" dirty="0" err="1">
                <a:latin typeface="Arial"/>
                <a:cs typeface="Arial"/>
              </a:rPr>
              <a:t>memimpin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pertempuran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melawan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Inggris</a:t>
            </a:r>
            <a:r>
              <a:rPr lang="en-US" sz="1200" dirty="0">
                <a:latin typeface="Arial"/>
                <a:cs typeface="Arial"/>
              </a:rPr>
              <a:t> dan </a:t>
            </a:r>
            <a:r>
              <a:rPr lang="en-US" sz="1200" dirty="0" err="1">
                <a:latin typeface="Arial"/>
                <a:cs typeface="Arial"/>
              </a:rPr>
              <a:t>Belanda</a:t>
            </a:r>
            <a:r>
              <a:rPr lang="en-US" sz="1200" dirty="0">
                <a:latin typeface="Arial"/>
                <a:cs typeface="Arial"/>
              </a:rPr>
              <a:t>, di </a:t>
            </a:r>
            <a:r>
              <a:rPr lang="en-US" sz="1200" dirty="0" err="1">
                <a:latin typeface="Arial"/>
                <a:cs typeface="Arial"/>
              </a:rPr>
              <a:t>antaranya</a:t>
            </a:r>
            <a:r>
              <a:rPr lang="en-US" sz="1200" dirty="0">
                <a:latin typeface="Arial"/>
                <a:cs typeface="Arial"/>
              </a:rPr>
              <a:t> yang </a:t>
            </a:r>
            <a:r>
              <a:rPr lang="en-US" sz="1200" dirty="0" err="1">
                <a:latin typeface="Arial"/>
                <a:cs typeface="Arial"/>
              </a:rPr>
              <a:t>disebut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Perang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Menteng</a:t>
            </a:r>
            <a:r>
              <a:rPr lang="en-US" sz="1200" dirty="0">
                <a:latin typeface="Arial"/>
                <a:cs typeface="Arial"/>
              </a:rPr>
              <a:t>. </a:t>
            </a:r>
            <a:r>
              <a:rPr lang="en-US" sz="1200" dirty="0" err="1">
                <a:latin typeface="Arial"/>
                <a:cs typeface="Arial"/>
              </a:rPr>
              <a:t>Pada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tangga</a:t>
            </a:r>
            <a:r>
              <a:rPr lang="en-US" sz="1200" dirty="0">
                <a:latin typeface="Arial"/>
                <a:cs typeface="Arial"/>
              </a:rPr>
              <a:t> 14 </a:t>
            </a:r>
            <a:r>
              <a:rPr lang="en-US" sz="1200" dirty="0" err="1">
                <a:latin typeface="Arial"/>
                <a:cs typeface="Arial"/>
              </a:rPr>
              <a:t>Juli</a:t>
            </a:r>
            <a:r>
              <a:rPr lang="en-US" sz="1200" dirty="0">
                <a:latin typeface="Arial"/>
                <a:cs typeface="Arial"/>
              </a:rPr>
              <a:t> 1821, </a:t>
            </a:r>
            <a:r>
              <a:rPr lang="en-US" sz="1200" dirty="0" err="1">
                <a:latin typeface="Arial"/>
                <a:cs typeface="Arial"/>
              </a:rPr>
              <a:t>ketika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Belanda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berhasil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menguasai</a:t>
            </a:r>
            <a:r>
              <a:rPr lang="en-US" sz="1200" dirty="0">
                <a:latin typeface="Arial"/>
                <a:cs typeface="Arial"/>
              </a:rPr>
              <a:t> Palembang, Sultan Mahmud </a:t>
            </a:r>
            <a:r>
              <a:rPr lang="en-US" sz="1200" dirty="0" err="1">
                <a:latin typeface="Arial"/>
                <a:cs typeface="Arial"/>
              </a:rPr>
              <a:t>Badaruddin</a:t>
            </a:r>
            <a:r>
              <a:rPr lang="en-US" sz="1200" dirty="0">
                <a:latin typeface="Arial"/>
                <a:cs typeface="Arial"/>
              </a:rPr>
              <a:t> II dan </a:t>
            </a:r>
            <a:r>
              <a:rPr lang="en-US" sz="1200" dirty="0" err="1">
                <a:latin typeface="Arial"/>
                <a:cs typeface="Arial"/>
              </a:rPr>
              <a:t>keluarga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ditangkap</a:t>
            </a:r>
            <a:r>
              <a:rPr lang="en-US" sz="1200" dirty="0">
                <a:latin typeface="Arial"/>
                <a:cs typeface="Arial"/>
              </a:rPr>
              <a:t> dan </a:t>
            </a:r>
            <a:r>
              <a:rPr lang="en-US" sz="1200" dirty="0" err="1">
                <a:latin typeface="Arial"/>
                <a:cs typeface="Arial"/>
              </a:rPr>
              <a:t>diasingkan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ke</a:t>
            </a:r>
            <a:r>
              <a:rPr lang="en-US" sz="1200" dirty="0">
                <a:latin typeface="Arial"/>
                <a:cs typeface="Arial"/>
              </a:rPr>
              <a:t> Ternate</a:t>
            </a:r>
            <a:r>
              <a:rPr lang="en-US" sz="12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en-US" sz="1200" dirty="0">
              <a:latin typeface="Arial"/>
              <a:cs typeface="Arial"/>
            </a:endParaRPr>
          </a:p>
          <a:p>
            <a:pPr algn="just"/>
            <a:r>
              <a:rPr lang="en-US" sz="800" dirty="0" err="1" smtClean="0">
                <a:latin typeface="Arial"/>
                <a:cs typeface="Arial"/>
              </a:rPr>
              <a:t>Sumber</a:t>
            </a:r>
            <a:r>
              <a:rPr lang="en-US" sz="800" dirty="0" smtClean="0">
                <a:latin typeface="Arial"/>
                <a:cs typeface="Arial"/>
              </a:rPr>
              <a:t>:</a:t>
            </a:r>
          </a:p>
          <a:p>
            <a:pPr algn="just"/>
            <a:r>
              <a:rPr lang="en-US" sz="800" dirty="0">
                <a:latin typeface="Arial"/>
                <a:cs typeface="Arial"/>
              </a:rPr>
              <a:t>http://</a:t>
            </a:r>
            <a:r>
              <a:rPr lang="en-US" sz="800" dirty="0" err="1">
                <a:latin typeface="Arial"/>
                <a:cs typeface="Arial"/>
              </a:rPr>
              <a:t>id.wikipedia.org</a:t>
            </a:r>
            <a:r>
              <a:rPr lang="en-US" sz="800" dirty="0">
                <a:latin typeface="Arial"/>
                <a:cs typeface="Arial"/>
              </a:rPr>
              <a:t>/wiki/</a:t>
            </a:r>
            <a:r>
              <a:rPr lang="en-US" sz="800" dirty="0" err="1" smtClean="0">
                <a:latin typeface="Arial"/>
                <a:cs typeface="Arial"/>
              </a:rPr>
              <a:t>Mahmud_Badaruddin_II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785" y="1381315"/>
            <a:ext cx="18457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latin typeface="Arial"/>
                <a:cs typeface="Arial"/>
              </a:rPr>
              <a:t>Lahir</a:t>
            </a:r>
            <a:r>
              <a:rPr lang="en-US" sz="1200" b="1" dirty="0" smtClean="0">
                <a:latin typeface="Arial"/>
                <a:cs typeface="Arial"/>
              </a:rPr>
              <a:t>: </a:t>
            </a:r>
            <a:r>
              <a:rPr lang="en-US" sz="1200" dirty="0" smtClean="0">
                <a:latin typeface="Arial"/>
                <a:cs typeface="Arial"/>
              </a:rPr>
              <a:t>1767 </a:t>
            </a:r>
          </a:p>
          <a:p>
            <a:endParaRPr lang="en-US" sz="1200" dirty="0" smtClean="0">
              <a:latin typeface="Arial"/>
              <a:cs typeface="Arial"/>
            </a:endParaRPr>
          </a:p>
          <a:p>
            <a:r>
              <a:rPr lang="en-US" sz="1200" b="1" dirty="0" err="1">
                <a:latin typeface="Arial"/>
                <a:cs typeface="Arial"/>
              </a:rPr>
              <a:t>Tempat</a:t>
            </a:r>
            <a:r>
              <a:rPr lang="en-US" sz="1200" b="1" dirty="0">
                <a:latin typeface="Arial"/>
                <a:cs typeface="Arial"/>
              </a:rPr>
              <a:t> </a:t>
            </a:r>
            <a:r>
              <a:rPr lang="en-US" sz="1200" b="1" dirty="0" err="1" smtClean="0">
                <a:latin typeface="Arial"/>
                <a:cs typeface="Arial"/>
              </a:rPr>
              <a:t>Lahir</a:t>
            </a:r>
            <a:r>
              <a:rPr lang="en-US" sz="1200" b="1" dirty="0" smtClean="0">
                <a:latin typeface="Arial"/>
                <a:cs typeface="Arial"/>
              </a:rPr>
              <a:t>: </a:t>
            </a:r>
            <a:r>
              <a:rPr lang="en-US" sz="1200" dirty="0" smtClean="0">
                <a:latin typeface="Arial"/>
                <a:cs typeface="Arial"/>
              </a:rPr>
              <a:t>Palembang</a:t>
            </a: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1200" b="1" dirty="0" err="1" smtClean="0">
                <a:latin typeface="Arial"/>
                <a:cs typeface="Arial"/>
              </a:rPr>
              <a:t>Meninggal</a:t>
            </a:r>
            <a:r>
              <a:rPr lang="en-US" sz="1200" b="1" dirty="0" smtClean="0">
                <a:latin typeface="Arial"/>
                <a:cs typeface="Arial"/>
              </a:rPr>
              <a:t>: </a:t>
            </a:r>
            <a:r>
              <a:rPr lang="en-US" sz="1200" dirty="0" smtClean="0">
                <a:latin typeface="Arial"/>
                <a:cs typeface="Arial"/>
              </a:rPr>
              <a:t>1852</a:t>
            </a:r>
            <a:endParaRPr lang="en-US" sz="1200" dirty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1200" b="1" dirty="0" err="1" smtClean="0">
                <a:latin typeface="Arial"/>
                <a:cs typeface="Arial"/>
              </a:rPr>
              <a:t>Bangsa</a:t>
            </a:r>
            <a:r>
              <a:rPr lang="en-US" sz="1200" b="1" dirty="0" smtClean="0">
                <a:latin typeface="Arial"/>
                <a:cs typeface="Arial"/>
              </a:rPr>
              <a:t>: </a:t>
            </a:r>
            <a:r>
              <a:rPr lang="en-US" sz="1200" dirty="0" smtClean="0">
                <a:latin typeface="Arial"/>
                <a:cs typeface="Arial"/>
              </a:rPr>
              <a:t>Indonesia</a:t>
            </a:r>
          </a:p>
          <a:p>
            <a:endParaRPr lang="en-US" sz="1200" b="1" dirty="0" smtClean="0">
              <a:latin typeface="Arial"/>
              <a:cs typeface="Arial"/>
            </a:endParaRPr>
          </a:p>
          <a:p>
            <a:r>
              <a:rPr lang="en-US" sz="1200" b="1" dirty="0" smtClean="0">
                <a:latin typeface="Arial"/>
                <a:cs typeface="Arial"/>
              </a:rPr>
              <a:t>Agama: </a:t>
            </a:r>
            <a:r>
              <a:rPr lang="en-US" sz="1200" dirty="0" smtClean="0">
                <a:latin typeface="Arial"/>
                <a:cs typeface="Arial"/>
              </a:rPr>
              <a:t>Islam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15" name="Picture 14" descr="Oto_Iskandar_di_Nata_-_Wikipedia_bahasa_Indonesia__ensiklopedia_beb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332" y="1403273"/>
            <a:ext cx="2479215" cy="8996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8884" y="948355"/>
            <a:ext cx="1261446" cy="1261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5276851" y="2302933"/>
            <a:ext cx="416347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>
                <a:latin typeface="Arial"/>
                <a:cs typeface="Arial"/>
              </a:rPr>
              <a:t>Dalam </a:t>
            </a:r>
            <a:r>
              <a:rPr lang="en-US" sz="1000" dirty="0" err="1">
                <a:latin typeface="Arial"/>
                <a:cs typeface="Arial"/>
              </a:rPr>
              <a:t>kegiatan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pergarakannya</a:t>
            </a:r>
            <a:r>
              <a:rPr lang="en-US" sz="1000" dirty="0">
                <a:latin typeface="Arial"/>
                <a:cs typeface="Arial"/>
              </a:rPr>
              <a:t> di </a:t>
            </a:r>
            <a:r>
              <a:rPr lang="en-US" sz="1000" dirty="0" err="1">
                <a:latin typeface="Arial"/>
                <a:cs typeface="Arial"/>
              </a:rPr>
              <a:t>masa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sebelum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kemerdekaan</a:t>
            </a:r>
            <a:r>
              <a:rPr lang="en-US" sz="1000" dirty="0">
                <a:latin typeface="Arial"/>
                <a:cs typeface="Arial"/>
              </a:rPr>
              <a:t>, </a:t>
            </a:r>
            <a:r>
              <a:rPr lang="en-US" sz="1000" dirty="0" err="1">
                <a:latin typeface="Arial"/>
                <a:cs typeface="Arial"/>
              </a:rPr>
              <a:t>Oto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pernah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menjabat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sebagai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Wakil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Ketua</a:t>
            </a:r>
            <a:r>
              <a:rPr lang="en-US" sz="1000" dirty="0">
                <a:latin typeface="Arial"/>
                <a:cs typeface="Arial"/>
              </a:rPr>
              <a:t> Budi </a:t>
            </a:r>
            <a:r>
              <a:rPr lang="en-US" sz="1000" dirty="0" err="1">
                <a:latin typeface="Arial"/>
                <a:cs typeface="Arial"/>
              </a:rPr>
              <a:t>Utomo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cabang</a:t>
            </a:r>
            <a:r>
              <a:rPr lang="en-US" sz="1000" dirty="0">
                <a:latin typeface="Arial"/>
                <a:cs typeface="Arial"/>
              </a:rPr>
              <a:t> Bandung </a:t>
            </a:r>
            <a:r>
              <a:rPr lang="en-US" sz="1000" dirty="0" err="1">
                <a:latin typeface="Arial"/>
                <a:cs typeface="Arial"/>
              </a:rPr>
              <a:t>pada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periode</a:t>
            </a:r>
            <a:r>
              <a:rPr lang="en-US" sz="1000" dirty="0">
                <a:latin typeface="Arial"/>
                <a:cs typeface="Arial"/>
              </a:rPr>
              <a:t> 1921-1924, </a:t>
            </a:r>
            <a:r>
              <a:rPr lang="en-US" sz="1000" dirty="0" err="1">
                <a:latin typeface="Arial"/>
                <a:cs typeface="Arial"/>
              </a:rPr>
              <a:t>serta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sebagai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Wakil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Ketua</a:t>
            </a:r>
            <a:r>
              <a:rPr lang="en-US" sz="1000" dirty="0">
                <a:latin typeface="Arial"/>
                <a:cs typeface="Arial"/>
              </a:rPr>
              <a:t> Budi </a:t>
            </a:r>
            <a:r>
              <a:rPr lang="en-US" sz="1000" dirty="0" err="1">
                <a:latin typeface="Arial"/>
                <a:cs typeface="Arial"/>
              </a:rPr>
              <a:t>Utomo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cabang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Pekalongan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tahun</a:t>
            </a:r>
            <a:r>
              <a:rPr lang="en-US" sz="1000" dirty="0">
                <a:latin typeface="Arial"/>
                <a:cs typeface="Arial"/>
              </a:rPr>
              <a:t> 1924. </a:t>
            </a:r>
            <a:endParaRPr lang="en-US" sz="1000" dirty="0" smtClean="0">
              <a:latin typeface="Arial"/>
              <a:cs typeface="Arial"/>
            </a:endParaRPr>
          </a:p>
          <a:p>
            <a:pPr algn="just"/>
            <a:endParaRPr lang="en-US" sz="1000" dirty="0">
              <a:latin typeface="Arial"/>
              <a:cs typeface="Arial"/>
            </a:endParaRPr>
          </a:p>
          <a:p>
            <a:pPr algn="just"/>
            <a:r>
              <a:rPr lang="en-US" sz="1000" dirty="0" err="1" smtClean="0">
                <a:latin typeface="Arial"/>
                <a:cs typeface="Arial"/>
              </a:rPr>
              <a:t>Oto</a:t>
            </a:r>
            <a:r>
              <a:rPr lang="en-US" sz="1000" dirty="0" smtClean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juga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aktif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pada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organisasi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budaya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Sunda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bernama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Paguyuban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Pasundan</a:t>
            </a:r>
            <a:r>
              <a:rPr lang="en-US" sz="1000" dirty="0">
                <a:latin typeface="Arial"/>
                <a:cs typeface="Arial"/>
              </a:rPr>
              <a:t>. </a:t>
            </a:r>
            <a:r>
              <a:rPr lang="en-US" sz="1000" dirty="0" err="1" smtClean="0">
                <a:latin typeface="Arial"/>
                <a:cs typeface="Arial"/>
              </a:rPr>
              <a:t>Organisasi</a:t>
            </a:r>
            <a:r>
              <a:rPr lang="en-US" sz="1000" dirty="0" smtClean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tersebut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bergerak</a:t>
            </a:r>
            <a:r>
              <a:rPr lang="en-US" sz="1000" dirty="0">
                <a:latin typeface="Arial"/>
                <a:cs typeface="Arial"/>
              </a:rPr>
              <a:t> dalam </a:t>
            </a:r>
            <a:r>
              <a:rPr lang="en-US" sz="1000" dirty="0" err="1">
                <a:latin typeface="Arial"/>
                <a:cs typeface="Arial"/>
              </a:rPr>
              <a:t>bidang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pendidikan</a:t>
            </a:r>
            <a:r>
              <a:rPr lang="en-US" sz="1000" dirty="0">
                <a:latin typeface="Arial"/>
                <a:cs typeface="Arial"/>
              </a:rPr>
              <a:t>, </a:t>
            </a:r>
            <a:r>
              <a:rPr lang="en-US" sz="1000" dirty="0" err="1">
                <a:latin typeface="Arial"/>
                <a:cs typeface="Arial"/>
              </a:rPr>
              <a:t>sosial-budaya</a:t>
            </a:r>
            <a:r>
              <a:rPr lang="en-US" sz="1000" dirty="0">
                <a:latin typeface="Arial"/>
                <a:cs typeface="Arial"/>
              </a:rPr>
              <a:t>, </a:t>
            </a:r>
            <a:r>
              <a:rPr lang="en-US" sz="1000" dirty="0" err="1">
                <a:latin typeface="Arial"/>
                <a:cs typeface="Arial"/>
              </a:rPr>
              <a:t>politik</a:t>
            </a:r>
            <a:r>
              <a:rPr lang="en-US" sz="1000" dirty="0">
                <a:latin typeface="Arial"/>
                <a:cs typeface="Arial"/>
              </a:rPr>
              <a:t>, </a:t>
            </a:r>
            <a:r>
              <a:rPr lang="en-US" sz="1000" dirty="0" err="1">
                <a:latin typeface="Arial"/>
                <a:cs typeface="Arial"/>
              </a:rPr>
              <a:t>ekonomi</a:t>
            </a:r>
            <a:r>
              <a:rPr lang="en-US" sz="1000" dirty="0">
                <a:latin typeface="Arial"/>
                <a:cs typeface="Arial"/>
              </a:rPr>
              <a:t>, </a:t>
            </a:r>
            <a:r>
              <a:rPr lang="en-US" sz="1000" dirty="0" err="1">
                <a:latin typeface="Arial"/>
                <a:cs typeface="Arial"/>
              </a:rPr>
              <a:t>kepemudaan</a:t>
            </a:r>
            <a:r>
              <a:rPr lang="en-US" sz="1000" dirty="0">
                <a:latin typeface="Arial"/>
                <a:cs typeface="Arial"/>
              </a:rPr>
              <a:t>, dan </a:t>
            </a:r>
            <a:r>
              <a:rPr lang="en-US" sz="1000" dirty="0" err="1">
                <a:latin typeface="Arial"/>
                <a:cs typeface="Arial"/>
              </a:rPr>
              <a:t>pemberdayaan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perempuan</a:t>
            </a:r>
            <a:r>
              <a:rPr lang="en-US" sz="10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en-US" sz="1000" dirty="0">
              <a:latin typeface="Arial"/>
              <a:cs typeface="Arial"/>
            </a:endParaRPr>
          </a:p>
          <a:p>
            <a:pPr algn="just"/>
            <a:r>
              <a:rPr lang="en-US" sz="1000" dirty="0" err="1" smtClean="0">
                <a:latin typeface="Arial"/>
                <a:cs typeface="Arial"/>
              </a:rPr>
              <a:t>Pada</a:t>
            </a:r>
            <a:r>
              <a:rPr lang="en-US" sz="1000" dirty="0" smtClean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masa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penjajahan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Jepang</a:t>
            </a:r>
            <a:r>
              <a:rPr lang="en-US" sz="1000" dirty="0">
                <a:latin typeface="Arial"/>
                <a:cs typeface="Arial"/>
              </a:rPr>
              <a:t>, </a:t>
            </a:r>
            <a:r>
              <a:rPr lang="en-US" sz="1000" dirty="0" err="1">
                <a:latin typeface="Arial"/>
                <a:cs typeface="Arial"/>
              </a:rPr>
              <a:t>Oto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menjadi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Pemimpin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surat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kabar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Tjahaja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smtClean="0">
                <a:latin typeface="Arial"/>
                <a:cs typeface="Arial"/>
              </a:rPr>
              <a:t>. </a:t>
            </a:r>
            <a:r>
              <a:rPr lang="en-US" sz="1000" dirty="0" err="1">
                <a:latin typeface="Arial"/>
                <a:cs typeface="Arial"/>
              </a:rPr>
              <a:t>Ia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kemudian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menjadi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anggota</a:t>
            </a:r>
            <a:r>
              <a:rPr lang="en-US" sz="1000" dirty="0">
                <a:latin typeface="Arial"/>
                <a:cs typeface="Arial"/>
              </a:rPr>
              <a:t> BPUPKI dan PPKI yang </a:t>
            </a:r>
            <a:r>
              <a:rPr lang="en-US" sz="1000" dirty="0" err="1">
                <a:latin typeface="Arial"/>
                <a:cs typeface="Arial"/>
              </a:rPr>
              <a:t>dibentuk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oleh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pemerintah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pendudukan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Jepang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sebagai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lembaga-lembaga</a:t>
            </a:r>
            <a:r>
              <a:rPr lang="en-US" sz="1000" dirty="0">
                <a:latin typeface="Arial"/>
                <a:cs typeface="Arial"/>
              </a:rPr>
              <a:t> yang </a:t>
            </a:r>
            <a:r>
              <a:rPr lang="en-US" sz="1000" dirty="0" err="1">
                <a:latin typeface="Arial"/>
                <a:cs typeface="Arial"/>
              </a:rPr>
              <a:t>membantu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persiapan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kemerdekaan</a:t>
            </a:r>
            <a:r>
              <a:rPr lang="en-US" sz="1000" dirty="0">
                <a:latin typeface="Arial"/>
                <a:cs typeface="Arial"/>
              </a:rPr>
              <a:t> Indonesia</a:t>
            </a:r>
            <a:r>
              <a:rPr lang="en-US" sz="10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en-US" sz="1000" dirty="0">
              <a:latin typeface="Arial"/>
              <a:cs typeface="Arial"/>
            </a:endParaRPr>
          </a:p>
          <a:p>
            <a:pPr algn="just"/>
            <a:r>
              <a:rPr lang="en-US" sz="1000" dirty="0" err="1" smtClean="0">
                <a:latin typeface="Arial"/>
                <a:cs typeface="Arial"/>
              </a:rPr>
              <a:t>Setelah</a:t>
            </a:r>
            <a:r>
              <a:rPr lang="en-US" sz="1000" dirty="0" smtClean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proklamasi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kemerdekaan</a:t>
            </a:r>
            <a:r>
              <a:rPr lang="en-US" sz="1000" dirty="0">
                <a:latin typeface="Arial"/>
                <a:cs typeface="Arial"/>
              </a:rPr>
              <a:t>, </a:t>
            </a:r>
            <a:r>
              <a:rPr lang="en-US" sz="1000" dirty="0" err="1">
                <a:latin typeface="Arial"/>
                <a:cs typeface="Arial"/>
              </a:rPr>
              <a:t>Oto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menjabat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sebagai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Menteri</a:t>
            </a:r>
            <a:r>
              <a:rPr lang="en-US" sz="1000" dirty="0">
                <a:latin typeface="Arial"/>
                <a:cs typeface="Arial"/>
              </a:rPr>
              <a:t> Negara </a:t>
            </a:r>
            <a:r>
              <a:rPr lang="en-US" sz="1000" dirty="0" err="1">
                <a:latin typeface="Arial"/>
                <a:cs typeface="Arial"/>
              </a:rPr>
              <a:t>pada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kabinet</a:t>
            </a:r>
            <a:r>
              <a:rPr lang="en-US" sz="1000" dirty="0">
                <a:latin typeface="Arial"/>
                <a:cs typeface="Arial"/>
              </a:rPr>
              <a:t> yang </a:t>
            </a:r>
            <a:r>
              <a:rPr lang="en-US" sz="1000" dirty="0" err="1">
                <a:latin typeface="Arial"/>
                <a:cs typeface="Arial"/>
              </a:rPr>
              <a:t>pertama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Republik</a:t>
            </a:r>
            <a:r>
              <a:rPr lang="en-US" sz="1000" dirty="0">
                <a:latin typeface="Arial"/>
                <a:cs typeface="Arial"/>
              </a:rPr>
              <a:t> Indonesia </a:t>
            </a:r>
            <a:r>
              <a:rPr lang="en-US" sz="1000" dirty="0" err="1">
                <a:latin typeface="Arial"/>
                <a:cs typeface="Arial"/>
              </a:rPr>
              <a:t>tahun</a:t>
            </a:r>
            <a:r>
              <a:rPr lang="en-US" sz="1000" dirty="0">
                <a:latin typeface="Arial"/>
                <a:cs typeface="Arial"/>
              </a:rPr>
              <a:t> 1945. </a:t>
            </a:r>
            <a:r>
              <a:rPr lang="en-US" sz="1000" dirty="0" err="1">
                <a:latin typeface="Arial"/>
                <a:cs typeface="Arial"/>
              </a:rPr>
              <a:t>Ia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bertugas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mempersiapkan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terbentuknya</a:t>
            </a:r>
            <a:r>
              <a:rPr lang="en-US" sz="1000" dirty="0">
                <a:latin typeface="Arial"/>
                <a:cs typeface="Arial"/>
              </a:rPr>
              <a:t> BKR </a:t>
            </a:r>
            <a:r>
              <a:rPr lang="en-US" sz="1000" dirty="0" err="1">
                <a:latin typeface="Arial"/>
                <a:cs typeface="Arial"/>
              </a:rPr>
              <a:t>dari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laskar-laskar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rakyat</a:t>
            </a:r>
            <a:r>
              <a:rPr lang="en-US" sz="1000" dirty="0">
                <a:latin typeface="Arial"/>
                <a:cs typeface="Arial"/>
              </a:rPr>
              <a:t> yang </a:t>
            </a:r>
            <a:r>
              <a:rPr lang="en-US" sz="1000" dirty="0" err="1">
                <a:latin typeface="Arial"/>
                <a:cs typeface="Arial"/>
              </a:rPr>
              <a:t>tersebar</a:t>
            </a:r>
            <a:r>
              <a:rPr lang="en-US" sz="1000" dirty="0">
                <a:latin typeface="Arial"/>
                <a:cs typeface="Arial"/>
              </a:rPr>
              <a:t> di </a:t>
            </a:r>
            <a:r>
              <a:rPr lang="en-US" sz="1000" dirty="0" err="1">
                <a:latin typeface="Arial"/>
                <a:cs typeface="Arial"/>
              </a:rPr>
              <a:t>seluruh</a:t>
            </a:r>
            <a:r>
              <a:rPr lang="en-US" sz="1000" dirty="0">
                <a:latin typeface="Arial"/>
                <a:cs typeface="Arial"/>
              </a:rPr>
              <a:t> Indonesia. Dalam </a:t>
            </a:r>
            <a:r>
              <a:rPr lang="en-US" sz="1000" dirty="0" err="1">
                <a:latin typeface="Arial"/>
                <a:cs typeface="Arial"/>
              </a:rPr>
              <a:t>melaksanakan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tugasnya</a:t>
            </a:r>
            <a:r>
              <a:rPr lang="en-US" sz="1000" dirty="0">
                <a:latin typeface="Arial"/>
                <a:cs typeface="Arial"/>
              </a:rPr>
              <a:t>, </a:t>
            </a:r>
            <a:r>
              <a:rPr lang="en-US" sz="1000" dirty="0" err="1">
                <a:latin typeface="Arial"/>
                <a:cs typeface="Arial"/>
              </a:rPr>
              <a:t>Oto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diperkirakan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telah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menimbulkan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ketidakpuasan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pada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salah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satu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laskar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tersebut</a:t>
            </a:r>
            <a:r>
              <a:rPr lang="en-US" sz="1000" dirty="0">
                <a:latin typeface="Arial"/>
                <a:cs typeface="Arial"/>
              </a:rPr>
              <a:t>. </a:t>
            </a:r>
            <a:r>
              <a:rPr lang="en-US" sz="1000" dirty="0" err="1">
                <a:latin typeface="Arial"/>
                <a:cs typeface="Arial"/>
              </a:rPr>
              <a:t>Ia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menjadi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korban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penculikan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sekelompok</a:t>
            </a:r>
            <a:r>
              <a:rPr lang="en-US" sz="1000" dirty="0">
                <a:latin typeface="Arial"/>
                <a:cs typeface="Arial"/>
              </a:rPr>
              <a:t> orang yang </a:t>
            </a:r>
            <a:r>
              <a:rPr lang="en-US" sz="1000" dirty="0" err="1">
                <a:latin typeface="Arial"/>
                <a:cs typeface="Arial"/>
              </a:rPr>
              <a:t>bernama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Laskar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Hitam</a:t>
            </a:r>
            <a:r>
              <a:rPr lang="en-US" sz="1000" dirty="0">
                <a:latin typeface="Arial"/>
                <a:cs typeface="Arial"/>
              </a:rPr>
              <a:t>, </a:t>
            </a:r>
            <a:r>
              <a:rPr lang="en-US" sz="1000" dirty="0" err="1">
                <a:latin typeface="Arial"/>
                <a:cs typeface="Arial"/>
              </a:rPr>
              <a:t>hingga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kemudian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hilang</a:t>
            </a:r>
            <a:r>
              <a:rPr lang="en-US" sz="1000" dirty="0">
                <a:latin typeface="Arial"/>
                <a:cs typeface="Arial"/>
              </a:rPr>
              <a:t> dan </a:t>
            </a:r>
            <a:r>
              <a:rPr lang="en-US" sz="1000" dirty="0" err="1">
                <a:latin typeface="Arial"/>
                <a:cs typeface="Arial"/>
              </a:rPr>
              <a:t>diperkirakan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terbunuh</a:t>
            </a:r>
            <a:r>
              <a:rPr lang="en-US" sz="1000" dirty="0">
                <a:latin typeface="Arial"/>
                <a:cs typeface="Arial"/>
              </a:rPr>
              <a:t> di </a:t>
            </a:r>
            <a:r>
              <a:rPr lang="en-US" sz="1000" dirty="0" err="1">
                <a:latin typeface="Arial"/>
                <a:cs typeface="Arial"/>
              </a:rPr>
              <a:t>daerah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 smtClean="0">
                <a:latin typeface="Arial"/>
                <a:cs typeface="Arial"/>
              </a:rPr>
              <a:t>Banten</a:t>
            </a:r>
            <a:r>
              <a:rPr lang="en-US" sz="10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en-US" sz="1000" dirty="0">
              <a:latin typeface="Arial"/>
              <a:cs typeface="Arial"/>
            </a:endParaRPr>
          </a:p>
          <a:p>
            <a:pPr algn="just"/>
            <a:r>
              <a:rPr lang="en-US" sz="800" dirty="0" err="1" smtClean="0">
                <a:latin typeface="Arial"/>
                <a:cs typeface="Arial"/>
              </a:rPr>
              <a:t>Sumber</a:t>
            </a:r>
            <a:r>
              <a:rPr lang="en-US" sz="800" dirty="0" smtClean="0">
                <a:latin typeface="Arial"/>
                <a:cs typeface="Arial"/>
              </a:rPr>
              <a:t>:</a:t>
            </a:r>
          </a:p>
          <a:p>
            <a:pPr algn="just"/>
            <a:r>
              <a:rPr lang="en-US" sz="800" dirty="0">
                <a:latin typeface="Arial"/>
                <a:cs typeface="Arial"/>
              </a:rPr>
              <a:t>http://</a:t>
            </a:r>
            <a:r>
              <a:rPr lang="en-US" sz="800" dirty="0" err="1">
                <a:latin typeface="Arial"/>
                <a:cs typeface="Arial"/>
              </a:rPr>
              <a:t>id.wikipedia.org</a:t>
            </a:r>
            <a:r>
              <a:rPr lang="en-US" sz="800" dirty="0">
                <a:latin typeface="Arial"/>
                <a:cs typeface="Arial"/>
              </a:rPr>
              <a:t>/wiki/</a:t>
            </a:r>
            <a:r>
              <a:rPr lang="en-US" sz="800" dirty="0" err="1">
                <a:latin typeface="Arial"/>
                <a:cs typeface="Arial"/>
              </a:rPr>
              <a:t>Oto_Iskandar_di_Nata</a:t>
            </a: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3235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3663" y="253909"/>
            <a:ext cx="4518025" cy="6231558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76851" y="304097"/>
            <a:ext cx="44148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rial"/>
                <a:cs typeface="Arial"/>
              </a:rPr>
              <a:t>Ir. Soekarno</a:t>
            </a:r>
            <a:endParaRPr lang="id-ID" sz="3200" b="1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263" y="253909"/>
            <a:ext cx="4518025" cy="5969092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8451" y="304097"/>
            <a:ext cx="44148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I </a:t>
            </a:r>
            <a:r>
              <a:rPr lang="en-US" sz="3200" b="1" dirty="0" err="1">
                <a:latin typeface="Arial"/>
                <a:cs typeface="Arial"/>
              </a:rPr>
              <a:t>Gusti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err="1">
                <a:latin typeface="Arial"/>
                <a:cs typeface="Arial"/>
              </a:rPr>
              <a:t>Ngurah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err="1">
                <a:latin typeface="Arial"/>
                <a:cs typeface="Arial"/>
              </a:rPr>
              <a:t>Rai</a:t>
            </a:r>
            <a:endParaRPr lang="en-US" sz="3200" b="1" dirty="0"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0" y="956733"/>
            <a:ext cx="1456266" cy="2184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81000" y="1016000"/>
            <a:ext cx="242146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latin typeface="Arial"/>
                <a:cs typeface="Arial"/>
              </a:rPr>
              <a:t>Lahir</a:t>
            </a:r>
            <a:r>
              <a:rPr lang="en-US" sz="1200" b="1" dirty="0">
                <a:latin typeface="Arial"/>
                <a:cs typeface="Arial"/>
              </a:rPr>
              <a:t>: </a:t>
            </a:r>
            <a:r>
              <a:rPr lang="en-US" sz="1200" dirty="0">
                <a:latin typeface="Arial"/>
                <a:cs typeface="Arial"/>
              </a:rPr>
              <a:t>30 </a:t>
            </a:r>
            <a:r>
              <a:rPr lang="en-US" sz="1200" dirty="0" err="1">
                <a:latin typeface="Arial"/>
                <a:cs typeface="Arial"/>
              </a:rPr>
              <a:t>Januari</a:t>
            </a:r>
            <a:r>
              <a:rPr lang="en-US" sz="1200" dirty="0">
                <a:latin typeface="Arial"/>
                <a:cs typeface="Arial"/>
              </a:rPr>
              <a:t> 1917 </a:t>
            </a:r>
            <a:endParaRPr lang="en-US" sz="1200" dirty="0" smtClean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1200" b="1" dirty="0" err="1" smtClean="0">
                <a:latin typeface="Arial"/>
                <a:cs typeface="Arial"/>
              </a:rPr>
              <a:t>Tempat</a:t>
            </a:r>
            <a:r>
              <a:rPr lang="en-US" sz="1200" b="1" dirty="0" smtClean="0">
                <a:latin typeface="Arial"/>
                <a:cs typeface="Arial"/>
              </a:rPr>
              <a:t> </a:t>
            </a:r>
            <a:r>
              <a:rPr lang="en-US" sz="1200" b="1" dirty="0" err="1" smtClean="0">
                <a:latin typeface="Arial"/>
                <a:cs typeface="Arial"/>
              </a:rPr>
              <a:t>Lahir</a:t>
            </a:r>
            <a:r>
              <a:rPr lang="en-US" sz="1200" b="1" dirty="0" smtClean="0">
                <a:latin typeface="Arial"/>
                <a:cs typeface="Arial"/>
              </a:rPr>
              <a:t>: </a:t>
            </a:r>
            <a:r>
              <a:rPr lang="en-US" sz="1200" dirty="0" err="1">
                <a:latin typeface="Arial"/>
                <a:cs typeface="Arial"/>
              </a:rPr>
              <a:t>Badung</a:t>
            </a:r>
            <a:r>
              <a:rPr lang="en-US" sz="1200" dirty="0">
                <a:latin typeface="Arial"/>
                <a:cs typeface="Arial"/>
              </a:rPr>
              <a:t>, </a:t>
            </a:r>
            <a:r>
              <a:rPr lang="en-US" sz="1200" dirty="0" smtClean="0">
                <a:latin typeface="Arial"/>
                <a:cs typeface="Arial"/>
              </a:rPr>
              <a:t>Bali</a:t>
            </a: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1200" b="1" dirty="0" err="1" smtClean="0">
                <a:latin typeface="Arial"/>
                <a:cs typeface="Arial"/>
              </a:rPr>
              <a:t>Meninggal</a:t>
            </a:r>
            <a:r>
              <a:rPr lang="en-US" sz="1200" b="1" dirty="0" smtClean="0">
                <a:latin typeface="Arial"/>
                <a:cs typeface="Arial"/>
              </a:rPr>
              <a:t>: </a:t>
            </a:r>
            <a:r>
              <a:rPr lang="en-US" sz="1200" dirty="0" smtClean="0">
                <a:latin typeface="Arial"/>
                <a:cs typeface="Arial"/>
              </a:rPr>
              <a:t>20 </a:t>
            </a:r>
            <a:r>
              <a:rPr lang="en-US" sz="1200" dirty="0" err="1" smtClean="0">
                <a:latin typeface="Arial"/>
                <a:cs typeface="Arial"/>
              </a:rPr>
              <a:t>Nopember</a:t>
            </a:r>
            <a:r>
              <a:rPr lang="en-US" sz="1200" dirty="0" smtClean="0">
                <a:latin typeface="Arial"/>
                <a:cs typeface="Arial"/>
              </a:rPr>
              <a:t> 1946</a:t>
            </a: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1200" b="1" dirty="0" err="1" smtClean="0">
                <a:latin typeface="Arial"/>
                <a:cs typeface="Arial"/>
              </a:rPr>
              <a:t>Bangsa</a:t>
            </a:r>
            <a:r>
              <a:rPr lang="en-US" sz="1200" b="1" dirty="0" smtClean="0">
                <a:latin typeface="Arial"/>
                <a:cs typeface="Arial"/>
              </a:rPr>
              <a:t>: </a:t>
            </a:r>
            <a:r>
              <a:rPr lang="en-US" sz="1200" dirty="0" smtClean="0">
                <a:latin typeface="Arial"/>
                <a:cs typeface="Arial"/>
              </a:rPr>
              <a:t>Indonesia</a:t>
            </a: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1200" b="1" dirty="0">
                <a:latin typeface="Arial"/>
                <a:cs typeface="Arial"/>
              </a:rPr>
              <a:t>Agama: </a:t>
            </a:r>
            <a:r>
              <a:rPr lang="en-US" sz="1200" dirty="0" smtClean="0">
                <a:latin typeface="Arial"/>
                <a:cs typeface="Arial"/>
              </a:rPr>
              <a:t>Hindu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3318933"/>
            <a:ext cx="414866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>
                <a:latin typeface="Arial"/>
                <a:cs typeface="Arial"/>
              </a:rPr>
              <a:t>Kolonel</a:t>
            </a:r>
            <a:r>
              <a:rPr lang="en-US" sz="1200" dirty="0">
                <a:latin typeface="Arial"/>
                <a:cs typeface="Arial"/>
              </a:rPr>
              <a:t> TNI </a:t>
            </a:r>
            <a:r>
              <a:rPr lang="en-US" sz="1200" dirty="0" err="1">
                <a:latin typeface="Arial"/>
                <a:cs typeface="Arial"/>
              </a:rPr>
              <a:t>Anumerta</a:t>
            </a:r>
            <a:r>
              <a:rPr lang="en-US" sz="1200" dirty="0">
                <a:latin typeface="Arial"/>
                <a:cs typeface="Arial"/>
              </a:rPr>
              <a:t> I </a:t>
            </a:r>
            <a:r>
              <a:rPr lang="en-US" sz="1200" dirty="0" err="1">
                <a:latin typeface="Arial"/>
                <a:cs typeface="Arial"/>
              </a:rPr>
              <a:t>Gusti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Ngurah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Rai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lahir</a:t>
            </a:r>
            <a:r>
              <a:rPr lang="en-US" sz="1200" dirty="0">
                <a:latin typeface="Arial"/>
                <a:cs typeface="Arial"/>
              </a:rPr>
              <a:t> di </a:t>
            </a:r>
            <a:r>
              <a:rPr lang="en-US" sz="1200" dirty="0" err="1">
                <a:latin typeface="Arial"/>
                <a:cs typeface="Arial"/>
              </a:rPr>
              <a:t>Desa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Carangsari</a:t>
            </a:r>
            <a:r>
              <a:rPr lang="en-US" sz="1200" dirty="0">
                <a:latin typeface="Arial"/>
                <a:cs typeface="Arial"/>
              </a:rPr>
              <a:t>, </a:t>
            </a:r>
            <a:r>
              <a:rPr lang="en-US" sz="1200" dirty="0" err="1">
                <a:latin typeface="Arial"/>
                <a:cs typeface="Arial"/>
              </a:rPr>
              <a:t>Petang</a:t>
            </a:r>
            <a:r>
              <a:rPr lang="en-US" sz="1200" dirty="0">
                <a:latin typeface="Arial"/>
                <a:cs typeface="Arial"/>
              </a:rPr>
              <a:t>, </a:t>
            </a:r>
            <a:r>
              <a:rPr lang="en-US" sz="1200" dirty="0" err="1">
                <a:latin typeface="Arial"/>
                <a:cs typeface="Arial"/>
              </a:rPr>
              <a:t>Kabupaten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Badung</a:t>
            </a:r>
            <a:r>
              <a:rPr lang="en-US" sz="1200" dirty="0">
                <a:latin typeface="Arial"/>
                <a:cs typeface="Arial"/>
              </a:rPr>
              <a:t>, Bali, </a:t>
            </a:r>
            <a:r>
              <a:rPr lang="en-US" sz="1200" dirty="0" err="1">
                <a:latin typeface="Arial"/>
                <a:cs typeface="Arial"/>
              </a:rPr>
              <a:t>Hindia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Belanda</a:t>
            </a:r>
            <a:r>
              <a:rPr lang="en-US" sz="1200" dirty="0">
                <a:latin typeface="Arial"/>
                <a:cs typeface="Arial"/>
              </a:rPr>
              <a:t>, 30 </a:t>
            </a:r>
            <a:r>
              <a:rPr lang="en-US" sz="1200" dirty="0" err="1">
                <a:latin typeface="Arial"/>
                <a:cs typeface="Arial"/>
              </a:rPr>
              <a:t>Januari</a:t>
            </a:r>
            <a:r>
              <a:rPr lang="en-US" sz="1200" dirty="0">
                <a:latin typeface="Arial"/>
                <a:cs typeface="Arial"/>
              </a:rPr>
              <a:t> 1917 dan </a:t>
            </a:r>
            <a:r>
              <a:rPr lang="en-US" sz="1200" dirty="0" err="1">
                <a:latin typeface="Arial"/>
                <a:cs typeface="Arial"/>
              </a:rPr>
              <a:t>meninggal</a:t>
            </a:r>
            <a:r>
              <a:rPr lang="en-US" sz="1200" dirty="0">
                <a:latin typeface="Arial"/>
                <a:cs typeface="Arial"/>
              </a:rPr>
              <a:t> di </a:t>
            </a:r>
            <a:r>
              <a:rPr lang="en-US" sz="1200" dirty="0" err="1">
                <a:latin typeface="Arial"/>
                <a:cs typeface="Arial"/>
              </a:rPr>
              <a:t>Marga</a:t>
            </a:r>
            <a:r>
              <a:rPr lang="en-US" sz="1200" dirty="0">
                <a:latin typeface="Arial"/>
                <a:cs typeface="Arial"/>
              </a:rPr>
              <a:t>, </a:t>
            </a:r>
            <a:r>
              <a:rPr lang="en-US" sz="1200" dirty="0" err="1">
                <a:latin typeface="Arial"/>
                <a:cs typeface="Arial"/>
              </a:rPr>
              <a:t>Tabanan</a:t>
            </a:r>
            <a:r>
              <a:rPr lang="en-US" sz="1200" dirty="0">
                <a:latin typeface="Arial"/>
                <a:cs typeface="Arial"/>
              </a:rPr>
              <a:t>, Bali, Indonesia, 20 November 1946 </a:t>
            </a:r>
            <a:r>
              <a:rPr lang="en-US" sz="1200" dirty="0" err="1">
                <a:latin typeface="Arial"/>
                <a:cs typeface="Arial"/>
              </a:rPr>
              <a:t>pada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usia</a:t>
            </a:r>
            <a:r>
              <a:rPr lang="en-US" sz="1200" dirty="0">
                <a:latin typeface="Arial"/>
                <a:cs typeface="Arial"/>
              </a:rPr>
              <a:t> 29 </a:t>
            </a:r>
            <a:r>
              <a:rPr lang="en-US" sz="1200" dirty="0" err="1" smtClean="0">
                <a:latin typeface="Arial"/>
                <a:cs typeface="Arial"/>
              </a:rPr>
              <a:t>tahun</a:t>
            </a:r>
            <a:r>
              <a:rPr lang="en-US" sz="12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en-US" sz="1200" dirty="0">
              <a:latin typeface="Arial"/>
              <a:cs typeface="Arial"/>
            </a:endParaRPr>
          </a:p>
          <a:p>
            <a:pPr algn="just"/>
            <a:r>
              <a:rPr lang="en-US" sz="1200" dirty="0" err="1">
                <a:latin typeface="Arial"/>
                <a:cs typeface="Arial"/>
              </a:rPr>
              <a:t>Pada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masa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kependudukan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Jepang</a:t>
            </a:r>
            <a:r>
              <a:rPr lang="en-US" sz="1200" dirty="0">
                <a:latin typeface="Arial"/>
                <a:cs typeface="Arial"/>
              </a:rPr>
              <a:t>, </a:t>
            </a:r>
            <a:r>
              <a:rPr lang="en-US" sz="1200" dirty="0" err="1">
                <a:latin typeface="Arial"/>
                <a:cs typeface="Arial"/>
              </a:rPr>
              <a:t>Ngurah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Rai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sempat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menjadi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intel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sekutu</a:t>
            </a:r>
            <a:r>
              <a:rPr lang="en-US" sz="1200" dirty="0">
                <a:latin typeface="Arial"/>
                <a:cs typeface="Arial"/>
              </a:rPr>
              <a:t> di </a:t>
            </a:r>
            <a:r>
              <a:rPr lang="en-US" sz="1200" dirty="0" err="1">
                <a:latin typeface="Arial"/>
                <a:cs typeface="Arial"/>
              </a:rPr>
              <a:t>daerah</a:t>
            </a:r>
            <a:r>
              <a:rPr lang="en-US" sz="1200" dirty="0">
                <a:latin typeface="Arial"/>
                <a:cs typeface="Arial"/>
              </a:rPr>
              <a:t> Bali dan Lombok. </a:t>
            </a:r>
            <a:r>
              <a:rPr lang="en-US" sz="1200" dirty="0" err="1">
                <a:latin typeface="Arial"/>
                <a:cs typeface="Arial"/>
              </a:rPr>
              <a:t>Setelah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kabar</a:t>
            </a:r>
            <a:r>
              <a:rPr lang="en-US" sz="1200" dirty="0">
                <a:latin typeface="Arial"/>
                <a:cs typeface="Arial"/>
              </a:rPr>
              <a:t> Indonesia </a:t>
            </a:r>
            <a:r>
              <a:rPr lang="en-US" sz="1200" dirty="0" err="1">
                <a:latin typeface="Arial"/>
                <a:cs typeface="Arial"/>
              </a:rPr>
              <a:t>merdeka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pada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tahun</a:t>
            </a:r>
            <a:r>
              <a:rPr lang="en-US" sz="1200" dirty="0">
                <a:latin typeface="Arial"/>
                <a:cs typeface="Arial"/>
              </a:rPr>
              <a:t> 1945 </a:t>
            </a:r>
            <a:r>
              <a:rPr lang="en-US" sz="1200" dirty="0" err="1">
                <a:latin typeface="Arial"/>
                <a:cs typeface="Arial"/>
              </a:rPr>
              <a:t>akhirnya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sampai</a:t>
            </a:r>
            <a:r>
              <a:rPr lang="en-US" sz="1200" dirty="0">
                <a:latin typeface="Arial"/>
                <a:cs typeface="Arial"/>
              </a:rPr>
              <a:t> di Bali, BKR </a:t>
            </a:r>
            <a:r>
              <a:rPr lang="en-US" sz="1200" dirty="0" err="1">
                <a:latin typeface="Arial"/>
                <a:cs typeface="Arial"/>
              </a:rPr>
              <a:t>berganti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nama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menjadi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Tentara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Keamanan</a:t>
            </a:r>
            <a:r>
              <a:rPr lang="en-US" sz="1200" dirty="0">
                <a:latin typeface="Arial"/>
                <a:cs typeface="Arial"/>
              </a:rPr>
              <a:t> Rakyat (TKR) </a:t>
            </a:r>
            <a:r>
              <a:rPr lang="en-US" sz="1200" dirty="0" err="1">
                <a:latin typeface="Arial"/>
                <a:cs typeface="Arial"/>
              </a:rPr>
              <a:t>Sunda</a:t>
            </a:r>
            <a:r>
              <a:rPr lang="en-US" sz="1200" dirty="0">
                <a:latin typeface="Arial"/>
                <a:cs typeface="Arial"/>
              </a:rPr>
              <a:t> Kecil yang </a:t>
            </a:r>
            <a:r>
              <a:rPr lang="en-US" sz="1200" dirty="0" err="1">
                <a:latin typeface="Arial"/>
                <a:cs typeface="Arial"/>
              </a:rPr>
              <a:t>dibentuk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oleh</a:t>
            </a:r>
            <a:r>
              <a:rPr lang="en-US" sz="1200" dirty="0">
                <a:latin typeface="Arial"/>
                <a:cs typeface="Arial"/>
              </a:rPr>
              <a:t> I </a:t>
            </a:r>
            <a:r>
              <a:rPr lang="en-US" sz="1200" dirty="0" err="1">
                <a:latin typeface="Arial"/>
                <a:cs typeface="Arial"/>
              </a:rPr>
              <a:t>Gusti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Ngurah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Rai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dimana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ia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sebagai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komandannya</a:t>
            </a:r>
            <a:r>
              <a:rPr lang="en-US" sz="1200" dirty="0">
                <a:latin typeface="Arial"/>
                <a:cs typeface="Arial"/>
              </a:rPr>
              <a:t>. </a:t>
            </a:r>
            <a:endParaRPr lang="en-US" sz="1200" dirty="0" smtClean="0">
              <a:latin typeface="Arial"/>
              <a:cs typeface="Arial"/>
            </a:endParaRPr>
          </a:p>
          <a:p>
            <a:pPr algn="just"/>
            <a:endParaRPr lang="en-US" sz="1200" dirty="0">
              <a:latin typeface="Arial"/>
              <a:cs typeface="Arial"/>
            </a:endParaRPr>
          </a:p>
          <a:p>
            <a:pPr algn="just"/>
            <a:r>
              <a:rPr lang="en-US" sz="900" dirty="0" err="1" smtClean="0">
                <a:latin typeface="Arial"/>
                <a:cs typeface="Arial"/>
              </a:rPr>
              <a:t>Sumber</a:t>
            </a:r>
            <a:r>
              <a:rPr lang="en-US" sz="900" dirty="0" smtClean="0">
                <a:latin typeface="Arial"/>
                <a:cs typeface="Arial"/>
              </a:rPr>
              <a:t>:</a:t>
            </a:r>
          </a:p>
          <a:p>
            <a:pPr algn="just"/>
            <a:r>
              <a:rPr lang="en-US" sz="900" dirty="0">
                <a:latin typeface="Arial"/>
                <a:cs typeface="Arial"/>
              </a:rPr>
              <a:t>http://</a:t>
            </a:r>
            <a:r>
              <a:rPr lang="en-US" sz="900" dirty="0" err="1">
                <a:latin typeface="Arial"/>
                <a:cs typeface="Arial"/>
              </a:rPr>
              <a:t>id.wikipedia.org</a:t>
            </a:r>
            <a:r>
              <a:rPr lang="en-US" sz="900" dirty="0">
                <a:latin typeface="Arial"/>
                <a:cs typeface="Arial"/>
              </a:rPr>
              <a:t>/wiki/</a:t>
            </a:r>
            <a:r>
              <a:rPr lang="en-US" sz="900" dirty="0" err="1" smtClean="0">
                <a:latin typeface="Arial"/>
                <a:cs typeface="Arial"/>
              </a:rPr>
              <a:t>I_Gusti_Ngurah_Rai</a:t>
            </a:r>
            <a:endParaRPr lang="en-US" sz="900" dirty="0">
              <a:latin typeface="Arial"/>
              <a:cs typeface="Arial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495" y="888873"/>
            <a:ext cx="1631405" cy="2328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Soekarno_-_Wikipedia_bahasa_Indonesia__ensiklopedia_bebas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0933" y="888873"/>
            <a:ext cx="2247326" cy="54609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70799" y="3318933"/>
            <a:ext cx="1921933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Ir</a:t>
            </a:r>
            <a:r>
              <a:rPr lang="en-US" sz="1100" dirty="0">
                <a:latin typeface="Arial"/>
                <a:cs typeface="Arial"/>
              </a:rPr>
              <a:t>. </a:t>
            </a:r>
            <a:r>
              <a:rPr lang="en-US" sz="1100" dirty="0" err="1">
                <a:latin typeface="Arial"/>
                <a:cs typeface="Arial"/>
              </a:rPr>
              <a:t>Soekarno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dirty="0" err="1" smtClean="0">
                <a:latin typeface="Arial"/>
                <a:cs typeface="Arial"/>
              </a:rPr>
              <a:t>adalah</a:t>
            </a:r>
            <a:r>
              <a:rPr lang="en-US" sz="1100" dirty="0" smtClean="0">
                <a:latin typeface="Arial"/>
                <a:cs typeface="Arial"/>
              </a:rPr>
              <a:t> </a:t>
            </a:r>
            <a:r>
              <a:rPr lang="en-US" sz="1100" dirty="0" err="1">
                <a:latin typeface="Arial"/>
                <a:cs typeface="Arial"/>
              </a:rPr>
              <a:t>Presiden</a:t>
            </a:r>
            <a:r>
              <a:rPr lang="en-US" sz="1100" dirty="0">
                <a:latin typeface="Arial"/>
                <a:cs typeface="Arial"/>
              </a:rPr>
              <a:t> Indonesia </a:t>
            </a:r>
            <a:r>
              <a:rPr lang="en-US" sz="1100" dirty="0" err="1">
                <a:latin typeface="Arial"/>
                <a:cs typeface="Arial"/>
              </a:rPr>
              <a:t>pertama</a:t>
            </a:r>
            <a:r>
              <a:rPr lang="en-US" sz="1100" dirty="0">
                <a:latin typeface="Arial"/>
                <a:cs typeface="Arial"/>
              </a:rPr>
              <a:t> yang </a:t>
            </a:r>
            <a:r>
              <a:rPr lang="en-US" sz="1100" dirty="0" err="1">
                <a:latin typeface="Arial"/>
                <a:cs typeface="Arial"/>
              </a:rPr>
              <a:t>menjabat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dirty="0" err="1">
                <a:latin typeface="Arial"/>
                <a:cs typeface="Arial"/>
              </a:rPr>
              <a:t>pada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dirty="0" err="1">
                <a:latin typeface="Arial"/>
                <a:cs typeface="Arial"/>
              </a:rPr>
              <a:t>periode</a:t>
            </a:r>
            <a:r>
              <a:rPr lang="en-US" sz="1100" dirty="0">
                <a:latin typeface="Arial"/>
                <a:cs typeface="Arial"/>
              </a:rPr>
              <a:t> 1945 – 1966. </a:t>
            </a:r>
            <a:r>
              <a:rPr lang="en-US" sz="1100" dirty="0" err="1">
                <a:latin typeface="Arial"/>
                <a:cs typeface="Arial"/>
              </a:rPr>
              <a:t>Ia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dirty="0" err="1">
                <a:latin typeface="Arial"/>
                <a:cs typeface="Arial"/>
              </a:rPr>
              <a:t>memainkan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dirty="0" err="1">
                <a:latin typeface="Arial"/>
                <a:cs typeface="Arial"/>
              </a:rPr>
              <a:t>peranan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dirty="0" err="1">
                <a:latin typeface="Arial"/>
                <a:cs typeface="Arial"/>
              </a:rPr>
              <a:t>penting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dirty="0" err="1">
                <a:latin typeface="Arial"/>
                <a:cs typeface="Arial"/>
              </a:rPr>
              <a:t>untuk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dirty="0" err="1">
                <a:latin typeface="Arial"/>
                <a:cs typeface="Arial"/>
              </a:rPr>
              <a:t>memerdekakan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dirty="0" err="1">
                <a:latin typeface="Arial"/>
                <a:cs typeface="Arial"/>
              </a:rPr>
              <a:t>bangsa</a:t>
            </a:r>
            <a:r>
              <a:rPr lang="en-US" sz="1100" dirty="0">
                <a:latin typeface="Arial"/>
                <a:cs typeface="Arial"/>
              </a:rPr>
              <a:t> Indonesia </a:t>
            </a:r>
            <a:r>
              <a:rPr lang="en-US" sz="1100" dirty="0" err="1">
                <a:latin typeface="Arial"/>
                <a:cs typeface="Arial"/>
              </a:rPr>
              <a:t>dari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dirty="0" err="1">
                <a:latin typeface="Arial"/>
                <a:cs typeface="Arial"/>
              </a:rPr>
              <a:t>penjajahan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dirty="0" err="1">
                <a:latin typeface="Arial"/>
                <a:cs typeface="Arial"/>
              </a:rPr>
              <a:t>Belanda</a:t>
            </a:r>
            <a:r>
              <a:rPr lang="en-US" sz="1100" dirty="0">
                <a:latin typeface="Arial"/>
                <a:cs typeface="Arial"/>
              </a:rPr>
              <a:t>. </a:t>
            </a:r>
            <a:r>
              <a:rPr lang="en-US" sz="1100" dirty="0" err="1">
                <a:latin typeface="Arial"/>
                <a:cs typeface="Arial"/>
              </a:rPr>
              <a:t>Ia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dirty="0" err="1">
                <a:latin typeface="Arial"/>
                <a:cs typeface="Arial"/>
              </a:rPr>
              <a:t>adalah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dirty="0" err="1">
                <a:latin typeface="Arial"/>
                <a:cs typeface="Arial"/>
              </a:rPr>
              <a:t>penggali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dirty="0" smtClean="0">
                <a:latin typeface="Arial"/>
                <a:cs typeface="Arial"/>
              </a:rPr>
              <a:t>Pancasila dan </a:t>
            </a:r>
            <a:r>
              <a:rPr lang="en-US" sz="1100" dirty="0" err="1">
                <a:latin typeface="Arial"/>
                <a:cs typeface="Arial"/>
              </a:rPr>
              <a:t>Proklamator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dirty="0" err="1">
                <a:latin typeface="Arial"/>
                <a:cs typeface="Arial"/>
              </a:rPr>
              <a:t>Kemerdekaan</a:t>
            </a:r>
            <a:r>
              <a:rPr lang="en-US" sz="1100" dirty="0">
                <a:latin typeface="Arial"/>
                <a:cs typeface="Arial"/>
              </a:rPr>
              <a:t> Indonesia (</a:t>
            </a:r>
            <a:r>
              <a:rPr lang="en-US" sz="1100" dirty="0" err="1">
                <a:latin typeface="Arial"/>
                <a:cs typeface="Arial"/>
              </a:rPr>
              <a:t>bersama</a:t>
            </a:r>
            <a:r>
              <a:rPr lang="en-US" sz="1100" dirty="0">
                <a:latin typeface="Arial"/>
                <a:cs typeface="Arial"/>
              </a:rPr>
              <a:t> dengan Mohammad </a:t>
            </a:r>
            <a:r>
              <a:rPr lang="en-US" sz="1100" dirty="0" err="1">
                <a:latin typeface="Arial"/>
                <a:cs typeface="Arial"/>
              </a:rPr>
              <a:t>Hatta</a:t>
            </a:r>
            <a:r>
              <a:rPr lang="en-US" sz="1100" dirty="0">
                <a:latin typeface="Arial"/>
                <a:cs typeface="Arial"/>
              </a:rPr>
              <a:t>) yang </a:t>
            </a:r>
            <a:r>
              <a:rPr lang="en-US" sz="1100" dirty="0" err="1">
                <a:latin typeface="Arial"/>
                <a:cs typeface="Arial"/>
              </a:rPr>
              <a:t>terjadi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dirty="0" err="1">
                <a:latin typeface="Arial"/>
                <a:cs typeface="Arial"/>
              </a:rPr>
              <a:t>pada</a:t>
            </a:r>
            <a:r>
              <a:rPr lang="en-US" sz="1100" dirty="0">
                <a:latin typeface="Arial"/>
                <a:cs typeface="Arial"/>
              </a:rPr>
              <a:t> </a:t>
            </a:r>
            <a:r>
              <a:rPr lang="en-US" sz="1100" dirty="0" err="1">
                <a:latin typeface="Arial"/>
                <a:cs typeface="Arial"/>
              </a:rPr>
              <a:t>tanggal</a:t>
            </a:r>
            <a:r>
              <a:rPr lang="en-US" sz="1100" dirty="0">
                <a:latin typeface="Arial"/>
                <a:cs typeface="Arial"/>
              </a:rPr>
              <a:t> 17 </a:t>
            </a:r>
            <a:r>
              <a:rPr lang="en-US" sz="1100" dirty="0" err="1">
                <a:latin typeface="Arial"/>
                <a:cs typeface="Arial"/>
              </a:rPr>
              <a:t>Agustus</a:t>
            </a:r>
            <a:r>
              <a:rPr lang="en-US" sz="1100" dirty="0">
                <a:latin typeface="Arial"/>
                <a:cs typeface="Arial"/>
              </a:rPr>
              <a:t> 1945</a:t>
            </a:r>
            <a:r>
              <a:rPr lang="en-US" sz="1100" dirty="0" smtClean="0">
                <a:latin typeface="Arial"/>
                <a:cs typeface="Arial"/>
              </a:rPr>
              <a:t>.</a:t>
            </a:r>
          </a:p>
          <a:p>
            <a:endParaRPr lang="en-US" sz="1000" dirty="0">
              <a:latin typeface="Arial"/>
              <a:cs typeface="Arial"/>
            </a:endParaRPr>
          </a:p>
          <a:p>
            <a:r>
              <a:rPr lang="en-US" sz="800" dirty="0" err="1" smtClean="0">
                <a:latin typeface="Arial"/>
                <a:cs typeface="Arial"/>
              </a:rPr>
              <a:t>Sumber</a:t>
            </a:r>
            <a:r>
              <a:rPr lang="en-US" sz="800" dirty="0">
                <a:latin typeface="Arial"/>
                <a:cs typeface="Arial"/>
              </a:rPr>
              <a:t>: http://</a:t>
            </a:r>
            <a:r>
              <a:rPr lang="en-US" sz="800" dirty="0" err="1">
                <a:latin typeface="Arial"/>
                <a:cs typeface="Arial"/>
              </a:rPr>
              <a:t>id.wikibooks.org</a:t>
            </a:r>
            <a:r>
              <a:rPr lang="en-US" sz="800" dirty="0">
                <a:latin typeface="Arial"/>
                <a:cs typeface="Arial"/>
              </a:rPr>
              <a:t>/wiki/</a:t>
            </a:r>
            <a:r>
              <a:rPr lang="en-US" sz="800" dirty="0" err="1">
                <a:latin typeface="Arial"/>
                <a:cs typeface="Arial"/>
              </a:rPr>
              <a:t>Presiden_Soekarno</a:t>
            </a: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394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263" y="253908"/>
            <a:ext cx="4518025" cy="632469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8451" y="304097"/>
            <a:ext cx="4414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Dr. Drs. H. Mohammad </a:t>
            </a:r>
            <a:r>
              <a:rPr lang="en-US" sz="3200" b="1" dirty="0" err="1" smtClean="0">
                <a:latin typeface="Arial"/>
                <a:cs typeface="Arial"/>
              </a:rPr>
              <a:t>Hatta</a:t>
            </a:r>
            <a:endParaRPr lang="en-US" sz="3200" b="1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67" y="1449953"/>
            <a:ext cx="1905000" cy="2782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Mohammad_Hatta_-_Wikipedia_bahasa_Indonesia__ensiklopedia_beba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584" y="1381315"/>
            <a:ext cx="2038349" cy="51017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5400" y="6144527"/>
            <a:ext cx="1964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latin typeface="Arial"/>
                <a:cs typeface="Arial"/>
              </a:rPr>
              <a:t>Sumber</a:t>
            </a:r>
            <a:r>
              <a:rPr lang="en-US" sz="800" dirty="0">
                <a:latin typeface="Arial"/>
                <a:cs typeface="Arial"/>
              </a:rPr>
              <a:t>: http://</a:t>
            </a:r>
            <a:r>
              <a:rPr lang="en-US" sz="800" dirty="0" err="1">
                <a:latin typeface="Arial"/>
                <a:cs typeface="Arial"/>
              </a:rPr>
              <a:t>id.wikipedia.org</a:t>
            </a:r>
            <a:r>
              <a:rPr lang="en-US" sz="800" dirty="0">
                <a:latin typeface="Arial"/>
                <a:cs typeface="Arial"/>
              </a:rPr>
              <a:t>/wiki/</a:t>
            </a:r>
            <a:r>
              <a:rPr lang="en-US" sz="800" dirty="0" err="1">
                <a:latin typeface="Arial"/>
                <a:cs typeface="Arial"/>
              </a:rPr>
              <a:t>Hatta</a:t>
            </a:r>
            <a:endParaRPr lang="en-US" sz="8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5400" y="4359423"/>
            <a:ext cx="196426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/>
                <a:cs typeface="Arial"/>
              </a:rPr>
              <a:t>“Bung </a:t>
            </a:r>
            <a:r>
              <a:rPr lang="en-US" sz="1000" dirty="0" err="1" smtClean="0">
                <a:latin typeface="Arial"/>
                <a:cs typeface="Arial"/>
              </a:rPr>
              <a:t>Hatta</a:t>
            </a:r>
            <a:r>
              <a:rPr lang="en-US" sz="1000" dirty="0" smtClean="0">
                <a:latin typeface="Arial"/>
                <a:cs typeface="Arial"/>
              </a:rPr>
              <a:t>” </a:t>
            </a:r>
            <a:r>
              <a:rPr lang="en-US" sz="1000" dirty="0" err="1" smtClean="0">
                <a:latin typeface="Arial"/>
                <a:cs typeface="Arial"/>
              </a:rPr>
              <a:t>pejuang</a:t>
            </a:r>
            <a:r>
              <a:rPr lang="en-US" sz="1000" dirty="0" smtClean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kemerdekaan</a:t>
            </a:r>
            <a:r>
              <a:rPr lang="en-US" sz="1000" dirty="0">
                <a:latin typeface="Arial"/>
                <a:cs typeface="Arial"/>
              </a:rPr>
              <a:t> RI yang </a:t>
            </a:r>
            <a:r>
              <a:rPr lang="en-US" sz="1000" dirty="0" err="1">
                <a:latin typeface="Arial"/>
                <a:cs typeface="Arial"/>
              </a:rPr>
              <a:t>kerap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disandingkan</a:t>
            </a:r>
            <a:r>
              <a:rPr lang="en-US" sz="1000" dirty="0">
                <a:latin typeface="Arial"/>
                <a:cs typeface="Arial"/>
              </a:rPr>
              <a:t> dengan </a:t>
            </a:r>
            <a:r>
              <a:rPr lang="en-US" sz="1000" dirty="0" err="1">
                <a:latin typeface="Arial"/>
                <a:cs typeface="Arial"/>
              </a:rPr>
              <a:t>Soekarno</a:t>
            </a:r>
            <a:r>
              <a:rPr lang="en-US" sz="1000" dirty="0">
                <a:latin typeface="Arial"/>
                <a:cs typeface="Arial"/>
              </a:rPr>
              <a:t>. </a:t>
            </a:r>
            <a:r>
              <a:rPr lang="en-US" sz="1000" dirty="0" err="1">
                <a:latin typeface="Arial"/>
                <a:cs typeface="Arial"/>
              </a:rPr>
              <a:t>Tak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hanya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sebagai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pejuang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kemerdekaan</a:t>
            </a:r>
            <a:r>
              <a:rPr lang="en-US" sz="1000" dirty="0">
                <a:latin typeface="Arial"/>
                <a:cs typeface="Arial"/>
              </a:rPr>
              <a:t>, Bung </a:t>
            </a:r>
            <a:r>
              <a:rPr lang="en-US" sz="1000" dirty="0" err="1">
                <a:latin typeface="Arial"/>
                <a:cs typeface="Arial"/>
              </a:rPr>
              <a:t>Hatta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juga</a:t>
            </a:r>
            <a:r>
              <a:rPr lang="en-US" sz="1000" dirty="0">
                <a:latin typeface="Arial"/>
                <a:cs typeface="Arial"/>
              </a:rPr>
              <a:t> dikenal </a:t>
            </a:r>
            <a:r>
              <a:rPr lang="en-US" sz="1000" dirty="0" err="1">
                <a:latin typeface="Arial"/>
                <a:cs typeface="Arial"/>
              </a:rPr>
              <a:t>sebagai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seorang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organisatoris</a:t>
            </a:r>
            <a:r>
              <a:rPr lang="en-US" sz="1000" dirty="0">
                <a:latin typeface="Arial"/>
                <a:cs typeface="Arial"/>
              </a:rPr>
              <a:t>, </a:t>
            </a:r>
            <a:r>
              <a:rPr lang="en-US" sz="1000" dirty="0" err="1">
                <a:latin typeface="Arial"/>
                <a:cs typeface="Arial"/>
              </a:rPr>
              <a:t>aktivis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partai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politik</a:t>
            </a:r>
            <a:r>
              <a:rPr lang="en-US" sz="1000" dirty="0">
                <a:latin typeface="Arial"/>
                <a:cs typeface="Arial"/>
              </a:rPr>
              <a:t>, </a:t>
            </a:r>
            <a:r>
              <a:rPr lang="en-US" sz="1000" dirty="0" err="1">
                <a:latin typeface="Arial"/>
                <a:cs typeface="Arial"/>
              </a:rPr>
              <a:t>negarawan</a:t>
            </a:r>
            <a:r>
              <a:rPr lang="en-US" sz="1000" dirty="0">
                <a:latin typeface="Arial"/>
                <a:cs typeface="Arial"/>
              </a:rPr>
              <a:t>, </a:t>
            </a:r>
            <a:r>
              <a:rPr lang="en-US" sz="1000" dirty="0" err="1">
                <a:latin typeface="Arial"/>
                <a:cs typeface="Arial"/>
              </a:rPr>
              <a:t>proklamator</a:t>
            </a:r>
            <a:r>
              <a:rPr lang="en-US" sz="1000" dirty="0">
                <a:latin typeface="Arial"/>
                <a:cs typeface="Arial"/>
              </a:rPr>
              <a:t>, </a:t>
            </a:r>
            <a:r>
              <a:rPr lang="en-US" sz="1000" dirty="0" err="1">
                <a:latin typeface="Arial"/>
                <a:cs typeface="Arial"/>
              </a:rPr>
              <a:t>pelopor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koperasi</a:t>
            </a:r>
            <a:r>
              <a:rPr lang="en-US" sz="1000" dirty="0">
                <a:latin typeface="Arial"/>
                <a:cs typeface="Arial"/>
              </a:rPr>
              <a:t>, dan </a:t>
            </a:r>
            <a:r>
              <a:rPr lang="en-US" sz="1000" dirty="0" err="1">
                <a:latin typeface="Arial"/>
                <a:cs typeface="Arial"/>
              </a:rPr>
              <a:t>seorang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wakil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presiden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lang="en-US" sz="1000" dirty="0" err="1">
                <a:latin typeface="Arial"/>
                <a:cs typeface="Arial"/>
              </a:rPr>
              <a:t>pertama</a:t>
            </a:r>
            <a:r>
              <a:rPr lang="en-US" sz="1000" dirty="0">
                <a:latin typeface="Arial"/>
                <a:cs typeface="Arial"/>
              </a:rPr>
              <a:t> di Indonesia.</a:t>
            </a:r>
          </a:p>
        </p:txBody>
      </p:sp>
    </p:spTree>
    <p:extLst>
      <p:ext uri="{BB962C8B-B14F-4D97-AF65-F5344CB8AC3E}">
        <p14:creationId xmlns:p14="http://schemas.microsoft.com/office/powerpoint/2010/main" val="259287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alka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591874" y="-1183312"/>
            <a:ext cx="6614066" cy="94685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363" y="212725"/>
            <a:ext cx="4518025" cy="6350000"/>
          </a:xfrm>
          <a:prstGeom prst="rect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0" name="TextBox 5"/>
          <p:cNvSpPr txBox="1">
            <a:spLocks noChangeArrowheads="1"/>
          </p:cNvSpPr>
          <p:nvPr/>
        </p:nvSpPr>
        <p:spPr bwMode="auto">
          <a:xfrm>
            <a:off x="339725" y="320675"/>
            <a:ext cx="4313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 smtClean="0">
                <a:latin typeface="Arial"/>
                <a:cs typeface="Arial"/>
              </a:rPr>
              <a:t>Ratu</a:t>
            </a:r>
            <a:r>
              <a:rPr lang="en-US" sz="3200" b="1" dirty="0" smtClean="0">
                <a:latin typeface="Arial"/>
                <a:cs typeface="Arial"/>
              </a:rPr>
              <a:t> Elizabeth </a:t>
            </a:r>
            <a:r>
              <a:rPr lang="en-US" sz="3200" b="1" dirty="0">
                <a:latin typeface="Arial"/>
                <a:cs typeface="Arial"/>
              </a:rPr>
              <a:t>II</a:t>
            </a:r>
          </a:p>
        </p:txBody>
      </p:sp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2308225" y="3633788"/>
            <a:ext cx="234473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dirty="0">
                <a:latin typeface="Arial" charset="0"/>
                <a:cs typeface="Arial" charset="0"/>
              </a:rPr>
              <a:t>Elizabeth II (</a:t>
            </a:r>
            <a:r>
              <a:rPr lang="en-US" sz="1200" dirty="0" err="1">
                <a:latin typeface="Arial" charset="0"/>
                <a:cs typeface="Arial" charset="0"/>
              </a:rPr>
              <a:t>lahir</a:t>
            </a:r>
            <a:r>
              <a:rPr lang="en-US" sz="1200" dirty="0">
                <a:latin typeface="Arial" charset="0"/>
                <a:cs typeface="Arial" charset="0"/>
              </a:rPr>
              <a:t> di Mayfair, London, 21 April 1926) </a:t>
            </a:r>
            <a:r>
              <a:rPr lang="en-US" sz="1200" dirty="0" err="1">
                <a:latin typeface="Arial" charset="0"/>
                <a:cs typeface="Arial" charset="0"/>
              </a:rPr>
              <a:t>adalah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Ratu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Kerajaan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Britania</a:t>
            </a:r>
            <a:r>
              <a:rPr lang="en-US" sz="1200" dirty="0">
                <a:latin typeface="Arial" charset="0"/>
                <a:cs typeface="Arial" charset="0"/>
              </a:rPr>
              <a:t> Raya dan </a:t>
            </a:r>
            <a:r>
              <a:rPr lang="en-US" sz="1200" dirty="0" err="1">
                <a:latin typeface="Arial" charset="0"/>
                <a:cs typeface="Arial" charset="0"/>
              </a:rPr>
              <a:t>Irlandia</a:t>
            </a:r>
            <a:r>
              <a:rPr lang="en-US" sz="1200" dirty="0">
                <a:latin typeface="Arial" charset="0"/>
                <a:cs typeface="Arial" charset="0"/>
              </a:rPr>
              <a:t> Utara dan </a:t>
            </a:r>
            <a:r>
              <a:rPr lang="en-US" sz="1200" dirty="0" err="1">
                <a:latin typeface="Arial" charset="0"/>
                <a:cs typeface="Arial" charset="0"/>
              </a:rPr>
              <a:t>kepala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Persemakmuran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semenjak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tahun</a:t>
            </a:r>
            <a:r>
              <a:rPr lang="en-US" sz="1200" dirty="0">
                <a:latin typeface="Arial" charset="0"/>
                <a:cs typeface="Arial" charset="0"/>
              </a:rPr>
              <a:t> 1952. </a:t>
            </a:r>
            <a:r>
              <a:rPr lang="en-US" sz="1200" dirty="0" err="1">
                <a:latin typeface="Arial" charset="0"/>
                <a:cs typeface="Arial" charset="0"/>
              </a:rPr>
              <a:t>Ia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merupakan</a:t>
            </a:r>
            <a:r>
              <a:rPr lang="en-US" sz="1200" dirty="0">
                <a:latin typeface="Arial" charset="0"/>
                <a:cs typeface="Arial" charset="0"/>
              </a:rPr>
              <a:t> anak </a:t>
            </a:r>
            <a:r>
              <a:rPr lang="en-US" sz="1200" dirty="0" err="1">
                <a:latin typeface="Arial" charset="0"/>
                <a:cs typeface="Arial" charset="0"/>
              </a:rPr>
              <a:t>perempuan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dari</a:t>
            </a:r>
            <a:r>
              <a:rPr lang="en-US" sz="1200" dirty="0">
                <a:latin typeface="Arial" charset="0"/>
                <a:cs typeface="Arial" charset="0"/>
              </a:rPr>
              <a:t> raja George VI. Dari </a:t>
            </a:r>
            <a:r>
              <a:rPr lang="en-US" sz="1200" dirty="0" err="1">
                <a:latin typeface="Arial" charset="0"/>
                <a:cs typeface="Arial" charset="0"/>
              </a:rPr>
              <a:t>pernikahannya</a:t>
            </a:r>
            <a:r>
              <a:rPr lang="en-US" sz="1200" dirty="0">
                <a:latin typeface="Arial" charset="0"/>
                <a:cs typeface="Arial" charset="0"/>
              </a:rPr>
              <a:t> dengan </a:t>
            </a:r>
            <a:r>
              <a:rPr lang="en-US" sz="1200" dirty="0" err="1">
                <a:latin typeface="Arial" charset="0"/>
                <a:cs typeface="Arial" charset="0"/>
              </a:rPr>
              <a:t>Pangeran</a:t>
            </a:r>
            <a:r>
              <a:rPr lang="en-US" sz="1200" dirty="0">
                <a:latin typeface="Arial" charset="0"/>
                <a:cs typeface="Arial" charset="0"/>
              </a:rPr>
              <a:t> Philip, </a:t>
            </a:r>
            <a:r>
              <a:rPr lang="en-US" sz="1200" dirty="0" err="1">
                <a:latin typeface="Arial" charset="0"/>
                <a:cs typeface="Arial" charset="0"/>
              </a:rPr>
              <a:t>sejak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tahun</a:t>
            </a:r>
            <a:r>
              <a:rPr lang="en-US" sz="1200" dirty="0">
                <a:latin typeface="Arial" charset="0"/>
                <a:cs typeface="Arial" charset="0"/>
              </a:rPr>
              <a:t> 1947, </a:t>
            </a:r>
            <a:r>
              <a:rPr lang="en-US" sz="1200" dirty="0" err="1">
                <a:latin typeface="Arial" charset="0"/>
                <a:cs typeface="Arial" charset="0"/>
              </a:rPr>
              <a:t>ia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mendapatkan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empat</a:t>
            </a:r>
            <a:r>
              <a:rPr lang="en-US" sz="1200" dirty="0">
                <a:latin typeface="Arial" charset="0"/>
                <a:cs typeface="Arial" charset="0"/>
              </a:rPr>
              <a:t> anak </a:t>
            </a:r>
            <a:r>
              <a:rPr lang="en-US" sz="1200" dirty="0" err="1">
                <a:latin typeface="Arial" charset="0"/>
                <a:cs typeface="Arial" charset="0"/>
              </a:rPr>
              <a:t>laki-laki</a:t>
            </a:r>
            <a:r>
              <a:rPr lang="en-US" sz="1200" dirty="0">
                <a:latin typeface="Arial" charset="0"/>
                <a:cs typeface="Arial" charset="0"/>
              </a:rPr>
              <a:t>: </a:t>
            </a:r>
            <a:r>
              <a:rPr lang="en-US" sz="1200" dirty="0" err="1">
                <a:latin typeface="Arial" charset="0"/>
                <a:cs typeface="Arial" charset="0"/>
              </a:rPr>
              <a:t>Pangeran</a:t>
            </a:r>
            <a:r>
              <a:rPr lang="en-US" sz="1200" dirty="0">
                <a:latin typeface="Arial" charset="0"/>
                <a:cs typeface="Arial" charset="0"/>
              </a:rPr>
              <a:t> Charles, Putri Anne, </a:t>
            </a:r>
            <a:r>
              <a:rPr lang="en-US" sz="1200" dirty="0" err="1">
                <a:latin typeface="Arial" charset="0"/>
                <a:cs typeface="Arial" charset="0"/>
              </a:rPr>
              <a:t>Pangeran</a:t>
            </a:r>
            <a:r>
              <a:rPr lang="en-US" sz="1200" dirty="0">
                <a:latin typeface="Arial" charset="0"/>
                <a:cs typeface="Arial" charset="0"/>
              </a:rPr>
              <a:t> Andrew dan </a:t>
            </a:r>
            <a:r>
              <a:rPr lang="en-US" sz="1200" dirty="0" err="1">
                <a:latin typeface="Arial" charset="0"/>
                <a:cs typeface="Arial" charset="0"/>
              </a:rPr>
              <a:t>Pangeran</a:t>
            </a:r>
            <a:r>
              <a:rPr lang="en-US" sz="1200" dirty="0">
                <a:latin typeface="Arial" charset="0"/>
                <a:cs typeface="Arial" charset="0"/>
              </a:rPr>
              <a:t> Edward.</a:t>
            </a:r>
          </a:p>
        </p:txBody>
      </p:sp>
      <p:pic>
        <p:nvPicPr>
          <p:cNvPr id="2052" name="Picture 8" descr="Elizabeth II dari Britania Raya - Wikipedia bahasa Indonesia, ensiklopedia beba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4875"/>
            <a:ext cx="1992313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314" y="904710"/>
            <a:ext cx="1882751" cy="2608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4" name="TextBox 10"/>
          <p:cNvSpPr txBox="1">
            <a:spLocks noChangeArrowheads="1"/>
          </p:cNvSpPr>
          <p:nvPr/>
        </p:nvSpPr>
        <p:spPr bwMode="auto">
          <a:xfrm>
            <a:off x="2308225" y="6126163"/>
            <a:ext cx="23447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i="1">
                <a:latin typeface="Arial" charset="0"/>
                <a:cs typeface="Arial" charset="0"/>
              </a:rPr>
              <a:t>Dari: http://id.wikipedia.org/wiki/Elizabeth_II_dari_Britania_Raya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75250" y="212726"/>
            <a:ext cx="4516438" cy="5773208"/>
          </a:xfrm>
          <a:prstGeom prst="rect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6" name="TextBox 12"/>
          <p:cNvSpPr txBox="1">
            <a:spLocks noChangeArrowheads="1"/>
          </p:cNvSpPr>
          <p:nvPr/>
        </p:nvSpPr>
        <p:spPr bwMode="auto">
          <a:xfrm>
            <a:off x="5281613" y="228600"/>
            <a:ext cx="4313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Sir Henry </a:t>
            </a:r>
            <a:r>
              <a:rPr lang="en-US" sz="3200" b="1" dirty="0" err="1">
                <a:latin typeface="Arial"/>
                <a:cs typeface="Arial"/>
              </a:rPr>
              <a:t>Parkes</a:t>
            </a:r>
            <a:endParaRPr lang="en-US" sz="3200" b="1" dirty="0">
              <a:latin typeface="Arial"/>
              <a:cs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306" y="837094"/>
            <a:ext cx="1686718" cy="2208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8" name="TextBox 17"/>
          <p:cNvSpPr txBox="1">
            <a:spLocks noChangeArrowheads="1"/>
          </p:cNvSpPr>
          <p:nvPr/>
        </p:nvSpPr>
        <p:spPr bwMode="auto">
          <a:xfrm>
            <a:off x="5281613" y="837094"/>
            <a:ext cx="21161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err="1">
                <a:latin typeface="Arial" charset="0"/>
                <a:cs typeface="Arial" charset="0"/>
              </a:rPr>
              <a:t>Lahir</a:t>
            </a:r>
            <a:r>
              <a:rPr lang="en-US" sz="1200" dirty="0">
                <a:latin typeface="Arial" charset="0"/>
                <a:cs typeface="Arial" charset="0"/>
              </a:rPr>
              <a:t>: 25 Mei, 1815</a:t>
            </a:r>
          </a:p>
          <a:p>
            <a:endParaRPr lang="en-US" sz="1200" dirty="0">
              <a:latin typeface="Arial" charset="0"/>
              <a:cs typeface="Arial" charset="0"/>
            </a:endParaRPr>
          </a:p>
          <a:p>
            <a:r>
              <a:rPr lang="en-US" sz="1200" b="1" dirty="0" err="1">
                <a:latin typeface="Arial" charset="0"/>
                <a:cs typeface="Arial" charset="0"/>
              </a:rPr>
              <a:t>Tempat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Lahir</a:t>
            </a:r>
            <a:r>
              <a:rPr lang="en-US" sz="1200" b="1" dirty="0">
                <a:latin typeface="Arial" charset="0"/>
                <a:cs typeface="Arial" charset="0"/>
              </a:rPr>
              <a:t>: </a:t>
            </a:r>
            <a:r>
              <a:rPr lang="en-US" sz="1200" dirty="0">
                <a:latin typeface="Arial" charset="0"/>
                <a:cs typeface="Arial" charset="0"/>
              </a:rPr>
              <a:t>Warwickshire, </a:t>
            </a:r>
            <a:r>
              <a:rPr lang="en-US" sz="1200" dirty="0" err="1">
                <a:latin typeface="Arial" charset="0"/>
                <a:cs typeface="Arial" charset="0"/>
              </a:rPr>
              <a:t>Inggris</a:t>
            </a:r>
            <a:endParaRPr lang="en-US" sz="1200" dirty="0">
              <a:latin typeface="Arial" charset="0"/>
              <a:cs typeface="Arial" charset="0"/>
            </a:endParaRPr>
          </a:p>
          <a:p>
            <a:endParaRPr lang="en-US" sz="1200" dirty="0">
              <a:latin typeface="Arial" charset="0"/>
              <a:cs typeface="Arial" charset="0"/>
            </a:endParaRPr>
          </a:p>
          <a:p>
            <a:r>
              <a:rPr lang="en-US" sz="1200" b="1" dirty="0" err="1">
                <a:latin typeface="Arial" charset="0"/>
                <a:cs typeface="Arial" charset="0"/>
              </a:rPr>
              <a:t>Meninggal</a:t>
            </a:r>
            <a:r>
              <a:rPr lang="en-US" sz="1200" b="1" dirty="0">
                <a:latin typeface="Arial" charset="0"/>
                <a:cs typeface="Arial" charset="0"/>
              </a:rPr>
              <a:t>:</a:t>
            </a:r>
            <a:r>
              <a:rPr lang="en-US" sz="1200" dirty="0">
                <a:latin typeface="Arial" charset="0"/>
                <a:cs typeface="Arial" charset="0"/>
              </a:rPr>
              <a:t> 27 April, 1896 di Sydney, Australia</a:t>
            </a:r>
          </a:p>
          <a:p>
            <a:endParaRPr lang="en-US" sz="1200" dirty="0">
              <a:latin typeface="Arial" charset="0"/>
              <a:cs typeface="Arial" charset="0"/>
            </a:endParaRPr>
          </a:p>
          <a:p>
            <a:r>
              <a:rPr lang="en-US" sz="1200" b="1" dirty="0" err="1">
                <a:latin typeface="Arial" charset="0"/>
                <a:cs typeface="Arial" charset="0"/>
              </a:rPr>
              <a:t>Pekerjaan</a:t>
            </a:r>
            <a:r>
              <a:rPr lang="en-US" sz="1200" b="1" dirty="0">
                <a:latin typeface="Arial" charset="0"/>
                <a:cs typeface="Arial" charset="0"/>
              </a:rPr>
              <a:t>: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Politikus</a:t>
            </a:r>
            <a:endParaRPr lang="en-US" sz="1200" dirty="0">
              <a:latin typeface="Arial" charset="0"/>
              <a:cs typeface="Arial" charset="0"/>
            </a:endParaRPr>
          </a:p>
          <a:p>
            <a:endParaRPr lang="en-US" sz="1200" dirty="0">
              <a:latin typeface="Arial" charset="0"/>
              <a:cs typeface="Arial" charset="0"/>
            </a:endParaRPr>
          </a:p>
          <a:p>
            <a:r>
              <a:rPr lang="en-US" sz="1200" b="1" dirty="0" err="1">
                <a:latin typeface="Arial" charset="0"/>
                <a:cs typeface="Arial" charset="0"/>
              </a:rPr>
              <a:t>Bangsa</a:t>
            </a:r>
            <a:r>
              <a:rPr lang="en-US" sz="1200" b="1" dirty="0">
                <a:latin typeface="Arial" charset="0"/>
                <a:cs typeface="Arial" charset="0"/>
              </a:rPr>
              <a:t>: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smtClean="0">
                <a:latin typeface="Arial" charset="0"/>
                <a:cs typeface="Arial" charset="0"/>
              </a:rPr>
              <a:t>Australia</a:t>
            </a:r>
          </a:p>
          <a:p>
            <a:endParaRPr lang="en-US" sz="1200" b="1" dirty="0">
              <a:latin typeface="Arial" charset="0"/>
              <a:cs typeface="Arial" charset="0"/>
            </a:endParaRPr>
          </a:p>
        </p:txBody>
      </p:sp>
      <p:sp>
        <p:nvSpPr>
          <p:cNvPr id="2059" name="TextBox 18"/>
          <p:cNvSpPr txBox="1">
            <a:spLocks noChangeArrowheads="1"/>
          </p:cNvSpPr>
          <p:nvPr/>
        </p:nvSpPr>
        <p:spPr bwMode="auto">
          <a:xfrm>
            <a:off x="5281613" y="3145418"/>
            <a:ext cx="4313237" cy="304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Arial" charset="0"/>
                <a:cs typeface="Arial" charset="0"/>
              </a:rPr>
              <a:t>Sir Henry </a:t>
            </a:r>
            <a:r>
              <a:rPr lang="en-US" sz="1200" dirty="0" err="1">
                <a:latin typeface="Arial" charset="0"/>
                <a:cs typeface="Arial" charset="0"/>
              </a:rPr>
              <a:t>Parkes</a:t>
            </a:r>
            <a:r>
              <a:rPr lang="en-US" sz="1200" dirty="0">
                <a:latin typeface="Arial" charset="0"/>
                <a:cs typeface="Arial" charset="0"/>
              </a:rPr>
              <a:t> (27 Mei 1815 - 27 April 1896) </a:t>
            </a:r>
            <a:r>
              <a:rPr lang="en-US" sz="1200" dirty="0" err="1">
                <a:latin typeface="Arial" charset="0"/>
                <a:cs typeface="Arial" charset="0"/>
              </a:rPr>
              <a:t>adalah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seorang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negarawan</a:t>
            </a:r>
            <a:r>
              <a:rPr lang="en-US" sz="1200" dirty="0">
                <a:latin typeface="Arial" charset="0"/>
                <a:cs typeface="Arial" charset="0"/>
              </a:rPr>
              <a:t> Australia, </a:t>
            </a:r>
            <a:r>
              <a:rPr lang="en-US" sz="1200" dirty="0" err="1">
                <a:latin typeface="Arial" charset="0"/>
                <a:cs typeface="Arial" charset="0"/>
              </a:rPr>
              <a:t>terkenal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sebagai</a:t>
            </a:r>
            <a:r>
              <a:rPr lang="en-US" sz="1200" dirty="0">
                <a:latin typeface="Arial" charset="0"/>
                <a:cs typeface="Arial" charset="0"/>
              </a:rPr>
              <a:t> "</a:t>
            </a:r>
            <a:r>
              <a:rPr lang="en-US" sz="1200" dirty="0" err="1">
                <a:latin typeface="Arial" charset="0"/>
                <a:cs typeface="Arial" charset="0"/>
              </a:rPr>
              <a:t>Bapak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cs typeface="Arial" charset="0"/>
              </a:rPr>
              <a:t>Federasi</a:t>
            </a:r>
            <a:r>
              <a:rPr lang="en-US" altLang="en-US" sz="1200" dirty="0" smtClean="0">
                <a:latin typeface="Arial" charset="0"/>
                <a:cs typeface="Arial" charset="0"/>
              </a:rPr>
              <a:t>”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karena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dia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menjadi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pendukung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pertama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pemerintahan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federal.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Dia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</a:t>
            </a:r>
            <a:r>
              <a:rPr lang="en-US" altLang="en-US" sz="1200" dirty="0" err="1">
                <a:latin typeface="Arial" charset="0"/>
                <a:cs typeface="Arial" charset="0"/>
              </a:rPr>
              <a:t>lahir</a:t>
            </a:r>
            <a:r>
              <a:rPr lang="en-US" altLang="en-US" sz="1200" dirty="0">
                <a:latin typeface="Arial" charset="0"/>
                <a:cs typeface="Arial" charset="0"/>
              </a:rPr>
              <a:t> </a:t>
            </a:r>
            <a:r>
              <a:rPr lang="en-US" altLang="en-US" sz="1200" dirty="0" smtClean="0">
                <a:latin typeface="Arial" charset="0"/>
                <a:cs typeface="Arial" charset="0"/>
              </a:rPr>
              <a:t>di </a:t>
            </a:r>
            <a:r>
              <a:rPr lang="en-US" altLang="en-US" sz="1200" dirty="0">
                <a:latin typeface="Arial" charset="0"/>
                <a:cs typeface="Arial" charset="0"/>
              </a:rPr>
              <a:t>Stoneleigh,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Inggris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dan orang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tuanya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bekerja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sebagai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petani</a:t>
            </a:r>
            <a:r>
              <a:rPr lang="en-US" altLang="en-US" sz="1200" dirty="0" smtClean="0">
                <a:latin typeface="Arial" charset="0"/>
                <a:cs typeface="Arial" charset="0"/>
              </a:rPr>
              <a:t>. Henry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Parkes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</a:t>
            </a:r>
            <a:r>
              <a:rPr lang="en-US" altLang="en-US" sz="1200" dirty="0" err="1">
                <a:latin typeface="Arial" charset="0"/>
                <a:cs typeface="Arial" charset="0"/>
              </a:rPr>
              <a:t>pindah</a:t>
            </a:r>
            <a:r>
              <a:rPr lang="en-US" altLang="en-US" sz="1200" dirty="0">
                <a:latin typeface="Arial" charset="0"/>
                <a:cs typeface="Arial" charset="0"/>
              </a:rPr>
              <a:t> </a:t>
            </a:r>
            <a:r>
              <a:rPr lang="en-US" altLang="en-US" sz="1200" dirty="0" err="1">
                <a:latin typeface="Arial" charset="0"/>
                <a:cs typeface="Arial" charset="0"/>
              </a:rPr>
              <a:t>ke</a:t>
            </a:r>
            <a:r>
              <a:rPr lang="en-US" altLang="en-US" sz="1200" dirty="0">
                <a:latin typeface="Arial" charset="0"/>
                <a:cs typeface="Arial" charset="0"/>
              </a:rPr>
              <a:t> Australia </a:t>
            </a:r>
            <a:r>
              <a:rPr lang="en-US" altLang="en-US" sz="1200" dirty="0" err="1">
                <a:latin typeface="Arial" charset="0"/>
                <a:cs typeface="Arial" charset="0"/>
              </a:rPr>
              <a:t>pada</a:t>
            </a:r>
            <a:r>
              <a:rPr lang="en-US" altLang="en-US" sz="1200" dirty="0">
                <a:latin typeface="Arial" charset="0"/>
                <a:cs typeface="Arial" charset="0"/>
              </a:rPr>
              <a:t> </a:t>
            </a:r>
            <a:r>
              <a:rPr lang="en-US" altLang="en-US" sz="1200" dirty="0" err="1">
                <a:latin typeface="Arial" charset="0"/>
                <a:cs typeface="Arial" charset="0"/>
              </a:rPr>
              <a:t>tahun</a:t>
            </a:r>
            <a:r>
              <a:rPr lang="en-US" altLang="en-US" sz="1200" dirty="0">
                <a:latin typeface="Arial" charset="0"/>
                <a:cs typeface="Arial" charset="0"/>
              </a:rPr>
              <a:t> </a:t>
            </a:r>
            <a:r>
              <a:rPr lang="en-US" altLang="en-US" sz="1200" dirty="0" smtClean="0">
                <a:latin typeface="Arial" charset="0"/>
                <a:cs typeface="Arial" charset="0"/>
              </a:rPr>
              <a:t>1839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setelah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menikah</a:t>
            </a:r>
            <a:r>
              <a:rPr lang="en-US" altLang="en-US" sz="1200" dirty="0" smtClean="0">
                <a:latin typeface="Arial" charset="0"/>
                <a:cs typeface="Arial" charset="0"/>
              </a:rPr>
              <a:t>. Di Australia, </a:t>
            </a:r>
            <a:r>
              <a:rPr lang="en-US" altLang="en-US" sz="1200" dirty="0" err="1">
                <a:latin typeface="Arial" charset="0"/>
                <a:cs typeface="Arial" charset="0"/>
              </a:rPr>
              <a:t>d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ia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mulai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karir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</a:t>
            </a:r>
            <a:r>
              <a:rPr lang="en-US" altLang="en-US" sz="1200" dirty="0" err="1">
                <a:latin typeface="Arial" charset="0"/>
                <a:cs typeface="Arial" charset="0"/>
              </a:rPr>
              <a:t>sebagai</a:t>
            </a:r>
            <a:r>
              <a:rPr lang="en-US" altLang="en-US" sz="1200" dirty="0">
                <a:latin typeface="Arial" charset="0"/>
                <a:cs typeface="Arial" charset="0"/>
              </a:rPr>
              <a:t> </a:t>
            </a:r>
            <a:r>
              <a:rPr lang="en-US" altLang="en-US" sz="1200" dirty="0" err="1">
                <a:latin typeface="Arial" charset="0"/>
                <a:cs typeface="Arial" charset="0"/>
              </a:rPr>
              <a:t>politikus</a:t>
            </a:r>
            <a:r>
              <a:rPr lang="en-US" altLang="en-US" sz="1200" dirty="0">
                <a:latin typeface="Arial" charset="0"/>
                <a:cs typeface="Arial" charset="0"/>
              </a:rPr>
              <a:t> di New South Wales</a:t>
            </a:r>
            <a:r>
              <a:rPr lang="en-US" altLang="en-US" sz="1200" dirty="0" smtClean="0">
                <a:latin typeface="Arial" charset="0"/>
                <a:cs typeface="Arial" charset="0"/>
              </a:rPr>
              <a:t>.</a:t>
            </a:r>
          </a:p>
          <a:p>
            <a:pPr algn="just"/>
            <a:endParaRPr lang="en-US" altLang="en-US" sz="1200" dirty="0" smtClean="0">
              <a:latin typeface="Arial" charset="0"/>
              <a:cs typeface="Arial" charset="0"/>
            </a:endParaRPr>
          </a:p>
          <a:p>
            <a:pPr algn="just"/>
            <a:r>
              <a:rPr lang="en-US" altLang="en-US" sz="1200" dirty="0" smtClean="0">
                <a:latin typeface="Arial" charset="0"/>
                <a:cs typeface="Arial" charset="0"/>
              </a:rPr>
              <a:t>Henry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Parkes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terkenal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sebagai</a:t>
            </a:r>
            <a:r>
              <a:rPr lang="en-US" altLang="en-US" sz="1200" dirty="0">
                <a:latin typeface="Arial" charset="0"/>
                <a:cs typeface="Arial" charset="0"/>
              </a:rPr>
              <a:t> orator </a:t>
            </a:r>
            <a:r>
              <a:rPr lang="en-US" altLang="en-US" sz="1200" dirty="0" err="1">
                <a:latin typeface="Arial" charset="0"/>
                <a:cs typeface="Arial" charset="0"/>
              </a:rPr>
              <a:t>persuasif</a:t>
            </a:r>
            <a:r>
              <a:rPr lang="en-US" altLang="en-US" sz="1200" dirty="0">
                <a:latin typeface="Arial" charset="0"/>
                <a:cs typeface="Arial" charset="0"/>
              </a:rPr>
              <a:t> yang </a:t>
            </a:r>
            <a:r>
              <a:rPr lang="en-US" altLang="en-US" sz="1200" dirty="0" err="1">
                <a:latin typeface="Arial" charset="0"/>
                <a:cs typeface="Arial" charset="0"/>
              </a:rPr>
              <a:t>ulung</a:t>
            </a:r>
            <a:r>
              <a:rPr lang="en-US" altLang="en-US" sz="1200" dirty="0">
                <a:latin typeface="Arial" charset="0"/>
                <a:cs typeface="Arial" charset="0"/>
              </a:rPr>
              <a:t> dengan </a:t>
            </a:r>
            <a:r>
              <a:rPr lang="en-US" altLang="en-US" sz="1200" dirty="0" err="1">
                <a:latin typeface="Arial" charset="0"/>
                <a:cs typeface="Arial" charset="0"/>
              </a:rPr>
              <a:t>kepiawaiyan</a:t>
            </a:r>
            <a:r>
              <a:rPr lang="en-US" altLang="en-US" sz="1200" dirty="0">
                <a:latin typeface="Arial" charset="0"/>
                <a:cs typeface="Arial" charset="0"/>
              </a:rPr>
              <a:t> </a:t>
            </a:r>
            <a:r>
              <a:rPr lang="en-US" altLang="en-US" sz="1200" dirty="0" err="1">
                <a:latin typeface="Arial" charset="0"/>
                <a:cs typeface="Arial" charset="0"/>
              </a:rPr>
              <a:t>menegaskan</a:t>
            </a:r>
            <a:r>
              <a:rPr lang="en-US" altLang="en-US" sz="1200" dirty="0">
                <a:latin typeface="Arial" charset="0"/>
                <a:cs typeface="Arial" charset="0"/>
              </a:rPr>
              <a:t>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retorikanya</a:t>
            </a:r>
            <a:r>
              <a:rPr lang="en-US" altLang="en-US" sz="1200" dirty="0">
                <a:latin typeface="Arial" charset="0"/>
                <a:cs typeface="Arial" charset="0"/>
              </a:rPr>
              <a:t>. </a:t>
            </a:r>
            <a:r>
              <a:rPr lang="en-US" altLang="en-US" sz="1200" dirty="0" err="1" smtClean="0">
                <a:latin typeface="Arial" charset="0"/>
                <a:cs typeface="Arial" charset="0"/>
              </a:rPr>
              <a:t>Parkes</a:t>
            </a:r>
            <a:r>
              <a:rPr lang="en-US" altLang="en-US" sz="1200" dirty="0" smtClean="0">
                <a:latin typeface="Arial" charset="0"/>
                <a:cs typeface="Arial" charset="0"/>
              </a:rPr>
              <a:t> </a:t>
            </a:r>
            <a:r>
              <a:rPr lang="en-US" altLang="en-US" sz="1200" dirty="0" err="1">
                <a:latin typeface="Arial" charset="0"/>
                <a:cs typeface="Arial" charset="0"/>
              </a:rPr>
              <a:t>dianugrahi</a:t>
            </a:r>
            <a:r>
              <a:rPr lang="en-US" altLang="en-US" sz="1200" dirty="0">
                <a:latin typeface="Arial" charset="0"/>
                <a:cs typeface="Arial" charset="0"/>
              </a:rPr>
              <a:t> </a:t>
            </a:r>
            <a:r>
              <a:rPr lang="en-US" altLang="en-US" sz="1200" dirty="0" err="1">
                <a:latin typeface="Arial" charset="0"/>
                <a:cs typeface="Arial" charset="0"/>
              </a:rPr>
              <a:t>sebuah</a:t>
            </a:r>
            <a:r>
              <a:rPr lang="en-US" altLang="en-US" sz="1200" dirty="0">
                <a:latin typeface="Arial" charset="0"/>
                <a:cs typeface="Arial" charset="0"/>
              </a:rPr>
              <a:t> </a:t>
            </a:r>
            <a:r>
              <a:rPr lang="en-US" altLang="en-US" sz="1200" dirty="0" err="1">
                <a:latin typeface="Arial" charset="0"/>
                <a:cs typeface="Arial" charset="0"/>
              </a:rPr>
              <a:t>gelar</a:t>
            </a:r>
            <a:r>
              <a:rPr lang="en-US" altLang="en-US" sz="1200" dirty="0">
                <a:latin typeface="Arial" charset="0"/>
                <a:cs typeface="Arial" charset="0"/>
              </a:rPr>
              <a:t> KCMG </a:t>
            </a:r>
            <a:r>
              <a:rPr lang="en-US" altLang="en-US" sz="1200" dirty="0" err="1">
                <a:latin typeface="Arial" charset="0"/>
                <a:cs typeface="Arial" charset="0"/>
              </a:rPr>
              <a:t>atau</a:t>
            </a:r>
            <a:r>
              <a:rPr lang="en-US" altLang="en-US" sz="1200" dirty="0">
                <a:latin typeface="Arial" charset="0"/>
                <a:cs typeface="Arial" charset="0"/>
              </a:rPr>
              <a:t> ‘the most distinguished order of Saint Michael and Saint George’ </a:t>
            </a:r>
            <a:r>
              <a:rPr lang="en-US" altLang="en-US" sz="1200" dirty="0" smtClean="0">
                <a:latin typeface="Arial" charset="0"/>
                <a:cs typeface="Arial" charset="0"/>
              </a:rPr>
              <a:t>dan </a:t>
            </a:r>
            <a:r>
              <a:rPr lang="en-US" altLang="en-US" sz="1200" dirty="0">
                <a:latin typeface="Arial" charset="0"/>
                <a:cs typeface="Arial" charset="0"/>
              </a:rPr>
              <a:t>Knight Grand Cross </a:t>
            </a:r>
            <a:r>
              <a:rPr lang="en-US" altLang="en-US" sz="1200" dirty="0" err="1">
                <a:latin typeface="Arial" charset="0"/>
                <a:cs typeface="Arial" charset="0"/>
              </a:rPr>
              <a:t>pada</a:t>
            </a:r>
            <a:r>
              <a:rPr lang="en-US" altLang="en-US" sz="1200" dirty="0">
                <a:latin typeface="Arial" charset="0"/>
                <a:cs typeface="Arial" charset="0"/>
              </a:rPr>
              <a:t> </a:t>
            </a:r>
            <a:r>
              <a:rPr lang="en-US" altLang="en-US" sz="1200" dirty="0" err="1">
                <a:latin typeface="Arial" charset="0"/>
                <a:cs typeface="Arial" charset="0"/>
              </a:rPr>
              <a:t>tahun</a:t>
            </a:r>
            <a:r>
              <a:rPr lang="en-US" altLang="en-US" sz="1200" dirty="0">
                <a:latin typeface="Arial" charset="0"/>
                <a:cs typeface="Arial" charset="0"/>
              </a:rPr>
              <a:t> 1888.</a:t>
            </a:r>
            <a:endParaRPr lang="en-US" altLang="en-US" sz="1200" dirty="0" smtClean="0">
              <a:latin typeface="Arial" charset="0"/>
              <a:cs typeface="Arial" charset="0"/>
            </a:endParaRPr>
          </a:p>
          <a:p>
            <a:endParaRPr lang="en-US" sz="1200" dirty="0">
              <a:latin typeface="Arial" charset="0"/>
              <a:cs typeface="Arial" charset="0"/>
            </a:endParaRPr>
          </a:p>
          <a:p>
            <a:endParaRPr lang="en-US" sz="1200" dirty="0">
              <a:latin typeface="Arial" charset="0"/>
              <a:cs typeface="Arial" charset="0"/>
            </a:endParaRPr>
          </a:p>
          <a:p>
            <a:r>
              <a:rPr lang="en-US" sz="1200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060" name="TextBox 19"/>
          <p:cNvSpPr txBox="1">
            <a:spLocks noChangeArrowheads="1"/>
          </p:cNvSpPr>
          <p:nvPr/>
        </p:nvSpPr>
        <p:spPr bwMode="auto">
          <a:xfrm>
            <a:off x="5281613" y="5667376"/>
            <a:ext cx="40655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i="1" dirty="0">
                <a:latin typeface="Arial" charset="0"/>
                <a:cs typeface="Arial" charset="0"/>
              </a:rPr>
              <a:t>Dari: http://en.wikipedia.org/wiki/Sir_Henry_Parkes </a:t>
            </a:r>
          </a:p>
        </p:txBody>
      </p:sp>
    </p:spTree>
    <p:extLst>
      <p:ext uri="{BB962C8B-B14F-4D97-AF65-F5344CB8AC3E}">
        <p14:creationId xmlns:p14="http://schemas.microsoft.com/office/powerpoint/2010/main" val="37752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183187" y="212725"/>
            <a:ext cx="4518025" cy="6137275"/>
          </a:xfrm>
          <a:prstGeom prst="rect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33363" y="212725"/>
            <a:ext cx="4518025" cy="6350000"/>
          </a:xfrm>
          <a:prstGeom prst="rect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339725" y="320675"/>
            <a:ext cx="431323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AB ‘Banjo’ </a:t>
            </a:r>
            <a:r>
              <a:rPr lang="en-US" sz="3200" b="1" dirty="0">
                <a:latin typeface="Arial"/>
                <a:cs typeface="Arial"/>
              </a:rPr>
              <a:t>Paterson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403" y="987996"/>
            <a:ext cx="1564175" cy="2040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339725" y="915506"/>
            <a:ext cx="2252663" cy="212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err="1">
                <a:latin typeface="Arial" charset="0"/>
                <a:cs typeface="Arial" charset="0"/>
              </a:rPr>
              <a:t>Lahir</a:t>
            </a:r>
            <a:r>
              <a:rPr lang="en-US" sz="1200" dirty="0">
                <a:latin typeface="Arial" charset="0"/>
                <a:cs typeface="Arial" charset="0"/>
              </a:rPr>
              <a:t>: 17 </a:t>
            </a:r>
            <a:r>
              <a:rPr lang="en-US" sz="1200" dirty="0" err="1">
                <a:latin typeface="Arial" charset="0"/>
                <a:cs typeface="Arial" charset="0"/>
              </a:rPr>
              <a:t>Pebruari</a:t>
            </a:r>
            <a:r>
              <a:rPr lang="en-US" sz="1200" dirty="0">
                <a:latin typeface="Arial" charset="0"/>
                <a:cs typeface="Arial" charset="0"/>
              </a:rPr>
              <a:t>, 1864</a:t>
            </a:r>
          </a:p>
          <a:p>
            <a:endParaRPr lang="en-US" sz="1200" dirty="0">
              <a:latin typeface="Arial" charset="0"/>
              <a:cs typeface="Arial" charset="0"/>
            </a:endParaRPr>
          </a:p>
          <a:p>
            <a:r>
              <a:rPr lang="en-US" sz="1200" b="1" dirty="0" err="1">
                <a:latin typeface="Arial" charset="0"/>
                <a:cs typeface="Arial" charset="0"/>
              </a:rPr>
              <a:t>Tempat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Lahir</a:t>
            </a:r>
            <a:r>
              <a:rPr lang="en-US" sz="1200" b="1" dirty="0">
                <a:latin typeface="Arial" charset="0"/>
                <a:cs typeface="Arial" charset="0"/>
              </a:rPr>
              <a:t>: </a:t>
            </a:r>
            <a:r>
              <a:rPr lang="en-US" sz="1200" dirty="0" err="1">
                <a:latin typeface="Arial" charset="0"/>
                <a:cs typeface="Arial" charset="0"/>
              </a:rPr>
              <a:t>Narrambla</a:t>
            </a:r>
            <a:r>
              <a:rPr lang="en-US" sz="1200" dirty="0">
                <a:latin typeface="Arial" charset="0"/>
                <a:cs typeface="Arial" charset="0"/>
              </a:rPr>
              <a:t>, NSW</a:t>
            </a:r>
          </a:p>
          <a:p>
            <a:endParaRPr lang="en-US" sz="1200" dirty="0">
              <a:latin typeface="Arial" charset="0"/>
              <a:cs typeface="Arial" charset="0"/>
            </a:endParaRPr>
          </a:p>
          <a:p>
            <a:r>
              <a:rPr lang="en-US" sz="1200" b="1" dirty="0" err="1">
                <a:latin typeface="Arial" charset="0"/>
                <a:cs typeface="Arial" charset="0"/>
              </a:rPr>
              <a:t>Meninggal</a:t>
            </a:r>
            <a:r>
              <a:rPr lang="en-US" sz="1200" b="1" dirty="0">
                <a:latin typeface="Arial" charset="0"/>
                <a:cs typeface="Arial" charset="0"/>
              </a:rPr>
              <a:t>:</a:t>
            </a:r>
            <a:r>
              <a:rPr lang="en-US" sz="1200" dirty="0">
                <a:latin typeface="Arial" charset="0"/>
                <a:cs typeface="Arial" charset="0"/>
              </a:rPr>
              <a:t> 5 </a:t>
            </a:r>
            <a:r>
              <a:rPr lang="id-ID" sz="1200" dirty="0" err="1" smtClean="0">
                <a:latin typeface="Arial" charset="0"/>
                <a:cs typeface="Arial" charset="0"/>
              </a:rPr>
              <a:t>F</a:t>
            </a:r>
            <a:r>
              <a:rPr lang="en-US" sz="1200" dirty="0" err="1" smtClean="0">
                <a:latin typeface="Arial" charset="0"/>
                <a:cs typeface="Arial" charset="0"/>
              </a:rPr>
              <a:t>ebruari</a:t>
            </a:r>
            <a:r>
              <a:rPr lang="en-US" sz="1200" dirty="0">
                <a:latin typeface="Arial" charset="0"/>
                <a:cs typeface="Arial" charset="0"/>
              </a:rPr>
              <a:t>, 1941, Sydney, NSW</a:t>
            </a:r>
          </a:p>
          <a:p>
            <a:endParaRPr lang="en-US" sz="1200" dirty="0">
              <a:latin typeface="Arial" charset="0"/>
              <a:cs typeface="Arial" charset="0"/>
            </a:endParaRPr>
          </a:p>
          <a:p>
            <a:r>
              <a:rPr lang="en-US" sz="1200" b="1" dirty="0" err="1">
                <a:latin typeface="Arial" charset="0"/>
                <a:cs typeface="Arial" charset="0"/>
              </a:rPr>
              <a:t>Pekerjaan</a:t>
            </a:r>
            <a:r>
              <a:rPr lang="en-US" sz="1200" b="1" dirty="0">
                <a:latin typeface="Arial" charset="0"/>
                <a:cs typeface="Arial" charset="0"/>
              </a:rPr>
              <a:t>: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Penulis</a:t>
            </a:r>
            <a:endParaRPr lang="en-US" sz="1200" dirty="0">
              <a:latin typeface="Arial" charset="0"/>
              <a:cs typeface="Arial" charset="0"/>
            </a:endParaRPr>
          </a:p>
          <a:p>
            <a:endParaRPr lang="en-US" sz="1200" dirty="0">
              <a:latin typeface="Arial" charset="0"/>
              <a:cs typeface="Arial" charset="0"/>
            </a:endParaRPr>
          </a:p>
          <a:p>
            <a:r>
              <a:rPr lang="en-US" sz="1200" b="1" dirty="0" err="1">
                <a:latin typeface="Arial" charset="0"/>
                <a:cs typeface="Arial" charset="0"/>
              </a:rPr>
              <a:t>Bangsa</a:t>
            </a:r>
            <a:r>
              <a:rPr lang="en-US" sz="1200" b="1" dirty="0">
                <a:latin typeface="Arial" charset="0"/>
                <a:cs typeface="Arial" charset="0"/>
              </a:rPr>
              <a:t>:</a:t>
            </a:r>
            <a:r>
              <a:rPr lang="en-US" sz="1200" dirty="0">
                <a:latin typeface="Arial" charset="0"/>
                <a:cs typeface="Arial" charset="0"/>
              </a:rPr>
              <a:t> Australia</a:t>
            </a:r>
            <a:endParaRPr lang="en-US" sz="1200" b="1" dirty="0">
              <a:latin typeface="Arial" charset="0"/>
              <a:cs typeface="Arial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339725" y="3158451"/>
            <a:ext cx="4168853" cy="341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Arial" charset="0"/>
                <a:cs typeface="Arial" charset="0"/>
              </a:rPr>
              <a:t>Andrew Barton Paterson </a:t>
            </a:r>
            <a:r>
              <a:rPr lang="en-US" sz="1200" dirty="0" err="1" smtClean="0">
                <a:latin typeface="Arial" charset="0"/>
                <a:cs typeface="Arial" charset="0"/>
              </a:rPr>
              <a:t>adalah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cs typeface="Arial" charset="0"/>
              </a:rPr>
              <a:t>seorang</a:t>
            </a:r>
            <a:r>
              <a:rPr lang="en-US" sz="1200" dirty="0" smtClean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penyair</a:t>
            </a:r>
            <a:r>
              <a:rPr lang="en-US" sz="1200" dirty="0">
                <a:latin typeface="Arial" charset="0"/>
                <a:cs typeface="Arial" charset="0"/>
              </a:rPr>
              <a:t>, </a:t>
            </a:r>
            <a:r>
              <a:rPr lang="en-US" sz="1200" dirty="0" err="1">
                <a:latin typeface="Arial" charset="0"/>
                <a:cs typeface="Arial" charset="0"/>
              </a:rPr>
              <a:t>penggubah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lagu</a:t>
            </a:r>
            <a:r>
              <a:rPr lang="en-US" sz="1200" dirty="0">
                <a:latin typeface="Arial" charset="0"/>
                <a:cs typeface="Arial" charset="0"/>
              </a:rPr>
              <a:t> dan </a:t>
            </a:r>
            <a:r>
              <a:rPr lang="en-US" sz="1200" dirty="0" err="1">
                <a:latin typeface="Arial" charset="0"/>
                <a:cs typeface="Arial" charset="0"/>
              </a:rPr>
              <a:t>jurnalis</a:t>
            </a:r>
            <a:r>
              <a:rPr lang="en-US" sz="1200" dirty="0">
                <a:latin typeface="Arial" charset="0"/>
                <a:cs typeface="Arial" charset="0"/>
              </a:rPr>
              <a:t>. </a:t>
            </a:r>
            <a:r>
              <a:rPr lang="en-US" sz="1200" dirty="0" err="1">
                <a:latin typeface="Arial" charset="0"/>
                <a:cs typeface="Arial" charset="0"/>
              </a:rPr>
              <a:t>Dia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menulis</a:t>
            </a:r>
            <a:r>
              <a:rPr lang="en-US" sz="1200" dirty="0">
                <a:latin typeface="Arial" charset="0"/>
                <a:cs typeface="Arial" charset="0"/>
              </a:rPr>
              <a:t> dengan </a:t>
            </a:r>
            <a:r>
              <a:rPr lang="en-US" sz="1200" dirty="0" err="1">
                <a:latin typeface="Arial" charset="0"/>
                <a:cs typeface="Arial" charset="0"/>
              </a:rPr>
              <a:t>nama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cs typeface="Arial" charset="0"/>
              </a:rPr>
              <a:t>penanya</a:t>
            </a:r>
            <a:r>
              <a:rPr lang="en-US" sz="1200" dirty="0" smtClean="0">
                <a:latin typeface="Arial" charset="0"/>
                <a:cs typeface="Arial" charset="0"/>
              </a:rPr>
              <a:t> ‘Banjo</a:t>
            </a:r>
            <a:r>
              <a:rPr lang="en-US" sz="1200" dirty="0">
                <a:latin typeface="Arial" charset="0"/>
                <a:cs typeface="Arial" charset="0"/>
              </a:rPr>
              <a:t>’ Paterson dan </a:t>
            </a:r>
            <a:r>
              <a:rPr lang="en-US" sz="1200" dirty="0" err="1">
                <a:latin typeface="Arial" charset="0"/>
                <a:cs typeface="Arial" charset="0"/>
              </a:rPr>
              <a:t>dikenang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untuk</a:t>
            </a:r>
            <a:r>
              <a:rPr lang="en-US" sz="1200" dirty="0">
                <a:latin typeface="Arial" charset="0"/>
                <a:cs typeface="Arial" charset="0"/>
              </a:rPr>
              <a:t> ‘Waltzing Matilda’, </a:t>
            </a:r>
            <a:r>
              <a:rPr lang="en-US" sz="1200" dirty="0" err="1">
                <a:latin typeface="Arial" charset="0"/>
                <a:cs typeface="Arial" charset="0"/>
              </a:rPr>
              <a:t>lagu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rakyat</a:t>
            </a:r>
            <a:r>
              <a:rPr lang="en-US" sz="1200" dirty="0">
                <a:latin typeface="Arial" charset="0"/>
                <a:cs typeface="Arial" charset="0"/>
              </a:rPr>
              <a:t> yang paling </a:t>
            </a:r>
            <a:r>
              <a:rPr lang="en-US" sz="1200" dirty="0" err="1">
                <a:latin typeface="Arial" charset="0"/>
                <a:cs typeface="Arial" charset="0"/>
              </a:rPr>
              <a:t>populer</a:t>
            </a:r>
            <a:r>
              <a:rPr lang="en-US" sz="1200" dirty="0">
                <a:latin typeface="Arial" charset="0"/>
                <a:cs typeface="Arial" charset="0"/>
              </a:rPr>
              <a:t> di Australia</a:t>
            </a:r>
            <a:r>
              <a:rPr lang="en-US" sz="1200" dirty="0" smtClean="0">
                <a:latin typeface="Arial" charset="0"/>
                <a:cs typeface="Arial" charset="0"/>
              </a:rPr>
              <a:t>.</a:t>
            </a:r>
          </a:p>
          <a:p>
            <a:pPr algn="just"/>
            <a:endParaRPr lang="en-US" sz="1200" dirty="0">
              <a:latin typeface="Arial" charset="0"/>
              <a:cs typeface="Arial" charset="0"/>
            </a:endParaRPr>
          </a:p>
          <a:p>
            <a:pPr algn="just"/>
            <a:r>
              <a:rPr lang="en-US" sz="1200" dirty="0" err="1">
                <a:latin typeface="Arial" charset="0"/>
                <a:cs typeface="Arial" charset="0"/>
              </a:rPr>
              <a:t>Lagu</a:t>
            </a:r>
            <a:r>
              <a:rPr lang="en-US" sz="1200" dirty="0">
                <a:latin typeface="Arial" charset="0"/>
                <a:cs typeface="Arial" charset="0"/>
              </a:rPr>
              <a:t> itu </a:t>
            </a:r>
            <a:r>
              <a:rPr lang="en-US" sz="1200" dirty="0" err="1">
                <a:latin typeface="Arial" charset="0"/>
                <a:cs typeface="Arial" charset="0"/>
              </a:rPr>
              <a:t>bercerita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tentang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seorang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pengembara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pencari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kerja</a:t>
            </a:r>
            <a:r>
              <a:rPr lang="en-US" sz="1200" dirty="0">
                <a:latin typeface="Arial" charset="0"/>
                <a:cs typeface="Arial" charset="0"/>
              </a:rPr>
              <a:t> yang </a:t>
            </a:r>
            <a:r>
              <a:rPr lang="en-US" sz="1200" dirty="0" err="1">
                <a:latin typeface="Arial" charset="0"/>
                <a:cs typeface="Arial" charset="0"/>
              </a:rPr>
              <a:t>banyak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terdapat</a:t>
            </a:r>
            <a:r>
              <a:rPr lang="en-US" sz="1200" dirty="0">
                <a:latin typeface="Arial" charset="0"/>
                <a:cs typeface="Arial" charset="0"/>
              </a:rPr>
              <a:t> di Australia </a:t>
            </a:r>
            <a:r>
              <a:rPr lang="en-US" sz="1200" dirty="0" err="1">
                <a:latin typeface="Arial" charset="0"/>
                <a:cs typeface="Arial" charset="0"/>
              </a:rPr>
              <a:t>jaman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depressi</a:t>
            </a:r>
            <a:r>
              <a:rPr lang="en-US" sz="1200" dirty="0">
                <a:latin typeface="Arial" charset="0"/>
                <a:cs typeface="Arial" charset="0"/>
              </a:rPr>
              <a:t> 1890an dan 1930an dan </a:t>
            </a:r>
            <a:r>
              <a:rPr lang="en-US" sz="1200" dirty="0" err="1">
                <a:latin typeface="Arial" charset="0"/>
                <a:cs typeface="Arial" charset="0"/>
              </a:rPr>
              <a:t>disebut</a:t>
            </a:r>
            <a:r>
              <a:rPr lang="en-US" sz="1200" dirty="0">
                <a:latin typeface="Arial" charset="0"/>
                <a:cs typeface="Arial" charset="0"/>
              </a:rPr>
              <a:t> swagman. </a:t>
            </a:r>
            <a:r>
              <a:rPr lang="en-US" sz="1200" dirty="0" err="1">
                <a:latin typeface="Arial" charset="0"/>
                <a:cs typeface="Arial" charset="0"/>
              </a:rPr>
              <a:t>Disebut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demikian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karena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kalau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berpindah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tempat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mereka</a:t>
            </a:r>
            <a:r>
              <a:rPr lang="en-US" sz="1200" dirty="0">
                <a:latin typeface="Arial" charset="0"/>
                <a:cs typeface="Arial" charset="0"/>
              </a:rPr>
              <a:t> </a:t>
            </a:r>
            <a:r>
              <a:rPr lang="en-US" sz="1200" dirty="0" err="1">
                <a:latin typeface="Arial" charset="0"/>
                <a:cs typeface="Arial" charset="0"/>
              </a:rPr>
              <a:t>selalu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membawa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buntelan</a:t>
            </a:r>
            <a:r>
              <a:rPr lang="en-US" sz="1200" dirty="0">
                <a:latin typeface="Arial" charset="0"/>
                <a:cs typeface="Arial" charset="0"/>
              </a:rPr>
              <a:t> alas </a:t>
            </a:r>
            <a:r>
              <a:rPr lang="en-US" sz="1200" dirty="0" err="1">
                <a:latin typeface="Arial" charset="0"/>
                <a:cs typeface="Arial" charset="0"/>
              </a:rPr>
              <a:t>tidur</a:t>
            </a:r>
            <a:r>
              <a:rPr lang="en-US" sz="1200" dirty="0">
                <a:latin typeface="Arial" charset="0"/>
                <a:cs typeface="Arial" charset="0"/>
              </a:rPr>
              <a:t>, yang </a:t>
            </a:r>
            <a:r>
              <a:rPr lang="en-US" sz="1200" dirty="0" err="1">
                <a:latin typeface="Arial" charset="0"/>
                <a:cs typeface="Arial" charset="0"/>
              </a:rPr>
              <a:t>istilahnya</a:t>
            </a:r>
            <a:r>
              <a:rPr lang="en-US" sz="1200" dirty="0">
                <a:latin typeface="Arial" charset="0"/>
                <a:cs typeface="Arial" charset="0"/>
              </a:rPr>
              <a:t> swag </a:t>
            </a:r>
            <a:r>
              <a:rPr lang="en-US" sz="1200" dirty="0" err="1">
                <a:latin typeface="Arial" charset="0"/>
                <a:cs typeface="Arial" charset="0"/>
              </a:rPr>
              <a:t>atau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juga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disebut</a:t>
            </a:r>
            <a:r>
              <a:rPr lang="en-US" sz="1200" dirty="0">
                <a:latin typeface="Arial" charset="0"/>
                <a:cs typeface="Arial" charset="0"/>
              </a:rPr>
              <a:t> Matilda. </a:t>
            </a:r>
            <a:r>
              <a:rPr lang="en-US" sz="1200" dirty="0" err="1">
                <a:latin typeface="Arial" charset="0"/>
                <a:cs typeface="Arial" charset="0"/>
              </a:rPr>
              <a:t>Kedua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istilah</a:t>
            </a:r>
            <a:r>
              <a:rPr lang="en-US" sz="1200" dirty="0">
                <a:latin typeface="Arial" charset="0"/>
                <a:cs typeface="Arial" charset="0"/>
              </a:rPr>
              <a:t> ini sudah tidak </a:t>
            </a:r>
            <a:r>
              <a:rPr lang="en-US" sz="1200" dirty="0" err="1">
                <a:latin typeface="Arial" charset="0"/>
                <a:cs typeface="Arial" charset="0"/>
              </a:rPr>
              <a:t>digunakan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lagi</a:t>
            </a:r>
            <a:r>
              <a:rPr lang="en-US" sz="1200" dirty="0">
                <a:latin typeface="Arial" charset="0"/>
                <a:cs typeface="Arial" charset="0"/>
              </a:rPr>
              <a:t> dalam </a:t>
            </a:r>
            <a:r>
              <a:rPr lang="en-US" sz="1200" dirty="0" err="1">
                <a:latin typeface="Arial" charset="0"/>
                <a:cs typeface="Arial" charset="0"/>
              </a:rPr>
              <a:t>pembicaraan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sehari-hari</a:t>
            </a:r>
            <a:r>
              <a:rPr lang="en-US" sz="1200" dirty="0">
                <a:latin typeface="Arial" charset="0"/>
                <a:cs typeface="Arial" charset="0"/>
              </a:rPr>
              <a:t>, </a:t>
            </a:r>
            <a:r>
              <a:rPr lang="en-US" sz="1200" dirty="0" err="1">
                <a:latin typeface="Arial" charset="0"/>
                <a:cs typeface="Arial" charset="0"/>
              </a:rPr>
              <a:t>tapi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tetap</a:t>
            </a:r>
            <a:r>
              <a:rPr lang="en-US" sz="1200" dirty="0">
                <a:latin typeface="Arial" charset="0"/>
                <a:cs typeface="Arial" charset="0"/>
              </a:rPr>
              <a:t> dikenal </a:t>
            </a:r>
            <a:r>
              <a:rPr lang="en-US" sz="1200" dirty="0" err="1">
                <a:latin typeface="Arial" charset="0"/>
                <a:cs typeface="Arial" charset="0"/>
              </a:rPr>
              <a:t>karena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artinya</a:t>
            </a:r>
            <a:r>
              <a:rPr lang="en-US" sz="1200" dirty="0">
                <a:latin typeface="Arial" charset="0"/>
                <a:cs typeface="Arial" charset="0"/>
              </a:rPr>
              <a:t> dalam </a:t>
            </a:r>
            <a:r>
              <a:rPr lang="en-US" sz="1200" dirty="0" err="1">
                <a:latin typeface="Arial" charset="0"/>
                <a:cs typeface="Arial" charset="0"/>
              </a:rPr>
              <a:t>sejarah</a:t>
            </a:r>
            <a:r>
              <a:rPr lang="en-US" sz="1200" dirty="0">
                <a:latin typeface="Arial" charset="0"/>
                <a:cs typeface="Arial" charset="0"/>
              </a:rPr>
              <a:t> Australia.</a:t>
            </a:r>
            <a:endParaRPr lang="en-US" sz="1200" dirty="0" smtClean="0">
              <a:latin typeface="Arial" charset="0"/>
              <a:cs typeface="Arial" charset="0"/>
            </a:endParaRPr>
          </a:p>
          <a:p>
            <a:pPr algn="just"/>
            <a:endParaRPr lang="en-US" sz="1200" dirty="0">
              <a:latin typeface="Arial" charset="0"/>
              <a:cs typeface="Arial" charset="0"/>
            </a:endParaRPr>
          </a:p>
          <a:p>
            <a:pPr algn="just"/>
            <a:r>
              <a:rPr lang="id-ID" sz="1200" dirty="0" smtClean="0">
                <a:latin typeface="Arial" charset="0"/>
                <a:cs typeface="Arial" charset="0"/>
              </a:rPr>
              <a:t>Puisi </a:t>
            </a:r>
            <a:r>
              <a:rPr lang="id-ID" sz="1200" dirty="0">
                <a:latin typeface="Arial" charset="0"/>
                <a:cs typeface="Arial" charset="0"/>
              </a:rPr>
              <a:t>lainnya termasuk "The Man from Snowy </a:t>
            </a:r>
            <a:r>
              <a:rPr lang="id-ID" sz="1200" dirty="0" smtClean="0">
                <a:latin typeface="Arial" charset="0"/>
                <a:cs typeface="Arial" charset="0"/>
              </a:rPr>
              <a:t>River</a:t>
            </a:r>
            <a:r>
              <a:rPr lang="id-ID" altLang="en-US" sz="1200" dirty="0" smtClean="0">
                <a:latin typeface="Arial" charset="0"/>
                <a:cs typeface="Arial" charset="0"/>
              </a:rPr>
              <a:t>”</a:t>
            </a:r>
            <a:r>
              <a:rPr lang="id-ID" altLang="en-US" sz="1200" dirty="0">
                <a:latin typeface="Arial" charset="0"/>
                <a:cs typeface="Arial" charset="0"/>
              </a:rPr>
              <a:t> </a:t>
            </a:r>
            <a:r>
              <a:rPr lang="id-ID" sz="1200" dirty="0" smtClean="0">
                <a:latin typeface="Arial" charset="0"/>
                <a:cs typeface="Arial" charset="0"/>
              </a:rPr>
              <a:t>dan </a:t>
            </a:r>
            <a:r>
              <a:rPr lang="id-ID" sz="1200" dirty="0">
                <a:latin typeface="Arial" charset="0"/>
                <a:cs typeface="Arial" charset="0"/>
              </a:rPr>
              <a:t>"Clancy from the Overflow</a:t>
            </a:r>
            <a:r>
              <a:rPr lang="id-ID" altLang="en-US" sz="1200" dirty="0" smtClean="0">
                <a:latin typeface="Arial" charset="0"/>
                <a:cs typeface="Arial" charset="0"/>
              </a:rPr>
              <a:t>”</a:t>
            </a:r>
            <a:r>
              <a:rPr lang="id-ID" sz="1200" dirty="0" smtClean="0">
                <a:latin typeface="Arial" charset="0"/>
                <a:cs typeface="Arial" charset="0"/>
              </a:rPr>
              <a:t>.</a:t>
            </a:r>
          </a:p>
          <a:p>
            <a:pPr algn="just"/>
            <a:endParaRPr lang="id-ID" sz="1200" dirty="0">
              <a:latin typeface="Arial" charset="0"/>
              <a:cs typeface="Arial" charset="0"/>
            </a:endParaRPr>
          </a:p>
          <a:p>
            <a:pPr algn="just"/>
            <a:endParaRPr lang="en-US" sz="1200" dirty="0">
              <a:latin typeface="Arial" charset="0"/>
              <a:cs typeface="Arial" charset="0"/>
            </a:endParaRPr>
          </a:p>
        </p:txBody>
      </p:sp>
      <p:pic>
        <p:nvPicPr>
          <p:cNvPr id="3082" name="Picture 10" descr="bio-20-reibe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388" y="987996"/>
            <a:ext cx="1639887" cy="2027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330825" y="325438"/>
            <a:ext cx="4016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en-AU" sz="3200" b="1" dirty="0">
                <a:latin typeface="Arial"/>
                <a:cs typeface="Arial"/>
              </a:rPr>
              <a:t>Mary </a:t>
            </a:r>
            <a:r>
              <a:rPr lang="en-AU" sz="3200" b="1" dirty="0" err="1">
                <a:latin typeface="Arial"/>
                <a:cs typeface="Arial"/>
              </a:rPr>
              <a:t>Reibey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5339514" y="904875"/>
            <a:ext cx="20193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1200" b="1" dirty="0" err="1">
                <a:latin typeface="Arial" pitchFamily="34" charset="0"/>
                <a:cs typeface="Arial" pitchFamily="34" charset="0"/>
              </a:rPr>
              <a:t>Lahir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12 February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1777</a:t>
            </a:r>
          </a:p>
          <a:p>
            <a:endParaRPr lang="id-ID" sz="1200" dirty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AU" sz="1200" b="1" dirty="0" err="1">
                <a:latin typeface="Arial" pitchFamily="34" charset="0"/>
                <a:cs typeface="Arial" pitchFamily="34" charset="0"/>
              </a:rPr>
              <a:t>Lahir</a:t>
            </a:r>
            <a:r>
              <a:rPr lang="en-AU" sz="12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id-ID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Bury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, Lancashire,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Inggris</a:t>
            </a:r>
            <a:endParaRPr lang="id-ID" sz="1200" dirty="0">
              <a:latin typeface="Arial" pitchFamily="34" charset="0"/>
              <a:cs typeface="Arial" pitchFamily="34" charset="0"/>
            </a:endParaRPr>
          </a:p>
          <a:p>
            <a:endParaRPr lang="id-ID" sz="1200" b="1" dirty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 smtClean="0">
                <a:latin typeface="Arial" pitchFamily="34" charset="0"/>
                <a:cs typeface="Arial" pitchFamily="34" charset="0"/>
              </a:rPr>
              <a:t>Meninggal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30 Mei 1855, Newtown, Sydney</a:t>
            </a:r>
          </a:p>
          <a:p>
            <a:endParaRPr lang="id-ID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</a:t>
            </a:r>
            <a:r>
              <a:rPr lang="id-ID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Pengusaha</a:t>
            </a:r>
            <a:endParaRPr lang="id-ID" sz="1200" dirty="0">
              <a:latin typeface="Arial" pitchFamily="34" charset="0"/>
              <a:cs typeface="Arial" pitchFamily="34" charset="0"/>
            </a:endParaRPr>
          </a:p>
          <a:p>
            <a:endParaRPr lang="id-ID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 smtClean="0">
                <a:latin typeface="Arial" pitchFamily="34" charset="0"/>
                <a:cs typeface="Arial" pitchFamily="34" charset="0"/>
              </a:rPr>
              <a:t>Bangsa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id-ID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Australia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0826" y="3202636"/>
            <a:ext cx="41195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Arial" pitchFamily="34" charset="0"/>
                <a:cs typeface="Arial" pitchFamily="34" charset="0"/>
              </a:rPr>
              <a:t>Mary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Reibey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seorang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perintis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usahawati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koloni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New South Wales.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Dia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datang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Australia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pekerja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buangan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1792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dan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seorang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pengusaha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ekspedisi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sukses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dermawan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Dia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menikah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seorang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bisnis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Thomas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Reibey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dan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beranak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tujuh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Setelah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suaminya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meninggal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dunia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Ibu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Mary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pemimpin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bisnis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dia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luas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Tidak lama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Ibu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Mary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kaya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sekali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kepandaian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bisnisnya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Ibu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Mary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dihormati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tidak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hanya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sukses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dalam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bidang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bisnis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tetapi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kedermawanannya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dalam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bidang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dan agama. 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9725" y="6194881"/>
            <a:ext cx="3850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dirty="0" smtClean="0">
                <a:latin typeface="Arial" pitchFamily="34" charset="0"/>
                <a:cs typeface="Arial" pitchFamily="34" charset="0"/>
              </a:rPr>
              <a:t>http://en.wikipedia.org/wiki/Banjo_Paterson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http://www.cicak2.com.au/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index.php?r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=article/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view&amp;id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=726</a:t>
            </a:r>
            <a:endParaRPr lang="id-ID" sz="800" dirty="0" smtClean="0">
              <a:latin typeface="Arial" pitchFamily="34" charset="0"/>
              <a:cs typeface="Arial" pitchFamily="34" charset="0"/>
            </a:endParaRPr>
          </a:p>
          <a:p>
            <a:endParaRPr lang="id-ID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8889" y="5911496"/>
            <a:ext cx="3928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800" dirty="0" smtClean="0">
                <a:latin typeface="Arial" pitchFamily="34" charset="0"/>
                <a:cs typeface="Arial" pitchFamily="34" charset="0"/>
              </a:rPr>
              <a:t>http://en.wikipedia.org/wiki/Mary_Reibey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http://www.cicak2.com.au/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index.php?r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=article/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view&amp;id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=726</a:t>
            </a:r>
            <a:endParaRPr lang="id-ID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3363" y="253909"/>
            <a:ext cx="4518025" cy="5129381"/>
          </a:xfrm>
          <a:prstGeom prst="rect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169901" y="253909"/>
            <a:ext cx="4518025" cy="5600791"/>
          </a:xfrm>
          <a:prstGeom prst="rect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103" name="Picture 7" descr="File:David Unaip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506" y="896862"/>
            <a:ext cx="1663595" cy="2125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93701" y="312087"/>
            <a:ext cx="421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AU" sz="3200" b="1" dirty="0">
                <a:latin typeface="Arial"/>
                <a:cs typeface="Arial"/>
              </a:rPr>
              <a:t>David </a:t>
            </a:r>
            <a:r>
              <a:rPr lang="en-AU" sz="3200" b="1" dirty="0" err="1">
                <a:latin typeface="Arial"/>
                <a:cs typeface="Arial"/>
              </a:rPr>
              <a:t>Unaipon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01" y="896862"/>
            <a:ext cx="26066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err="1">
                <a:latin typeface="Arial" pitchFamily="34" charset="0"/>
                <a:cs typeface="Arial" pitchFamily="34" charset="0"/>
              </a:rPr>
              <a:t>Lahir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28 September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1872</a:t>
            </a:r>
          </a:p>
          <a:p>
            <a:endParaRPr lang="id-ID" sz="1200" dirty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AU" sz="1200" b="1" dirty="0" err="1">
                <a:latin typeface="Arial" pitchFamily="34" charset="0"/>
                <a:cs typeface="Arial" pitchFamily="34" charset="0"/>
              </a:rPr>
              <a:t>Lahir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Raukkan, Australia Selatan</a:t>
            </a:r>
          </a:p>
          <a:p>
            <a:endParaRPr lang="id-ID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 smtClean="0">
                <a:latin typeface="Arial" pitchFamily="34" charset="0"/>
                <a:cs typeface="Arial" pitchFamily="34" charset="0"/>
              </a:rPr>
              <a:t>Meninggal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7 Februari 1967</a:t>
            </a:r>
          </a:p>
          <a:p>
            <a:endParaRPr lang="id-ID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Pengusaha </a:t>
            </a:r>
          </a:p>
          <a:p>
            <a:endParaRPr lang="id-ID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 smtClean="0">
                <a:latin typeface="Arial" pitchFamily="34" charset="0"/>
                <a:cs typeface="Arial" pitchFamily="34" charset="0"/>
              </a:rPr>
              <a:t>Bangsa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 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Australia</a:t>
            </a:r>
          </a:p>
          <a:p>
            <a:endParaRPr lang="id-ID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701" y="3128546"/>
            <a:ext cx="4216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Arial" pitchFamily="34" charset="0"/>
                <a:cs typeface="Arial" pitchFamily="34" charset="0"/>
              </a:rPr>
              <a:t>David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Unaipon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seorang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penulis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pidatowan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penemu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Dia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dikenang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kontribusinya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sains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kesusasteraan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dan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kondisi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orang-orang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Aborigin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pribumi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Australia).</a:t>
            </a:r>
            <a:endParaRPr lang="id-ID" sz="1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d-ID" sz="1200" dirty="0" smtClean="0">
                <a:latin typeface="Arial" pitchFamily="34" charset="0"/>
                <a:cs typeface="Arial" pitchFamily="34" charset="0"/>
              </a:rPr>
              <a:t>Pak David Unaipon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bekerja di Aborigine’s Friends’ Assosiation sebagai perwakilan dari asosiasi itu untuk berpergian mencari dukungan untuk  Point McLeay Mission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3785" y="305722"/>
            <a:ext cx="40100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rial"/>
                <a:cs typeface="Arial"/>
              </a:rPr>
              <a:t>Dame Nellie Melba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6206" y="1004888"/>
            <a:ext cx="1602761" cy="2123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283785" y="1004888"/>
            <a:ext cx="22663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err="1">
                <a:latin typeface="Arial" pitchFamily="34" charset="0"/>
                <a:cs typeface="Arial" pitchFamily="34" charset="0"/>
              </a:rPr>
              <a:t>Lahir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19 Mei 1861</a:t>
            </a:r>
          </a:p>
          <a:p>
            <a:endParaRPr lang="id-ID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 smtClean="0">
                <a:latin typeface="Arial" pitchFamily="34" charset="0"/>
                <a:cs typeface="Arial" pitchFamily="34" charset="0"/>
              </a:rPr>
              <a:t>Tempat</a:t>
            </a:r>
            <a:r>
              <a:rPr lang="en-A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1200" b="1" dirty="0" err="1">
                <a:latin typeface="Arial" pitchFamily="34" charset="0"/>
                <a:cs typeface="Arial" pitchFamily="34" charset="0"/>
              </a:rPr>
              <a:t>Lahir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</a:t>
            </a:r>
            <a:r>
              <a:rPr lang="id-ID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Richmond, Viktoria</a:t>
            </a:r>
          </a:p>
          <a:p>
            <a:endParaRPr lang="id-ID" sz="1200" dirty="0">
              <a:latin typeface="Arial" pitchFamily="34" charset="0"/>
              <a:cs typeface="Arial" pitchFamily="34" charset="0"/>
            </a:endParaRPr>
          </a:p>
          <a:p>
            <a:r>
              <a:rPr lang="id-ID" sz="1200" b="1" dirty="0" smtClean="0">
                <a:latin typeface="Arial" pitchFamily="34" charset="0"/>
                <a:cs typeface="Arial" pitchFamily="34" charset="0"/>
              </a:rPr>
              <a:t>Nama lengkap: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Helen Porter Mitchell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endParaRPr lang="id-ID" sz="1200" dirty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>
                <a:latin typeface="Arial" pitchFamily="34" charset="0"/>
                <a:cs typeface="Arial" pitchFamily="34" charset="0"/>
              </a:rPr>
              <a:t>Meninggal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23 Ferbuari 1931</a:t>
            </a:r>
          </a:p>
          <a:p>
            <a:endParaRPr lang="id-ID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Penyanyi Opera</a:t>
            </a:r>
          </a:p>
          <a:p>
            <a:endParaRPr lang="id-ID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 smtClean="0">
                <a:latin typeface="Arial" pitchFamily="34" charset="0"/>
                <a:cs typeface="Arial" pitchFamily="34" charset="0"/>
              </a:rPr>
              <a:t>Bangsa</a:t>
            </a:r>
            <a:r>
              <a:rPr lang="en-AU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 Australia</a:t>
            </a:r>
          </a:p>
          <a:p>
            <a:endParaRPr lang="id-ID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7697" y="3585035"/>
            <a:ext cx="42920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Arial" pitchFamily="34" charset="0"/>
                <a:cs typeface="Arial" pitchFamily="34" charset="0"/>
              </a:rPr>
              <a:t>Dame Nellie Melba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seorang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soprano yang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termasyur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dunia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. Dikenal di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seluruh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dunia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‘Queen of Song’ (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Ratu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Lagu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),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ia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penyanyi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Australia yang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pertama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termasyhur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dunia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1892,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Auguste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Escoffier,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seorang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pemasak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Perancis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terkenal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membuat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masakan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disert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khusus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menghormati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Ibu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Nellie.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Disert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ini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diberikan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nama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‘Peach Melba.’ 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701" y="4889886"/>
            <a:ext cx="2853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800" dirty="0" smtClean="0">
                <a:latin typeface="Arial" pitchFamily="34" charset="0"/>
                <a:cs typeface="Arial" pitchFamily="34" charset="0"/>
              </a:rPr>
              <a:t>http://en.wikipedia.org/wiki/David_Unaipon</a:t>
            </a:r>
          </a:p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http://www.cicak2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.com.au/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index.php?r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=article/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view&amp;id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=726</a:t>
            </a:r>
            <a:endParaRPr lang="id-ID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3785" y="5383290"/>
            <a:ext cx="2459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800" dirty="0" smtClean="0">
                <a:latin typeface="+mj-lt"/>
              </a:rPr>
              <a:t>http://en.wikipedia.org/wiki/Nellie_Melba</a:t>
            </a:r>
          </a:p>
          <a:p>
            <a:r>
              <a:rPr lang="en-US" sz="800" dirty="0">
                <a:latin typeface="+mj-lt"/>
              </a:rPr>
              <a:t>www.cicak2.com.au/</a:t>
            </a:r>
            <a:r>
              <a:rPr lang="en-US" sz="800" dirty="0" err="1">
                <a:latin typeface="+mj-lt"/>
              </a:rPr>
              <a:t>index.php?r</a:t>
            </a:r>
            <a:r>
              <a:rPr lang="en-US" sz="800" dirty="0">
                <a:latin typeface="+mj-lt"/>
              </a:rPr>
              <a:t>=article/</a:t>
            </a:r>
            <a:r>
              <a:rPr lang="en-US" sz="800" dirty="0" err="1">
                <a:latin typeface="+mj-lt"/>
              </a:rPr>
              <a:t>view&amp;id</a:t>
            </a:r>
            <a:r>
              <a:rPr lang="en-US" sz="800" dirty="0">
                <a:latin typeface="+mj-lt"/>
              </a:rPr>
              <a:t>=726</a:t>
            </a:r>
            <a:endParaRPr lang="id-ID" sz="8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156384" y="253909"/>
            <a:ext cx="4518025" cy="5054691"/>
          </a:xfrm>
          <a:prstGeom prst="rect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3363" y="253909"/>
            <a:ext cx="4518025" cy="4735028"/>
          </a:xfrm>
          <a:prstGeom prst="rect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1" y="357971"/>
            <a:ext cx="4051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rial"/>
                <a:cs typeface="Arial"/>
              </a:rPr>
              <a:t>Catherine Helen Spence</a:t>
            </a:r>
            <a:endParaRPr lang="id-ID" sz="3200" b="1" dirty="0">
              <a:latin typeface="Arial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483" y="1146691"/>
            <a:ext cx="1516084" cy="2046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399529" y="357971"/>
            <a:ext cx="40390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dirty="0" smtClean="0">
                <a:latin typeface="Arial"/>
                <a:cs typeface="Arial"/>
              </a:rPr>
              <a:t>Dame Mary Gilmore</a:t>
            </a:r>
            <a:endParaRPr lang="id-ID" sz="3200" b="1" dirty="0">
              <a:latin typeface="Arial"/>
              <a:cs typeface="Arial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2036" y="1135260"/>
            <a:ext cx="1389247" cy="2058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81000" y="1562189"/>
            <a:ext cx="23204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err="1">
                <a:latin typeface="Arial" pitchFamily="34" charset="0"/>
                <a:cs typeface="Arial" pitchFamily="34" charset="0"/>
              </a:rPr>
              <a:t>Lahir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31 Oktober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1825</a:t>
            </a:r>
          </a:p>
          <a:p>
            <a:endParaRPr lang="id-ID" sz="1200" dirty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AU" sz="1200" b="1" dirty="0" err="1">
                <a:latin typeface="Arial" pitchFamily="34" charset="0"/>
                <a:cs typeface="Arial" pitchFamily="34" charset="0"/>
              </a:rPr>
              <a:t>Lahir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Melrose,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Skotlandia</a:t>
            </a:r>
            <a:endParaRPr lang="id-ID" sz="1200" dirty="0">
              <a:latin typeface="Arial" pitchFamily="34" charset="0"/>
              <a:cs typeface="Arial" pitchFamily="34" charset="0"/>
            </a:endParaRPr>
          </a:p>
          <a:p>
            <a:endParaRPr lang="id-ID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 smtClean="0">
                <a:latin typeface="Arial" pitchFamily="34" charset="0"/>
                <a:cs typeface="Arial" pitchFamily="34" charset="0"/>
              </a:rPr>
              <a:t>Meninggal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3 April 1910</a:t>
            </a:r>
          </a:p>
          <a:p>
            <a:endParaRPr lang="id-ID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Politikus</a:t>
            </a:r>
          </a:p>
          <a:p>
            <a:endParaRPr lang="id-ID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 smtClean="0">
                <a:latin typeface="Arial" pitchFamily="34" charset="0"/>
                <a:cs typeface="Arial" pitchFamily="34" charset="0"/>
              </a:rPr>
              <a:t>Bangsa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id-ID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Australia</a:t>
            </a:r>
          </a:p>
          <a:p>
            <a:endParaRPr lang="id-ID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551099"/>
            <a:ext cx="4175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200" dirty="0">
                <a:latin typeface="Arial" pitchFamily="34" charset="0"/>
                <a:cs typeface="Arial" pitchFamily="34" charset="0"/>
              </a:rPr>
              <a:t>Catherine Helen Spence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seorang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penulis, guru, jurnalis, dan politikus. Pada tahun 1897,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dia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menjadi kandidat politik perempuan pertama Australia.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Ibu Catherine dikenal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sebagai “Greatest Austalian Woman” dan dibuatkan prasati bertulisakan “Grand Old Woman of Australasia”.</a:t>
            </a:r>
          </a:p>
          <a:p>
            <a:pPr algn="just"/>
            <a:endParaRPr lang="id-ID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590" y="4643706"/>
            <a:ext cx="24721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800" dirty="0" smtClean="0">
                <a:cs typeface="Calibri" pitchFamily="34" charset="0"/>
              </a:rPr>
              <a:t>http://en.wikipedia.org/wiki/Catherine_Helen_Spence</a:t>
            </a:r>
            <a:endParaRPr lang="id-ID" sz="800" dirty="0"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9529" y="1146691"/>
            <a:ext cx="24863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err="1">
                <a:latin typeface="Arial" pitchFamily="34" charset="0"/>
                <a:cs typeface="Arial" pitchFamily="34" charset="0"/>
              </a:rPr>
              <a:t>Lahir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</a:t>
            </a:r>
            <a:r>
              <a:rPr lang="en-A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16 Agustus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1856</a:t>
            </a:r>
          </a:p>
          <a:p>
            <a:endParaRPr lang="id-ID" sz="1200" dirty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AU" sz="1200" b="1" dirty="0" err="1">
                <a:latin typeface="Arial" pitchFamily="34" charset="0"/>
                <a:cs typeface="Arial" pitchFamily="34" charset="0"/>
              </a:rPr>
              <a:t>Lahir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 Cotta Walla, Goulburn, New South Wales</a:t>
            </a:r>
          </a:p>
          <a:p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 smtClean="0">
                <a:latin typeface="Arial" pitchFamily="34" charset="0"/>
                <a:cs typeface="Arial" pitchFamily="34" charset="0"/>
              </a:rPr>
              <a:t>Meninggal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</a:t>
            </a:r>
            <a:r>
              <a:rPr lang="en-A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3 Desember 1962</a:t>
            </a:r>
          </a:p>
          <a:p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</a:t>
            </a:r>
            <a:r>
              <a:rPr lang="id-ID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Penyair dan Jurnalis</a:t>
            </a:r>
          </a:p>
          <a:p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 smtClean="0">
                <a:latin typeface="Arial" pitchFamily="34" charset="0"/>
                <a:cs typeface="Arial" pitchFamily="34" charset="0"/>
              </a:rPr>
              <a:t>Bangsa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 Australia</a:t>
            </a:r>
            <a:endParaRPr lang="id-ID" sz="1200" dirty="0">
              <a:latin typeface="Arial" pitchFamily="34" charset="0"/>
              <a:cs typeface="Arial" pitchFamily="34" charset="0"/>
            </a:endParaRPr>
          </a:p>
          <a:p>
            <a:endParaRPr lang="id-ID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0352" y="4859150"/>
            <a:ext cx="2739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800" dirty="0" smtClean="0"/>
              <a:t>http://en.wikipedia.org/wiki/Catherine_Helen_Spence</a:t>
            </a:r>
          </a:p>
          <a:p>
            <a:r>
              <a:rPr lang="id-ID" sz="800" dirty="0" smtClean="0"/>
              <a:t>http://</a:t>
            </a:r>
            <a:r>
              <a:rPr lang="en-US" sz="800" dirty="0"/>
              <a:t>www.cicak2.com.au/</a:t>
            </a:r>
            <a:r>
              <a:rPr lang="en-US" sz="800" dirty="0" err="1"/>
              <a:t>index.php?r</a:t>
            </a:r>
            <a:r>
              <a:rPr lang="en-US" sz="800" dirty="0"/>
              <a:t>=article/</a:t>
            </a:r>
            <a:r>
              <a:rPr lang="en-US" sz="800" dirty="0" err="1"/>
              <a:t>view&amp;id</a:t>
            </a:r>
            <a:r>
              <a:rPr lang="en-US" sz="800" dirty="0"/>
              <a:t>=726</a:t>
            </a:r>
            <a:endParaRPr lang="id-ID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9529" y="3422254"/>
            <a:ext cx="4149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Arial" pitchFamily="34" charset="0"/>
                <a:cs typeface="Arial" pitchFamily="34" charset="0"/>
              </a:rPr>
              <a:t>Dame Mary Gilmore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seorang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pengarang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jurnalis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penyair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juru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kampanye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reformasi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Dia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dikenang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tulisannya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angkat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bicara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demi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kaum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perempuan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kaum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Pribumi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Australian dan orang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miskin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d-ID" sz="1200" dirty="0" smtClean="0">
                <a:latin typeface="Arial" pitchFamily="34" charset="0"/>
                <a:cs typeface="Arial" pitchFamily="34" charset="0"/>
              </a:rPr>
              <a:t>Ibu Mary Gilmore memperoleh gelar </a:t>
            </a:r>
            <a:r>
              <a:rPr lang="id-ID" sz="1200" i="1" dirty="0" smtClean="0">
                <a:latin typeface="Arial" pitchFamily="34" charset="0"/>
                <a:cs typeface="Arial" pitchFamily="34" charset="0"/>
              </a:rPr>
              <a:t>Order of the British Empire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di tahun 1937 atas karya-karya seninya.</a:t>
            </a:r>
            <a:endParaRPr lang="id-ID" sz="1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153025" y="253910"/>
            <a:ext cx="4518025" cy="5274823"/>
          </a:xfrm>
          <a:prstGeom prst="rect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3363" y="253910"/>
            <a:ext cx="4518025" cy="5141020"/>
          </a:xfrm>
          <a:prstGeom prst="rect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0525" y="390525"/>
            <a:ext cx="41554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rial"/>
                <a:cs typeface="Arial"/>
              </a:rPr>
              <a:t>Pendeta John Flynn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8720" y="1101447"/>
            <a:ext cx="1227240" cy="1895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222164" y="331258"/>
            <a:ext cx="34265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rial"/>
                <a:cs typeface="Arial"/>
              </a:rPr>
              <a:t>Edith Cowan</a:t>
            </a:r>
            <a:endParaRPr lang="id-ID" sz="3200" b="1" dirty="0">
              <a:latin typeface="Arial"/>
              <a:cs typeface="Arial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275" y="975301"/>
            <a:ext cx="1414287" cy="1900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0525" y="4933264"/>
            <a:ext cx="2853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800" dirty="0" smtClean="0"/>
              <a:t>http://en.wikipedia.org/wiki/John_Flynn_%28minister%29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http://www.cicak2.com.au/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index.php?r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=article/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view&amp;id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=726</a:t>
            </a:r>
            <a:endParaRPr lang="id-ID" sz="800" dirty="0">
              <a:latin typeface="Arial" pitchFamily="34" charset="0"/>
              <a:cs typeface="Arial" pitchFamily="34" charset="0"/>
            </a:endParaRPr>
          </a:p>
          <a:p>
            <a:endParaRPr lang="id-ID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390525" y="1101447"/>
            <a:ext cx="23145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err="1">
                <a:latin typeface="Arial" pitchFamily="34" charset="0"/>
                <a:cs typeface="Arial" pitchFamily="34" charset="0"/>
              </a:rPr>
              <a:t>Lahir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</a:t>
            </a:r>
            <a:r>
              <a:rPr lang="en-A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25 November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1880</a:t>
            </a:r>
          </a:p>
          <a:p>
            <a:endParaRPr lang="id-ID" sz="1200" dirty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AU" sz="1200" b="1" dirty="0" err="1">
                <a:latin typeface="Arial" pitchFamily="34" charset="0"/>
                <a:cs typeface="Arial" pitchFamily="34" charset="0"/>
              </a:rPr>
              <a:t>Lahir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</a:t>
            </a:r>
            <a:r>
              <a:rPr lang="en-A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Moliagul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, Melbourne</a:t>
            </a:r>
          </a:p>
          <a:p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 smtClean="0">
                <a:latin typeface="Arial" pitchFamily="34" charset="0"/>
                <a:cs typeface="Arial" pitchFamily="34" charset="0"/>
              </a:rPr>
              <a:t>Meninggal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</a:t>
            </a:r>
            <a:r>
              <a:rPr lang="en-A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5 Mei 1951</a:t>
            </a:r>
          </a:p>
          <a:p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 Pendeta</a:t>
            </a:r>
          </a:p>
          <a:p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 smtClean="0">
                <a:latin typeface="Arial" pitchFamily="34" charset="0"/>
                <a:cs typeface="Arial" pitchFamily="34" charset="0"/>
              </a:rPr>
              <a:t>Bangsa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 Australia</a:t>
            </a:r>
          </a:p>
          <a:p>
            <a:endParaRPr lang="id-ID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525" y="3104984"/>
            <a:ext cx="415543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>
                <a:latin typeface="Arial"/>
                <a:cs typeface="Arial"/>
              </a:rPr>
              <a:t>Pendeta</a:t>
            </a:r>
            <a:r>
              <a:rPr lang="en-US" sz="1200" dirty="0">
                <a:latin typeface="Arial"/>
                <a:cs typeface="Arial"/>
              </a:rPr>
              <a:t> John Flynn </a:t>
            </a:r>
            <a:r>
              <a:rPr lang="en-US" sz="1200" dirty="0" err="1">
                <a:latin typeface="Arial"/>
                <a:cs typeface="Arial"/>
              </a:rPr>
              <a:t>memulai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layanan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penerbangan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medis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pertama</a:t>
            </a:r>
            <a:r>
              <a:rPr lang="en-US" sz="1200" dirty="0">
                <a:latin typeface="Arial"/>
                <a:cs typeface="Arial"/>
              </a:rPr>
              <a:t> di </a:t>
            </a:r>
            <a:r>
              <a:rPr lang="en-US" sz="1200" dirty="0" err="1">
                <a:latin typeface="Arial"/>
                <a:cs typeface="Arial"/>
              </a:rPr>
              <a:t>dunia</a:t>
            </a:r>
            <a:r>
              <a:rPr lang="en-US" sz="1200" dirty="0">
                <a:latin typeface="Arial"/>
                <a:cs typeface="Arial"/>
              </a:rPr>
              <a:t>, </a:t>
            </a:r>
            <a:r>
              <a:rPr lang="en-US" sz="1200" dirty="0" err="1">
                <a:latin typeface="Arial"/>
                <a:cs typeface="Arial"/>
              </a:rPr>
              <a:t>yaitu</a:t>
            </a:r>
            <a:r>
              <a:rPr lang="en-US" sz="1200" dirty="0">
                <a:latin typeface="Arial"/>
                <a:cs typeface="Arial"/>
              </a:rPr>
              <a:t> Royal Flying Doctor Service of Australia. </a:t>
            </a:r>
            <a:r>
              <a:rPr lang="en-US" sz="1200" dirty="0" err="1">
                <a:latin typeface="Arial"/>
                <a:cs typeface="Arial"/>
              </a:rPr>
              <a:t>Dia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dikenang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telah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menyelamatkan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banyak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jiwa</a:t>
            </a:r>
            <a:r>
              <a:rPr lang="en-US" sz="1200" dirty="0">
                <a:latin typeface="Arial"/>
                <a:cs typeface="Arial"/>
              </a:rPr>
              <a:t> dengan </a:t>
            </a:r>
            <a:r>
              <a:rPr lang="en-US" sz="1200" dirty="0" err="1">
                <a:latin typeface="Arial"/>
                <a:cs typeface="Arial"/>
              </a:rPr>
              <a:t>membawa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layanan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kesehatan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ke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daerah-daerah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terpencil</a:t>
            </a:r>
            <a:r>
              <a:rPr lang="en-US" sz="1200" dirty="0" smtClean="0">
                <a:latin typeface="Arial"/>
                <a:cs typeface="Arial"/>
              </a:rPr>
              <a:t> Australia.</a:t>
            </a:r>
          </a:p>
          <a:p>
            <a:pPr algn="just"/>
            <a:endParaRPr lang="id-ID" sz="1200" dirty="0">
              <a:latin typeface="Arial"/>
              <a:cs typeface="Arial"/>
            </a:endParaRPr>
          </a:p>
          <a:p>
            <a:pPr algn="just"/>
            <a:r>
              <a:rPr lang="id-ID" sz="1200" dirty="0" smtClean="0">
                <a:latin typeface="Arial" pitchFamily="34" charset="0"/>
                <a:cs typeface="Arial" pitchFamily="34" charset="0"/>
              </a:rPr>
              <a:t>Untuk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menghormati kontribusi Flynn dalam bidang aviasi dan kontribusinya di Royal Flying Doctor Service, Qantas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bernama salah satu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pesawat Airbus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A380nya “Flynn”.</a:t>
            </a:r>
            <a:endParaRPr lang="id-ID" sz="12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3857" y="5227700"/>
            <a:ext cx="19688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800" dirty="0" smtClean="0"/>
              <a:t>http://en.wikipedia.org/wiki/Edith_Cowan</a:t>
            </a:r>
            <a:endParaRPr lang="id-ID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5283857" y="981326"/>
            <a:ext cx="22122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err="1">
                <a:latin typeface="Arial" pitchFamily="34" charset="0"/>
                <a:cs typeface="Arial" pitchFamily="34" charset="0"/>
              </a:rPr>
              <a:t>Lahir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</a:t>
            </a:r>
            <a:r>
              <a:rPr lang="en-A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2 Agustus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1861</a:t>
            </a:r>
          </a:p>
          <a:p>
            <a:endParaRPr lang="id-ID" sz="1200" dirty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AU" sz="1200" b="1" dirty="0" err="1">
                <a:latin typeface="Arial" pitchFamily="34" charset="0"/>
                <a:cs typeface="Arial" pitchFamily="34" charset="0"/>
              </a:rPr>
              <a:t>Lahir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</a:t>
            </a:r>
            <a:r>
              <a:rPr lang="en-A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Glengary, Geraldton,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Australia Barat</a:t>
            </a:r>
            <a:endParaRPr lang="id-ID" sz="1200" dirty="0">
              <a:latin typeface="Arial" pitchFamily="34" charset="0"/>
              <a:cs typeface="Arial" pitchFamily="34" charset="0"/>
            </a:endParaRPr>
          </a:p>
          <a:p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 smtClean="0">
                <a:latin typeface="Arial" pitchFamily="34" charset="0"/>
                <a:cs typeface="Arial" pitchFamily="34" charset="0"/>
              </a:rPr>
              <a:t>Meninggal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</a:t>
            </a:r>
            <a:r>
              <a:rPr lang="en-A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9 June 1932</a:t>
            </a:r>
          </a:p>
          <a:p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 Politikus</a:t>
            </a:r>
          </a:p>
          <a:p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 smtClean="0">
                <a:latin typeface="Arial" pitchFamily="34" charset="0"/>
                <a:cs typeface="Arial" pitchFamily="34" charset="0"/>
              </a:rPr>
              <a:t>Bangsa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 Australia</a:t>
            </a:r>
          </a:p>
          <a:p>
            <a:endParaRPr lang="id-ID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2164" y="3078037"/>
            <a:ext cx="42862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Arial"/>
                <a:cs typeface="Arial"/>
              </a:rPr>
              <a:t>Edith </a:t>
            </a:r>
            <a:r>
              <a:rPr lang="en-US" sz="1200" dirty="0">
                <a:latin typeface="Arial"/>
                <a:cs typeface="Arial"/>
              </a:rPr>
              <a:t>Cowan </a:t>
            </a:r>
            <a:r>
              <a:rPr lang="en-US" sz="1200" dirty="0" err="1">
                <a:latin typeface="Arial"/>
                <a:cs typeface="Arial"/>
              </a:rPr>
              <a:t>seorang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pekerja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sosial</a:t>
            </a:r>
            <a:r>
              <a:rPr lang="en-US" sz="1200" dirty="0">
                <a:latin typeface="Arial"/>
                <a:cs typeface="Arial"/>
              </a:rPr>
              <a:t>, </a:t>
            </a:r>
            <a:r>
              <a:rPr lang="en-US" sz="1200" dirty="0" err="1">
                <a:latin typeface="Arial"/>
                <a:cs typeface="Arial"/>
              </a:rPr>
              <a:t>politikus</a:t>
            </a:r>
            <a:r>
              <a:rPr lang="en-US" sz="1200" dirty="0">
                <a:latin typeface="Arial"/>
                <a:cs typeface="Arial"/>
              </a:rPr>
              <a:t> dan </a:t>
            </a:r>
            <a:r>
              <a:rPr lang="en-US" sz="1200" dirty="0" err="1">
                <a:latin typeface="Arial"/>
                <a:cs typeface="Arial"/>
              </a:rPr>
              <a:t>feminis</a:t>
            </a:r>
            <a:r>
              <a:rPr lang="en-US" sz="1200" dirty="0">
                <a:latin typeface="Arial"/>
                <a:cs typeface="Arial"/>
              </a:rPr>
              <a:t>. </a:t>
            </a:r>
            <a:r>
              <a:rPr lang="en-US" sz="1200" dirty="0" err="1">
                <a:latin typeface="Arial"/>
                <a:cs typeface="Arial"/>
              </a:rPr>
              <a:t>Dia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seorang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wanita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pertama</a:t>
            </a:r>
            <a:r>
              <a:rPr lang="en-US" sz="1200" dirty="0">
                <a:latin typeface="Arial"/>
                <a:cs typeface="Arial"/>
              </a:rPr>
              <a:t> yang </a:t>
            </a:r>
            <a:r>
              <a:rPr lang="en-US" sz="1200" dirty="0" err="1">
                <a:latin typeface="Arial"/>
                <a:cs typeface="Arial"/>
              </a:rPr>
              <a:t>dipilih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untuk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Parlemen</a:t>
            </a:r>
            <a:r>
              <a:rPr lang="en-US" sz="1200" dirty="0">
                <a:latin typeface="Arial"/>
                <a:cs typeface="Arial"/>
              </a:rPr>
              <a:t> Australia.</a:t>
            </a:r>
            <a:endParaRPr lang="id-ID" sz="1200" dirty="0">
              <a:latin typeface="Arial"/>
              <a:cs typeface="Arial"/>
            </a:endParaRPr>
          </a:p>
          <a:p>
            <a:pPr algn="just"/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d-ID" sz="1200" dirty="0" smtClean="0">
                <a:latin typeface="Arial" pitchFamily="34" charset="0"/>
                <a:cs typeface="Arial" pitchFamily="34" charset="0"/>
              </a:rPr>
              <a:t>Ibu Edith Cowan sangat aktif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dalam kegiatan sosial terutama pergerakan perempuan dan anak-anak. </a:t>
            </a:r>
            <a:r>
              <a:rPr lang="id-ID" sz="1200" i="1" dirty="0">
                <a:latin typeface="Arial" pitchFamily="34" charset="0"/>
                <a:cs typeface="Arial" pitchFamily="34" charset="0"/>
              </a:rPr>
              <a:t>King Edward Memorial Hospital for Women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 adalah salah satu gagasannya. 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1200" i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d-ID" sz="1200" i="1" dirty="0" smtClean="0">
                <a:latin typeface="Arial" pitchFamily="34" charset="0"/>
                <a:cs typeface="Arial" pitchFamily="34" charset="0"/>
              </a:rPr>
              <a:t>Edith </a:t>
            </a:r>
            <a:r>
              <a:rPr lang="id-ID" sz="1200" i="1" dirty="0">
                <a:latin typeface="Arial" pitchFamily="34" charset="0"/>
                <a:cs typeface="Arial" pitchFamily="34" charset="0"/>
              </a:rPr>
              <a:t>Cowan Memorial Clock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 di Kings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Park dan Universitas Edith Cowan dibangun menghormati dia.</a:t>
            </a:r>
            <a:endParaRPr lang="id-ID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363" y="253909"/>
            <a:ext cx="4518025" cy="5672758"/>
          </a:xfrm>
          <a:prstGeom prst="rect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3363" y="304097"/>
            <a:ext cx="4414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rial"/>
                <a:cs typeface="Arial"/>
              </a:rPr>
              <a:t>Jeneral Sir John Monash</a:t>
            </a:r>
            <a:endParaRPr lang="id-ID" sz="3200" b="1" dirty="0">
              <a:latin typeface="Arial"/>
              <a:cs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8012" y="1244143"/>
            <a:ext cx="1438275" cy="1940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13998" y="1434643"/>
            <a:ext cx="25307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err="1">
                <a:latin typeface="Arial" pitchFamily="34" charset="0"/>
                <a:cs typeface="Arial" pitchFamily="34" charset="0"/>
              </a:rPr>
              <a:t>Lahir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27 Juni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1865</a:t>
            </a:r>
          </a:p>
          <a:p>
            <a:endParaRPr lang="id-ID" sz="1200" dirty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AU" sz="1200" b="1" dirty="0" err="1">
                <a:latin typeface="Arial" pitchFamily="34" charset="0"/>
                <a:cs typeface="Arial" pitchFamily="34" charset="0"/>
              </a:rPr>
              <a:t>Lahir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Melbourne Barat, Viktoria</a:t>
            </a:r>
            <a:endParaRPr lang="id-ID" sz="1200" dirty="0">
              <a:latin typeface="Arial" pitchFamily="34" charset="0"/>
              <a:cs typeface="Arial" pitchFamily="34" charset="0"/>
            </a:endParaRPr>
          </a:p>
          <a:p>
            <a:endParaRPr lang="id-ID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 smtClean="0">
                <a:latin typeface="Arial" pitchFamily="34" charset="0"/>
                <a:cs typeface="Arial" pitchFamily="34" charset="0"/>
              </a:rPr>
              <a:t>Meninggal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8 Oktober 1931</a:t>
            </a:r>
          </a:p>
          <a:p>
            <a:endParaRPr lang="id-ID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Tentara</a:t>
            </a:r>
          </a:p>
          <a:p>
            <a:endParaRPr lang="id-ID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1200" b="1" dirty="0" err="1" smtClean="0">
                <a:latin typeface="Arial" pitchFamily="34" charset="0"/>
                <a:cs typeface="Arial" pitchFamily="34" charset="0"/>
              </a:rPr>
              <a:t>Bangsa</a:t>
            </a:r>
            <a:r>
              <a:rPr lang="en-AU" sz="1200" b="1" dirty="0">
                <a:latin typeface="Arial" pitchFamily="34" charset="0"/>
                <a:cs typeface="Arial" pitchFamily="34" charset="0"/>
              </a:rPr>
              <a:t>: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Australia</a:t>
            </a:r>
          </a:p>
          <a:p>
            <a:endParaRPr lang="id-ID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822" y="3558301"/>
            <a:ext cx="4215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Arial" pitchFamily="34" charset="0"/>
                <a:cs typeface="Arial" pitchFamily="34" charset="0"/>
              </a:rPr>
              <a:t>Sir John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Monash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seorang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insinyur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administrator dan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salah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komando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militer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Australia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terbesar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.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AU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AU" sz="1200" dirty="0" err="1" smtClean="0">
                <a:latin typeface="Arial" pitchFamily="34" charset="0"/>
                <a:cs typeface="Arial" pitchFamily="34" charset="0"/>
              </a:rPr>
              <a:t>Dia</a:t>
            </a:r>
            <a:r>
              <a:rPr lang="en-A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memimpin 13th Infantry Brigade sebelum perang dunia satu kemudian mempimpin 4th Brigade di Mesir dan ikut operasi Gallipoli. Pada tahun 1918, dia memimpin serangan </a:t>
            </a:r>
            <a:r>
              <a:rPr lang="id-ID" sz="1200" i="1" dirty="0" smtClean="0">
                <a:latin typeface="Arial" pitchFamily="34" charset="0"/>
                <a:cs typeface="Arial" pitchFamily="34" charset="0"/>
              </a:rPr>
              <a:t>Battle of Amiens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dengan sukses.</a:t>
            </a:r>
          </a:p>
          <a:p>
            <a:pPr algn="just"/>
            <a:endParaRPr lang="id-ID" sz="1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200" dirty="0" smtClean="0">
                <a:latin typeface="Arial" pitchFamily="34" charset="0"/>
                <a:cs typeface="Arial" pitchFamily="34" charset="0"/>
              </a:rPr>
              <a:t>Sir John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Monash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dikenang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kepemimpinannya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kecerdasannya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kepiawaian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bicaranya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480" y="5498123"/>
            <a:ext cx="2596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800" dirty="0" smtClean="0">
                <a:latin typeface="Arial" pitchFamily="34" charset="0"/>
                <a:cs typeface="Arial" pitchFamily="34" charset="0"/>
              </a:rPr>
              <a:t>http://en.wikipedia.org/wiki/John_Monash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www.cicak2.com.au/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index.php?r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=article/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view&amp;id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=726</a:t>
            </a:r>
            <a:endParaRPr lang="id-ID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73663" y="253909"/>
            <a:ext cx="4518025" cy="5296534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76851" y="304097"/>
            <a:ext cx="4414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rial"/>
                <a:cs typeface="Arial"/>
              </a:rPr>
              <a:t>Thomas Matulessy Pattimura</a:t>
            </a:r>
            <a:endParaRPr lang="id-ID" sz="3200" b="1" dirty="0">
              <a:latin typeface="Arial"/>
              <a:cs typeface="Arial"/>
            </a:endParaRPr>
          </a:p>
        </p:txBody>
      </p:sp>
      <p:pic>
        <p:nvPicPr>
          <p:cNvPr id="3" name="Picture 2" descr="Pattimura_-_Wikipedia_bahasa_Indonesia__ensiklopedia_beb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2993" y="1381315"/>
            <a:ext cx="2665740" cy="14933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042" y="1381315"/>
            <a:ext cx="1312401" cy="1419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276851" y="3057453"/>
            <a:ext cx="438473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>
                <a:latin typeface="Arial"/>
                <a:cs typeface="Arial"/>
              </a:rPr>
              <a:t>Kapitan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Pattimura</a:t>
            </a:r>
            <a:r>
              <a:rPr lang="en-US" sz="1200" dirty="0">
                <a:latin typeface="Arial"/>
                <a:cs typeface="Arial"/>
              </a:rPr>
              <a:t> yang </a:t>
            </a:r>
            <a:r>
              <a:rPr lang="en-US" sz="1200" dirty="0" err="1">
                <a:latin typeface="Arial"/>
                <a:cs typeface="Arial"/>
              </a:rPr>
              <a:t>bernama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asli</a:t>
            </a:r>
            <a:r>
              <a:rPr lang="en-US" sz="1200" dirty="0">
                <a:latin typeface="Arial"/>
                <a:cs typeface="Arial"/>
              </a:rPr>
              <a:t> Thomas </a:t>
            </a:r>
            <a:r>
              <a:rPr lang="en-US" sz="1200" dirty="0" err="1">
                <a:latin typeface="Arial"/>
                <a:cs typeface="Arial"/>
              </a:rPr>
              <a:t>Matulessy</a:t>
            </a:r>
            <a:r>
              <a:rPr lang="en-US" sz="1200" dirty="0">
                <a:latin typeface="Arial"/>
                <a:cs typeface="Arial"/>
              </a:rPr>
              <a:t>, ini </a:t>
            </a:r>
            <a:r>
              <a:rPr lang="en-US" sz="1200" dirty="0" err="1">
                <a:latin typeface="Arial"/>
                <a:cs typeface="Arial"/>
              </a:rPr>
              <a:t>lahir</a:t>
            </a:r>
            <a:r>
              <a:rPr lang="en-US" sz="1200" dirty="0">
                <a:latin typeface="Arial"/>
                <a:cs typeface="Arial"/>
              </a:rPr>
              <a:t> di </a:t>
            </a:r>
            <a:r>
              <a:rPr lang="en-US" sz="1200" dirty="0" err="1">
                <a:latin typeface="Arial"/>
                <a:cs typeface="Arial"/>
              </a:rPr>
              <a:t>Negeri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Haria</a:t>
            </a:r>
            <a:r>
              <a:rPr lang="en-US" sz="1200" dirty="0">
                <a:latin typeface="Arial"/>
                <a:cs typeface="Arial"/>
              </a:rPr>
              <a:t>, </a:t>
            </a:r>
            <a:r>
              <a:rPr lang="en-US" sz="1200" dirty="0" err="1">
                <a:latin typeface="Arial"/>
                <a:cs typeface="Arial"/>
              </a:rPr>
              <a:t>Saparua</a:t>
            </a:r>
            <a:r>
              <a:rPr lang="en-US" sz="1200" dirty="0">
                <a:latin typeface="Arial"/>
                <a:cs typeface="Arial"/>
              </a:rPr>
              <a:t>, Maluku </a:t>
            </a:r>
            <a:r>
              <a:rPr lang="en-US" sz="1200" dirty="0" err="1">
                <a:latin typeface="Arial"/>
                <a:cs typeface="Arial"/>
              </a:rPr>
              <a:t>tahun</a:t>
            </a:r>
            <a:r>
              <a:rPr lang="en-US" sz="1200" dirty="0">
                <a:latin typeface="Arial"/>
                <a:cs typeface="Arial"/>
              </a:rPr>
              <a:t> 1783. </a:t>
            </a:r>
            <a:r>
              <a:rPr lang="en-US" sz="1200" dirty="0" err="1">
                <a:latin typeface="Arial"/>
                <a:cs typeface="Arial"/>
              </a:rPr>
              <a:t>Perlawanannya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terhadap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penjajahan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Belanda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pada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tahun</a:t>
            </a:r>
            <a:r>
              <a:rPr lang="en-US" sz="1200" dirty="0">
                <a:latin typeface="Arial"/>
                <a:cs typeface="Arial"/>
              </a:rPr>
              <a:t> 1817 </a:t>
            </a:r>
            <a:r>
              <a:rPr lang="en-US" sz="1200" dirty="0" err="1">
                <a:latin typeface="Arial"/>
                <a:cs typeface="Arial"/>
              </a:rPr>
              <a:t>sempat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merebut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benteng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Belanda</a:t>
            </a:r>
            <a:r>
              <a:rPr lang="en-US" sz="1200" dirty="0">
                <a:latin typeface="Arial"/>
                <a:cs typeface="Arial"/>
              </a:rPr>
              <a:t> di </a:t>
            </a:r>
            <a:r>
              <a:rPr lang="en-US" sz="1200" dirty="0" err="1">
                <a:latin typeface="Arial"/>
                <a:cs typeface="Arial"/>
              </a:rPr>
              <a:t>Saparua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selama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tiga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bulan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setelah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sebelumnya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melumpuhkan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semua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tentara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Belanda</a:t>
            </a:r>
            <a:r>
              <a:rPr lang="en-US" sz="1200" dirty="0">
                <a:latin typeface="Arial"/>
                <a:cs typeface="Arial"/>
              </a:rPr>
              <a:t> di </a:t>
            </a:r>
            <a:r>
              <a:rPr lang="en-US" sz="1200" dirty="0" err="1">
                <a:latin typeface="Arial"/>
                <a:cs typeface="Arial"/>
              </a:rPr>
              <a:t>benteng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tersebut</a:t>
            </a:r>
            <a:r>
              <a:rPr lang="en-US" sz="1200" dirty="0">
                <a:latin typeface="Arial"/>
                <a:cs typeface="Arial"/>
              </a:rPr>
              <a:t>. </a:t>
            </a:r>
            <a:r>
              <a:rPr lang="en-US" sz="1200" dirty="0" err="1">
                <a:latin typeface="Arial"/>
                <a:cs typeface="Arial"/>
              </a:rPr>
              <a:t>Namun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beliau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akhirnya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tertangkap</a:t>
            </a:r>
            <a:r>
              <a:rPr lang="en-US" sz="1200" dirty="0">
                <a:latin typeface="Arial"/>
                <a:cs typeface="Arial"/>
              </a:rPr>
              <a:t>. </a:t>
            </a:r>
            <a:r>
              <a:rPr lang="en-US" sz="1200" dirty="0" err="1">
                <a:latin typeface="Arial"/>
                <a:cs typeface="Arial"/>
              </a:rPr>
              <a:t>Pengadilan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kolonial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Belanda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menjatuhkan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hukuman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gantung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padanya</a:t>
            </a:r>
            <a:r>
              <a:rPr lang="en-US" sz="1200" dirty="0">
                <a:latin typeface="Arial"/>
                <a:cs typeface="Arial"/>
              </a:rPr>
              <a:t>. </a:t>
            </a:r>
            <a:r>
              <a:rPr lang="en-US" sz="1200" dirty="0" err="1">
                <a:latin typeface="Arial"/>
                <a:cs typeface="Arial"/>
              </a:rPr>
              <a:t>Eksekusi</a:t>
            </a:r>
            <a:r>
              <a:rPr lang="en-US" sz="1200" dirty="0">
                <a:latin typeface="Arial"/>
                <a:cs typeface="Arial"/>
              </a:rPr>
              <a:t> yang </a:t>
            </a:r>
            <a:r>
              <a:rPr lang="en-US" sz="1200" dirty="0" err="1">
                <a:latin typeface="Arial"/>
                <a:cs typeface="Arial"/>
              </a:rPr>
              <a:t>dilakukan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pada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tanggal</a:t>
            </a:r>
            <a:r>
              <a:rPr lang="en-US" sz="1200" dirty="0">
                <a:latin typeface="Arial"/>
                <a:cs typeface="Arial"/>
              </a:rPr>
              <a:t> 16 </a:t>
            </a:r>
            <a:r>
              <a:rPr lang="en-US" sz="1200" dirty="0" err="1">
                <a:latin typeface="Arial"/>
                <a:cs typeface="Arial"/>
              </a:rPr>
              <a:t>Desember</a:t>
            </a:r>
            <a:r>
              <a:rPr lang="en-US" sz="1200" dirty="0">
                <a:latin typeface="Arial"/>
                <a:cs typeface="Arial"/>
              </a:rPr>
              <a:t> 1817 </a:t>
            </a:r>
            <a:r>
              <a:rPr lang="en-US" sz="1200" dirty="0" err="1">
                <a:latin typeface="Arial"/>
                <a:cs typeface="Arial"/>
              </a:rPr>
              <a:t>akhirnya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merenggut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jiwanya</a:t>
            </a:r>
            <a:r>
              <a:rPr lang="en-US" sz="1200" dirty="0">
                <a:latin typeface="Arial"/>
                <a:cs typeface="Arial"/>
              </a:rPr>
              <a:t>. 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/>
            </a:r>
            <a:br>
              <a:rPr lang="en-US" sz="1200" dirty="0">
                <a:latin typeface="Arial"/>
                <a:cs typeface="Arial"/>
              </a:rPr>
            </a:br>
            <a:r>
              <a:rPr lang="en-US" sz="900" dirty="0" err="1">
                <a:latin typeface="Arial"/>
                <a:cs typeface="Arial"/>
              </a:rPr>
              <a:t>Sumber</a:t>
            </a:r>
            <a:r>
              <a:rPr lang="en-US" sz="900" dirty="0">
                <a:latin typeface="Arial"/>
                <a:cs typeface="Arial"/>
              </a:rPr>
              <a:t>: http://www.tokohindonesia.com/biografi/article/295-pahlawan/2155-pahlawan-nasional-dari-maluku</a:t>
            </a:r>
            <a:br>
              <a:rPr lang="en-US" sz="900" dirty="0">
                <a:latin typeface="Arial"/>
                <a:cs typeface="Arial"/>
              </a:rPr>
            </a:br>
            <a:r>
              <a:rPr lang="en-US" sz="900" dirty="0">
                <a:latin typeface="Arial"/>
                <a:cs typeface="Arial"/>
              </a:rPr>
              <a:t>http://</a:t>
            </a:r>
            <a:r>
              <a:rPr lang="en-US" sz="900" dirty="0" err="1">
                <a:latin typeface="Arial"/>
                <a:cs typeface="Arial"/>
              </a:rPr>
              <a:t>id.wikipedia.org</a:t>
            </a:r>
            <a:r>
              <a:rPr lang="en-US" sz="900" dirty="0">
                <a:latin typeface="Arial"/>
                <a:cs typeface="Arial"/>
              </a:rPr>
              <a:t>/wiki/</a:t>
            </a:r>
            <a:r>
              <a:rPr lang="en-US" sz="900" dirty="0" err="1">
                <a:latin typeface="Arial"/>
                <a:cs typeface="Arial"/>
              </a:rPr>
              <a:t>Pattimura</a:t>
            </a:r>
            <a:endParaRPr lang="en-US" sz="900" dirty="0" smtClean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3663" y="253909"/>
            <a:ext cx="4518025" cy="4360424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76851" y="304097"/>
            <a:ext cx="44148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rial"/>
                <a:cs typeface="Arial"/>
              </a:rPr>
              <a:t>Tuanku </a:t>
            </a:r>
            <a:r>
              <a:rPr lang="id-ID" sz="3200" b="1" dirty="0">
                <a:latin typeface="Arial"/>
                <a:cs typeface="Arial"/>
              </a:rPr>
              <a:t>Imam Bonjol</a:t>
            </a:r>
          </a:p>
        </p:txBody>
      </p:sp>
      <p:sp>
        <p:nvSpPr>
          <p:cNvPr id="4" name="Rectangle 3"/>
          <p:cNvSpPr/>
          <p:nvPr/>
        </p:nvSpPr>
        <p:spPr>
          <a:xfrm>
            <a:off x="195263" y="253909"/>
            <a:ext cx="4518025" cy="4665224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8451" y="304097"/>
            <a:ext cx="44148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rial"/>
                <a:cs typeface="Arial"/>
              </a:rPr>
              <a:t>Pangeran Antasari</a:t>
            </a:r>
            <a:endParaRPr lang="id-ID" sz="3200" b="1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667" y="1073151"/>
            <a:ext cx="1249027" cy="1593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Pangeran_Antasari_-_Wikipedia_bahasa_Indonesia__ensiklopedia_beb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50" y="1073150"/>
            <a:ext cx="2813808" cy="17039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451" y="2777067"/>
            <a:ext cx="42102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 smtClean="0">
                <a:latin typeface="Arial"/>
                <a:cs typeface="Arial"/>
              </a:rPr>
              <a:t>Pangeran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Antasari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adalah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seorang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Pahlawan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Nasional</a:t>
            </a:r>
            <a:r>
              <a:rPr lang="en-US" sz="1200" dirty="0" smtClean="0">
                <a:latin typeface="Arial"/>
                <a:cs typeface="Arial"/>
              </a:rPr>
              <a:t> Indonesia. </a:t>
            </a:r>
            <a:r>
              <a:rPr lang="en-US" sz="1200" dirty="0" err="1" smtClean="0">
                <a:latin typeface="Arial"/>
                <a:cs typeface="Arial"/>
              </a:rPr>
              <a:t>Pada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14 </a:t>
            </a:r>
            <a:r>
              <a:rPr lang="en-US" sz="1200" dirty="0" err="1">
                <a:latin typeface="Arial"/>
                <a:cs typeface="Arial"/>
              </a:rPr>
              <a:t>Maret</a:t>
            </a:r>
            <a:r>
              <a:rPr lang="en-US" sz="1200" dirty="0">
                <a:latin typeface="Arial"/>
                <a:cs typeface="Arial"/>
              </a:rPr>
              <a:t> 1862, </a:t>
            </a:r>
            <a:r>
              <a:rPr lang="en-US" sz="1200" dirty="0" err="1">
                <a:latin typeface="Arial"/>
                <a:cs typeface="Arial"/>
              </a:rPr>
              <a:t>beliau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dinobatkan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sebagai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pimpinan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pemerintahan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tertinggi</a:t>
            </a:r>
            <a:r>
              <a:rPr lang="en-US" sz="1200" dirty="0">
                <a:latin typeface="Arial"/>
                <a:cs typeface="Arial"/>
              </a:rPr>
              <a:t> di </a:t>
            </a:r>
            <a:r>
              <a:rPr lang="en-US" sz="1200" dirty="0" err="1">
                <a:latin typeface="Arial"/>
                <a:cs typeface="Arial"/>
              </a:rPr>
              <a:t>Kesultanan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Banjar</a:t>
            </a:r>
            <a:r>
              <a:rPr lang="en-US" sz="1200" dirty="0">
                <a:latin typeface="Arial"/>
                <a:cs typeface="Arial"/>
              </a:rPr>
              <a:t> (Sultan </a:t>
            </a:r>
            <a:r>
              <a:rPr lang="en-US" sz="1200" dirty="0" err="1">
                <a:latin typeface="Arial"/>
                <a:cs typeface="Arial"/>
              </a:rPr>
              <a:t>Banjar</a:t>
            </a:r>
            <a:r>
              <a:rPr lang="en-US" sz="1200" dirty="0">
                <a:latin typeface="Arial"/>
                <a:cs typeface="Arial"/>
              </a:rPr>
              <a:t>) dengan </a:t>
            </a:r>
            <a:r>
              <a:rPr lang="en-US" sz="1200" dirty="0" err="1">
                <a:latin typeface="Arial"/>
                <a:cs typeface="Arial"/>
              </a:rPr>
              <a:t>menyandang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gelar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Panembahan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Amiruddin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Khalifatul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Mukminin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dihadapan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para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kepala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suku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Dayak</a:t>
            </a:r>
            <a:r>
              <a:rPr lang="en-US" sz="1200" dirty="0">
                <a:latin typeface="Arial"/>
                <a:cs typeface="Arial"/>
              </a:rPr>
              <a:t> dan </a:t>
            </a:r>
            <a:r>
              <a:rPr lang="en-US" sz="1200" dirty="0" err="1">
                <a:latin typeface="Arial"/>
                <a:cs typeface="Arial"/>
              </a:rPr>
              <a:t>adipati</a:t>
            </a:r>
            <a:r>
              <a:rPr lang="en-US" sz="1200" dirty="0">
                <a:latin typeface="Arial"/>
                <a:cs typeface="Arial"/>
              </a:rPr>
              <a:t> (</a:t>
            </a:r>
            <a:r>
              <a:rPr lang="en-US" sz="1200" dirty="0" err="1">
                <a:latin typeface="Arial"/>
                <a:cs typeface="Arial"/>
              </a:rPr>
              <a:t>gubernur</a:t>
            </a:r>
            <a:r>
              <a:rPr lang="en-US" sz="1200" dirty="0">
                <a:latin typeface="Arial"/>
                <a:cs typeface="Arial"/>
              </a:rPr>
              <a:t>) </a:t>
            </a:r>
            <a:r>
              <a:rPr lang="en-US" sz="1200" dirty="0" err="1">
                <a:latin typeface="Arial"/>
                <a:cs typeface="Arial"/>
              </a:rPr>
              <a:t>penguasa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wilayah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Dusun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Atas</a:t>
            </a:r>
            <a:r>
              <a:rPr lang="en-US" sz="1200" dirty="0">
                <a:latin typeface="Arial"/>
                <a:cs typeface="Arial"/>
              </a:rPr>
              <a:t>, Kapuas dan Kahayan </a:t>
            </a:r>
            <a:r>
              <a:rPr lang="en-US" sz="1200" dirty="0" err="1">
                <a:latin typeface="Arial"/>
                <a:cs typeface="Arial"/>
              </a:rPr>
              <a:t>yaitu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Tumenggung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Surapati</a:t>
            </a:r>
            <a:r>
              <a:rPr lang="en-US" sz="1200" dirty="0">
                <a:latin typeface="Arial"/>
                <a:cs typeface="Arial"/>
              </a:rPr>
              <a:t>/</a:t>
            </a:r>
            <a:r>
              <a:rPr lang="en-US" sz="1200" dirty="0" err="1">
                <a:latin typeface="Arial"/>
                <a:cs typeface="Arial"/>
              </a:rPr>
              <a:t>Tumenggung</a:t>
            </a:r>
            <a:r>
              <a:rPr lang="en-US" sz="1200" dirty="0">
                <a:latin typeface="Arial"/>
                <a:cs typeface="Arial"/>
              </a:rPr>
              <a:t> Yang </a:t>
            </a:r>
            <a:r>
              <a:rPr lang="en-US" sz="1200" dirty="0" err="1">
                <a:latin typeface="Arial"/>
                <a:cs typeface="Arial"/>
              </a:rPr>
              <a:t>Pati</a:t>
            </a:r>
            <a:r>
              <a:rPr lang="en-US" sz="1200" dirty="0">
                <a:latin typeface="Arial"/>
                <a:cs typeface="Arial"/>
              </a:rPr>
              <a:t> Jaya Raja</a:t>
            </a:r>
            <a:r>
              <a:rPr lang="en-US" sz="12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en-US" sz="1200" dirty="0">
              <a:latin typeface="Arial"/>
              <a:cs typeface="Arial"/>
            </a:endParaRPr>
          </a:p>
          <a:p>
            <a:pPr algn="just"/>
            <a:r>
              <a:rPr lang="en-US" sz="800" dirty="0" err="1" smtClean="0">
                <a:latin typeface="Arial"/>
                <a:cs typeface="Arial"/>
              </a:rPr>
              <a:t>Sumber</a:t>
            </a:r>
            <a:r>
              <a:rPr lang="en-US" sz="800" dirty="0" smtClean="0">
                <a:latin typeface="Arial"/>
                <a:cs typeface="Arial"/>
              </a:rPr>
              <a:t>:</a:t>
            </a:r>
          </a:p>
          <a:p>
            <a:pPr algn="just"/>
            <a:r>
              <a:rPr lang="en-US" sz="800" dirty="0">
                <a:latin typeface="Arial"/>
                <a:cs typeface="Arial"/>
              </a:rPr>
              <a:t>http://</a:t>
            </a:r>
            <a:r>
              <a:rPr lang="en-US" sz="800" dirty="0" err="1">
                <a:latin typeface="Arial"/>
                <a:cs typeface="Arial"/>
              </a:rPr>
              <a:t>id.wikipedia.org</a:t>
            </a:r>
            <a:r>
              <a:rPr lang="en-US" sz="800" dirty="0">
                <a:latin typeface="Arial"/>
                <a:cs typeface="Arial"/>
              </a:rPr>
              <a:t>/wiki/</a:t>
            </a:r>
            <a:r>
              <a:rPr lang="en-US" sz="800" dirty="0" err="1">
                <a:latin typeface="Arial"/>
                <a:cs typeface="Arial"/>
              </a:rPr>
              <a:t>Antasari</a:t>
            </a:r>
            <a:endParaRPr lang="en-US" sz="800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4133" y="938135"/>
            <a:ext cx="1422400" cy="1649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Tuanku_Imam_Bonjol_-_Wikipedia_bahasa_Indonesia__ensiklopedia_beba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180" y="888873"/>
            <a:ext cx="2355007" cy="17778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28180" y="2666737"/>
            <a:ext cx="418835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>
                <a:latin typeface="Arial"/>
                <a:cs typeface="Arial"/>
              </a:rPr>
              <a:t>Tuanku</a:t>
            </a:r>
            <a:r>
              <a:rPr lang="en-US" sz="1200" dirty="0">
                <a:latin typeface="Arial"/>
                <a:cs typeface="Arial"/>
              </a:rPr>
              <a:t> Imam </a:t>
            </a:r>
            <a:r>
              <a:rPr lang="en-US" sz="1200" dirty="0" err="1">
                <a:latin typeface="Arial"/>
                <a:cs typeface="Arial"/>
              </a:rPr>
              <a:t>Bonjol</a:t>
            </a:r>
            <a:r>
              <a:rPr lang="en-US" sz="1200" dirty="0">
                <a:latin typeface="Arial"/>
                <a:cs typeface="Arial"/>
              </a:rPr>
              <a:t> (</a:t>
            </a:r>
            <a:r>
              <a:rPr lang="en-US" sz="1200" dirty="0" err="1">
                <a:latin typeface="Arial"/>
                <a:cs typeface="Arial"/>
              </a:rPr>
              <a:t>lahir</a:t>
            </a:r>
            <a:r>
              <a:rPr lang="en-US" sz="1200" dirty="0">
                <a:latin typeface="Arial"/>
                <a:cs typeface="Arial"/>
              </a:rPr>
              <a:t> di </a:t>
            </a:r>
            <a:r>
              <a:rPr lang="en-US" sz="1200" dirty="0" err="1">
                <a:latin typeface="Arial"/>
                <a:cs typeface="Arial"/>
              </a:rPr>
              <a:t>Bonjol</a:t>
            </a:r>
            <a:r>
              <a:rPr lang="en-US" sz="1200" dirty="0">
                <a:latin typeface="Arial"/>
                <a:cs typeface="Arial"/>
              </a:rPr>
              <a:t>, </a:t>
            </a:r>
            <a:r>
              <a:rPr lang="en-US" sz="1200" dirty="0" err="1">
                <a:latin typeface="Arial"/>
                <a:cs typeface="Arial"/>
              </a:rPr>
              <a:t>Pasaman</a:t>
            </a:r>
            <a:r>
              <a:rPr lang="en-US" sz="1200" dirty="0">
                <a:latin typeface="Arial"/>
                <a:cs typeface="Arial"/>
              </a:rPr>
              <a:t>, Sumatera Barat, Indonesia </a:t>
            </a:r>
            <a:r>
              <a:rPr lang="en-US" sz="1200" dirty="0" smtClean="0">
                <a:latin typeface="Arial"/>
                <a:cs typeface="Arial"/>
              </a:rPr>
              <a:t>1772), </a:t>
            </a:r>
            <a:r>
              <a:rPr lang="en-US" sz="1200" dirty="0" err="1">
                <a:latin typeface="Arial"/>
                <a:cs typeface="Arial"/>
              </a:rPr>
              <a:t>adalah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salah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seorang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ulama</a:t>
            </a:r>
            <a:r>
              <a:rPr lang="en-US" sz="1200" dirty="0">
                <a:latin typeface="Arial"/>
                <a:cs typeface="Arial"/>
              </a:rPr>
              <a:t>, </a:t>
            </a:r>
            <a:r>
              <a:rPr lang="en-US" sz="1200" dirty="0" err="1">
                <a:latin typeface="Arial"/>
                <a:cs typeface="Arial"/>
              </a:rPr>
              <a:t>pemimpin</a:t>
            </a:r>
            <a:r>
              <a:rPr lang="en-US" sz="1200" dirty="0">
                <a:latin typeface="Arial"/>
                <a:cs typeface="Arial"/>
              </a:rPr>
              <a:t> dan </a:t>
            </a:r>
            <a:r>
              <a:rPr lang="en-US" sz="1200" dirty="0" err="1">
                <a:latin typeface="Arial"/>
                <a:cs typeface="Arial"/>
              </a:rPr>
              <a:t>pejuang</a:t>
            </a:r>
            <a:r>
              <a:rPr lang="en-US" sz="1200" dirty="0">
                <a:latin typeface="Arial"/>
                <a:cs typeface="Arial"/>
              </a:rPr>
              <a:t> yang </a:t>
            </a:r>
            <a:r>
              <a:rPr lang="en-US" sz="1200" dirty="0" err="1">
                <a:latin typeface="Arial"/>
                <a:cs typeface="Arial"/>
              </a:rPr>
              <a:t>berperang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melawan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Belanda</a:t>
            </a:r>
            <a:r>
              <a:rPr lang="en-US" sz="1200" dirty="0">
                <a:latin typeface="Arial"/>
                <a:cs typeface="Arial"/>
              </a:rPr>
              <a:t> dalam </a:t>
            </a:r>
            <a:r>
              <a:rPr lang="en-US" sz="1200" dirty="0" err="1">
                <a:latin typeface="Arial"/>
                <a:cs typeface="Arial"/>
              </a:rPr>
              <a:t>peperangan</a:t>
            </a:r>
            <a:r>
              <a:rPr lang="en-US" sz="1200" dirty="0">
                <a:latin typeface="Arial"/>
                <a:cs typeface="Arial"/>
              </a:rPr>
              <a:t> yang dikenal dengan </a:t>
            </a:r>
            <a:r>
              <a:rPr lang="en-US" sz="1200" dirty="0" err="1">
                <a:latin typeface="Arial"/>
                <a:cs typeface="Arial"/>
              </a:rPr>
              <a:t>nama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Perang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Padri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pada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tahun</a:t>
            </a:r>
            <a:r>
              <a:rPr lang="en-US" sz="1200" dirty="0">
                <a:latin typeface="Arial"/>
                <a:cs typeface="Arial"/>
              </a:rPr>
              <a:t> 1803-1838</a:t>
            </a:r>
            <a:r>
              <a:rPr lang="en-US" sz="1200" dirty="0" smtClean="0">
                <a:latin typeface="Arial"/>
                <a:cs typeface="Arial"/>
              </a:rPr>
              <a:t>. </a:t>
            </a:r>
            <a:r>
              <a:rPr lang="en-US" sz="1200" dirty="0" err="1">
                <a:latin typeface="Arial"/>
                <a:cs typeface="Arial"/>
              </a:rPr>
              <a:t>Tuanku</a:t>
            </a:r>
            <a:r>
              <a:rPr lang="en-US" sz="1200" dirty="0">
                <a:latin typeface="Arial"/>
                <a:cs typeface="Arial"/>
              </a:rPr>
              <a:t> Imam </a:t>
            </a:r>
            <a:r>
              <a:rPr lang="en-US" sz="1200" dirty="0" err="1">
                <a:latin typeface="Arial"/>
                <a:cs typeface="Arial"/>
              </a:rPr>
              <a:t>Bonjol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diangkat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sebagai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Pahlawan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err="1">
                <a:latin typeface="Arial"/>
                <a:cs typeface="Arial"/>
              </a:rPr>
              <a:t>Nasional</a:t>
            </a:r>
            <a:r>
              <a:rPr lang="en-US" sz="1200" dirty="0">
                <a:latin typeface="Arial"/>
                <a:cs typeface="Arial"/>
              </a:rPr>
              <a:t> Indonesia </a:t>
            </a:r>
            <a:r>
              <a:rPr lang="en-US" sz="1200" dirty="0" err="1" smtClean="0">
                <a:latin typeface="Arial"/>
                <a:cs typeface="Arial"/>
              </a:rPr>
              <a:t>pada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 err="1" smtClean="0">
                <a:latin typeface="Arial"/>
                <a:cs typeface="Arial"/>
              </a:rPr>
              <a:t>tanggal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6 November 1973</a:t>
            </a:r>
            <a:r>
              <a:rPr lang="en-US" sz="12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en-US" sz="1200" dirty="0">
              <a:latin typeface="Arial"/>
              <a:cs typeface="Arial"/>
            </a:endParaRPr>
          </a:p>
          <a:p>
            <a:pPr algn="just"/>
            <a:r>
              <a:rPr lang="en-US" sz="900" dirty="0" err="1" smtClean="0">
                <a:latin typeface="Arial"/>
                <a:cs typeface="Arial"/>
              </a:rPr>
              <a:t>Sumber</a:t>
            </a:r>
            <a:r>
              <a:rPr lang="en-US" sz="900" dirty="0" smtClean="0">
                <a:latin typeface="Arial"/>
                <a:cs typeface="Arial"/>
              </a:rPr>
              <a:t>:</a:t>
            </a:r>
          </a:p>
          <a:p>
            <a:pPr algn="just"/>
            <a:r>
              <a:rPr lang="en-US" sz="900" dirty="0">
                <a:latin typeface="Arial"/>
                <a:cs typeface="Arial"/>
              </a:rPr>
              <a:t>http://</a:t>
            </a:r>
            <a:r>
              <a:rPr lang="en-US" sz="900" dirty="0" err="1">
                <a:latin typeface="Arial"/>
                <a:cs typeface="Arial"/>
              </a:rPr>
              <a:t>id.wikipedia.org</a:t>
            </a:r>
            <a:r>
              <a:rPr lang="en-US" sz="900" dirty="0">
                <a:latin typeface="Arial"/>
                <a:cs typeface="Arial"/>
              </a:rPr>
              <a:t>/wiki/</a:t>
            </a:r>
            <a:r>
              <a:rPr lang="en-US" sz="900" dirty="0" err="1">
                <a:latin typeface="Arial"/>
                <a:cs typeface="Arial"/>
              </a:rPr>
              <a:t>Tuanku_Imam_Bonjol</a:t>
            </a:r>
            <a:endParaRPr lang="en-US" sz="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8652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2190</Words>
  <Application>Microsoft Macintosh PowerPoint</Application>
  <PresentationFormat>A4 Paper (210x297 mm)</PresentationFormat>
  <Paragraphs>248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Penny Coutas</dc:creator>
  <cp:lastModifiedBy>Penny Coutas</cp:lastModifiedBy>
  <cp:revision>78</cp:revision>
  <cp:lastPrinted>2014-02-24T00:44:40Z</cp:lastPrinted>
  <dcterms:created xsi:type="dcterms:W3CDTF">2012-02-19T21:07:26Z</dcterms:created>
  <dcterms:modified xsi:type="dcterms:W3CDTF">2014-12-31T04:54:55Z</dcterms:modified>
</cp:coreProperties>
</file>