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5" r:id="rId3"/>
    <p:sldId id="258" r:id="rId4"/>
    <p:sldId id="270" r:id="rId5"/>
    <p:sldId id="271" r:id="rId6"/>
    <p:sldId id="267" r:id="rId7"/>
    <p:sldId id="268" r:id="rId8"/>
    <p:sldId id="269" r:id="rId9"/>
    <p:sldId id="266" r:id="rId10"/>
    <p:sldId id="264" r:id="rId11"/>
    <p:sldId id="272" r:id="rId12"/>
    <p:sldId id="273" r:id="rId13"/>
    <p:sldId id="274" r:id="rId14"/>
    <p:sldId id="263" r:id="rId15"/>
    <p:sldId id="262"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9FC"/>
    <a:srgbClr val="C6F5FA"/>
    <a:srgbClr val="F0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21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69B4E-A7C7-4B9C-8C3F-306D727A4902}" type="datetimeFigureOut">
              <a:rPr lang="en-AU" smtClean="0"/>
              <a:pPr/>
              <a:t>14/08/2013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22014-5663-49A7-ACD4-B0C1C064C7E2}" type="slidenum">
              <a:rPr lang="en-AU" smtClean="0"/>
              <a:pPr/>
              <a:t>‹#›</a:t>
            </a:fld>
            <a:endParaRPr lang="en-AU"/>
          </a:p>
        </p:txBody>
      </p:sp>
    </p:spTree>
    <p:extLst>
      <p:ext uri="{BB962C8B-B14F-4D97-AF65-F5344CB8AC3E}">
        <p14:creationId xmlns:p14="http://schemas.microsoft.com/office/powerpoint/2010/main" val="59135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C90E0-99C8-46EA-A7F6-CD37C8AA9E7A}"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7ABBB-971C-40A2-BBFB-26F3802CE75C}" type="datetimeFigureOut">
              <a:rPr lang="en-AU" smtClean="0"/>
              <a:pPr/>
              <a:t>14/08/2013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2A5120-44F3-4EF4-9BAD-50A33D29BC3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7ABBB-971C-40A2-BBFB-26F3802CE75C}" type="datetimeFigureOut">
              <a:rPr lang="en-AU" smtClean="0"/>
              <a:pPr/>
              <a:t>14/08/2013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A5120-44F3-4EF4-9BAD-50A33D29BC3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your.usc.edu.au/wacana/lombok"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your.usc.edu.au/wacana/lombo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r.usc.edu.au/wacana"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mailto:pmahnken@usc.edu.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cstate="print"/>
          <a:srcRect t="1213"/>
          <a:stretch>
            <a:fillRect/>
          </a:stretch>
        </p:blipFill>
        <p:spPr bwMode="auto">
          <a:xfrm>
            <a:off x="-36512" y="117742"/>
            <a:ext cx="9180000" cy="5903546"/>
          </a:xfrm>
          <a:prstGeom prst="rect">
            <a:avLst/>
          </a:prstGeom>
          <a:noFill/>
          <a:ln w="9525">
            <a:noFill/>
            <a:miter lim="800000"/>
            <a:headEnd/>
            <a:tailEnd/>
          </a:ln>
        </p:spPr>
      </p:pic>
      <p:sp>
        <p:nvSpPr>
          <p:cNvPr id="7" name="Round Diagonal Corner Rectangle 6"/>
          <p:cNvSpPr/>
          <p:nvPr/>
        </p:nvSpPr>
        <p:spPr bwMode="auto">
          <a:xfrm>
            <a:off x="107504" y="260648"/>
            <a:ext cx="4824536" cy="2406352"/>
          </a:xfrm>
          <a:prstGeom prst="round2Diag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6" name="TextBox 5"/>
          <p:cNvSpPr txBox="1"/>
          <p:nvPr/>
        </p:nvSpPr>
        <p:spPr>
          <a:xfrm>
            <a:off x="251520" y="1347936"/>
            <a:ext cx="4320480" cy="1138773"/>
          </a:xfrm>
          <a:prstGeom prst="rect">
            <a:avLst/>
          </a:prstGeom>
          <a:noFill/>
        </p:spPr>
        <p:txBody>
          <a:bodyPr wrap="square" rtlCol="0">
            <a:spAutoFit/>
          </a:bodyPr>
          <a:lstStyle/>
          <a:p>
            <a:r>
              <a:rPr lang="en-AU" dirty="0" smtClean="0">
                <a:latin typeface="Tahoma" pitchFamily="34" charset="0"/>
                <a:cs typeface="Tahoma" pitchFamily="34" charset="0"/>
              </a:rPr>
              <a:t>An ability to speak an Asian language is a huge advantage for Australians.</a:t>
            </a:r>
          </a:p>
          <a:p>
            <a:endParaRPr lang="en-AU" sz="800" dirty="0" smtClean="0">
              <a:latin typeface="Tahoma" pitchFamily="34" charset="0"/>
              <a:cs typeface="Tahoma" pitchFamily="34" charset="0"/>
            </a:endParaRPr>
          </a:p>
          <a:p>
            <a:r>
              <a:rPr lang="en-AU" sz="2400" dirty="0" smtClean="0">
                <a:latin typeface="Tahoma" pitchFamily="34" charset="0"/>
                <a:cs typeface="Tahoma" pitchFamily="34" charset="0"/>
              </a:rPr>
              <a:t>Prepare for the Asian Century</a:t>
            </a:r>
          </a:p>
        </p:txBody>
      </p:sp>
      <p:sp>
        <p:nvSpPr>
          <p:cNvPr id="2" name="Title 1"/>
          <p:cNvSpPr>
            <a:spLocks noGrp="1"/>
          </p:cNvSpPr>
          <p:nvPr>
            <p:ph type="title"/>
          </p:nvPr>
        </p:nvSpPr>
        <p:spPr>
          <a:xfrm>
            <a:off x="251520" y="304800"/>
            <a:ext cx="4625280" cy="1043136"/>
          </a:xfrm>
        </p:spPr>
        <p:txBody>
          <a:bodyPr/>
          <a:lstStyle/>
          <a:p>
            <a:pPr algn="l"/>
            <a:r>
              <a:rPr lang="en-US" sz="2800" dirty="0" smtClean="0"/>
              <a:t>Study Indonesian: </a:t>
            </a:r>
            <a:br>
              <a:rPr lang="en-US" sz="2800" dirty="0" smtClean="0"/>
            </a:br>
            <a:r>
              <a:rPr lang="en-US" sz="2800" dirty="0" smtClean="0"/>
              <a:t>Enhance your career</a:t>
            </a:r>
            <a:endParaRPr lang="en-A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http://your.usc.edu.au/wacana/lombok/images/lombok_2008_collage.jpg"/>
          <p:cNvPicPr>
            <a:picLocks noChangeAspect="1" noChangeArrowheads="1"/>
          </p:cNvPicPr>
          <p:nvPr/>
        </p:nvPicPr>
        <p:blipFill>
          <a:blip r:embed="rId2" cstate="print"/>
          <a:srcRect t="7025"/>
          <a:stretch>
            <a:fillRect/>
          </a:stretch>
        </p:blipFill>
        <p:spPr bwMode="auto">
          <a:xfrm>
            <a:off x="-36512" y="118976"/>
            <a:ext cx="9180000" cy="5902312"/>
          </a:xfrm>
          <a:prstGeom prst="rect">
            <a:avLst/>
          </a:prstGeom>
          <a:noFill/>
        </p:spPr>
      </p:pic>
      <p:sp>
        <p:nvSpPr>
          <p:cNvPr id="5" name="Round Diagonal Corner Rectangle 4"/>
          <p:cNvSpPr/>
          <p:nvPr/>
        </p:nvSpPr>
        <p:spPr bwMode="auto">
          <a:xfrm>
            <a:off x="107504" y="3717032"/>
            <a:ext cx="6480720" cy="2074168"/>
          </a:xfrm>
          <a:prstGeom prst="round2Diag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2" name="Title 1"/>
          <p:cNvSpPr>
            <a:spLocks noGrp="1"/>
          </p:cNvSpPr>
          <p:nvPr>
            <p:ph type="title"/>
          </p:nvPr>
        </p:nvSpPr>
        <p:spPr>
          <a:xfrm>
            <a:off x="179512" y="3733800"/>
            <a:ext cx="6336704" cy="609600"/>
          </a:xfrm>
        </p:spPr>
        <p:txBody>
          <a:bodyPr/>
          <a:lstStyle/>
          <a:p>
            <a:r>
              <a:rPr lang="en-AU" sz="2600" dirty="0" smtClean="0"/>
              <a:t>Continue on to the Lombok program</a:t>
            </a:r>
            <a:endParaRPr lang="en-AU" sz="2600" dirty="0"/>
          </a:p>
        </p:txBody>
      </p:sp>
      <p:sp>
        <p:nvSpPr>
          <p:cNvPr id="3" name="Content Placeholder 2"/>
          <p:cNvSpPr>
            <a:spLocks noGrp="1"/>
          </p:cNvSpPr>
          <p:nvPr>
            <p:ph idx="1"/>
          </p:nvPr>
        </p:nvSpPr>
        <p:spPr>
          <a:xfrm>
            <a:off x="251520" y="4343400"/>
            <a:ext cx="6192688" cy="1385664"/>
          </a:xfrm>
        </p:spPr>
        <p:txBody>
          <a:bodyPr/>
          <a:lstStyle/>
          <a:p>
            <a:r>
              <a:rPr lang="en-AU" sz="1900" dirty="0" smtClean="0">
                <a:solidFill>
                  <a:schemeClr val="tx1"/>
                </a:solidFill>
                <a:latin typeface="+mn-lt"/>
                <a:ea typeface="+mn-ea"/>
                <a:cs typeface="+mn-cs"/>
              </a:rPr>
              <a:t>Many first year students go straight to the intensive in-country course in Lombok over summer. </a:t>
            </a:r>
          </a:p>
          <a:p>
            <a:r>
              <a:rPr lang="en-AU" sz="1900" dirty="0" smtClean="0">
                <a:solidFill>
                  <a:schemeClr val="tx1"/>
                </a:solidFill>
                <a:latin typeface="+mn-lt"/>
                <a:ea typeface="+mn-ea"/>
                <a:cs typeface="+mn-cs"/>
              </a:rPr>
              <a:t>See their reports on this peak life experience</a:t>
            </a:r>
            <a:r>
              <a:rPr lang="en-AU" sz="1900" dirty="0" smtClean="0"/>
              <a:t> at: </a:t>
            </a:r>
            <a:r>
              <a:rPr lang="en-AU" sz="1900" dirty="0" smtClean="0">
                <a:solidFill>
                  <a:schemeClr val="tx1"/>
                </a:solidFill>
                <a:latin typeface="+mn-lt"/>
                <a:ea typeface="+mn-ea"/>
                <a:cs typeface="+mn-cs"/>
                <a:hlinkClick r:id="rId3"/>
              </a:rPr>
              <a:t>http://your.usc.edu.au/wacana/lombok</a:t>
            </a:r>
            <a:endParaRPr lang="en-AU" sz="1900" dirty="0" smtClean="0">
              <a:solidFill>
                <a:schemeClr val="tx1"/>
              </a:solidFill>
              <a:latin typeface="+mn-lt"/>
              <a:ea typeface="+mn-ea"/>
              <a:cs typeface="+mn-cs"/>
            </a:endParaRPr>
          </a:p>
          <a:p>
            <a:pPr>
              <a:buNone/>
            </a:pPr>
            <a:endParaRPr lang="en-AU" sz="19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827584" y="1340768"/>
            <a:ext cx="4248472" cy="5184576"/>
          </a:xfrm>
          <a:prstGeom prst="round2Diag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48" charset="0"/>
            </a:endParaRPr>
          </a:p>
        </p:txBody>
      </p:sp>
      <p:sp>
        <p:nvSpPr>
          <p:cNvPr id="2" name="Title 1"/>
          <p:cNvSpPr>
            <a:spLocks noGrp="1"/>
          </p:cNvSpPr>
          <p:nvPr>
            <p:ph type="title"/>
          </p:nvPr>
        </p:nvSpPr>
        <p:spPr>
          <a:xfrm>
            <a:off x="0" y="404664"/>
            <a:ext cx="5220072" cy="648072"/>
          </a:xfrm>
        </p:spPr>
        <p:txBody>
          <a:bodyPr>
            <a:normAutofit/>
          </a:bodyPr>
          <a:lstStyle/>
          <a:p>
            <a:r>
              <a:rPr lang="en-AU" sz="3600" b="1" dirty="0" smtClean="0"/>
              <a:t>   The Lombok program</a:t>
            </a:r>
            <a:endParaRPr lang="en-AU" sz="3600" b="1" dirty="0"/>
          </a:p>
        </p:txBody>
      </p:sp>
      <p:sp>
        <p:nvSpPr>
          <p:cNvPr id="3" name="Content Placeholder 2"/>
          <p:cNvSpPr>
            <a:spLocks noGrp="1"/>
          </p:cNvSpPr>
          <p:nvPr>
            <p:ph idx="1"/>
          </p:nvPr>
        </p:nvSpPr>
        <p:spPr>
          <a:xfrm>
            <a:off x="395536" y="1124744"/>
            <a:ext cx="4752528" cy="4248472"/>
          </a:xfrm>
        </p:spPr>
        <p:txBody>
          <a:bodyPr>
            <a:normAutofit fontScale="47500" lnSpcReduction="20000"/>
          </a:bodyPr>
          <a:lstStyle/>
          <a:p>
            <a:pPr>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6700" dirty="0" smtClean="0"/>
              <a:t>    Chelsea 2010:  “</a:t>
            </a:r>
            <a:r>
              <a:rPr lang="en-US" sz="6700" b="1" dirty="0" smtClean="0"/>
              <a:t>It was amazing</a:t>
            </a:r>
            <a:r>
              <a:rPr lang="en-US" sz="6700" dirty="0" smtClean="0"/>
              <a:t>. By the end of the 6 weeks, you had people who didn't know a word beforehand, really passionate about it </a:t>
            </a:r>
            <a:r>
              <a:rPr lang="en-US" sz="6700" i="1" dirty="0" smtClean="0"/>
              <a:t>[the language] </a:t>
            </a:r>
            <a:r>
              <a:rPr lang="en-US" sz="6700" dirty="0" smtClean="0"/>
              <a:t>and using it as much as they possibly could  with the locals.”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100" dirty="0" smtClean="0"/>
          </a:p>
        </p:txBody>
      </p:sp>
      <p:pic>
        <p:nvPicPr>
          <p:cNvPr id="6" name="Picture 3"/>
          <p:cNvPicPr>
            <a:picLocks noChangeAspect="1" noChangeArrowheads="1"/>
          </p:cNvPicPr>
          <p:nvPr/>
        </p:nvPicPr>
        <p:blipFill>
          <a:blip r:embed="rId2" cstate="print"/>
          <a:srcRect/>
          <a:stretch>
            <a:fillRect/>
          </a:stretch>
        </p:blipFill>
        <p:spPr bwMode="auto">
          <a:xfrm>
            <a:off x="5292080" y="1268760"/>
            <a:ext cx="3375025" cy="3802063"/>
          </a:xfrm>
          <a:prstGeom prst="rect">
            <a:avLst/>
          </a:prstGeom>
          <a:noFill/>
          <a:ln w="9525">
            <a:noFill/>
            <a:round/>
            <a:headEnd/>
            <a:tailEnd/>
          </a:ln>
          <a:effectLst/>
        </p:spPr>
      </p:pic>
      <p:sp>
        <p:nvSpPr>
          <p:cNvPr id="8" name="TextBox 7"/>
          <p:cNvSpPr txBox="1"/>
          <p:nvPr/>
        </p:nvSpPr>
        <p:spPr>
          <a:xfrm>
            <a:off x="827584" y="5301208"/>
            <a:ext cx="7920880" cy="923330"/>
          </a:xfrm>
          <a:prstGeom prst="rect">
            <a:avLst/>
          </a:prstGeom>
          <a:noFill/>
        </p:spPr>
        <p:txBody>
          <a:bodyPr wrap="square" rtlCol="0">
            <a:spAutoFit/>
          </a:bodyPr>
          <a:lstStyle/>
          <a:p>
            <a:r>
              <a:rPr lang="en-US" sz="3600" dirty="0" smtClean="0">
                <a:hlinkClick r:id="rId3"/>
              </a:rPr>
              <a:t>http://your.usc.edu.au/wacana/lombok</a:t>
            </a:r>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827584" y="1340768"/>
            <a:ext cx="4248472" cy="5184576"/>
          </a:xfrm>
          <a:prstGeom prst="round2Diag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48" charset="0"/>
            </a:endParaRPr>
          </a:p>
        </p:txBody>
      </p:sp>
      <p:sp>
        <p:nvSpPr>
          <p:cNvPr id="2" name="Title 1"/>
          <p:cNvSpPr>
            <a:spLocks noGrp="1"/>
          </p:cNvSpPr>
          <p:nvPr>
            <p:ph type="title"/>
          </p:nvPr>
        </p:nvSpPr>
        <p:spPr>
          <a:xfrm>
            <a:off x="0" y="404664"/>
            <a:ext cx="8676456" cy="648072"/>
          </a:xfrm>
        </p:spPr>
        <p:txBody>
          <a:bodyPr>
            <a:normAutofit fontScale="90000"/>
          </a:bodyPr>
          <a:lstStyle/>
          <a:p>
            <a:r>
              <a:rPr lang="en-AU" sz="3600" b="1" dirty="0" smtClean="0"/>
              <a:t>   The Australia Indonesia Youth Exchange Program</a:t>
            </a:r>
            <a:endParaRPr lang="en-AU" sz="3600" b="1" dirty="0"/>
          </a:p>
        </p:txBody>
      </p:sp>
      <p:sp>
        <p:nvSpPr>
          <p:cNvPr id="3" name="Content Placeholder 2"/>
          <p:cNvSpPr>
            <a:spLocks noGrp="1"/>
          </p:cNvSpPr>
          <p:nvPr>
            <p:ph idx="1"/>
          </p:nvPr>
        </p:nvSpPr>
        <p:spPr>
          <a:xfrm>
            <a:off x="395536" y="1124744"/>
            <a:ext cx="4680520" cy="5733256"/>
          </a:xfrm>
        </p:spPr>
        <p:txBody>
          <a:bodyPr>
            <a:normAutofit lnSpcReduction="10000"/>
          </a:bodyPr>
          <a:lstStyle/>
          <a:p>
            <a:pPr>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  </a:t>
            </a:r>
            <a:r>
              <a:rPr lang="en-US" sz="2500" dirty="0" smtClean="0"/>
              <a:t>Chelsea Merry from USC and  Nathan O'Leary were both selected for 2011. Nathan had to decline because he was accepted into </a:t>
            </a:r>
            <a:r>
              <a:rPr lang="en-US" sz="2500" b="1" dirty="0" smtClean="0"/>
              <a:t>Australian </a:t>
            </a:r>
            <a:r>
              <a:rPr lang="en-US" sz="2500" b="1" dirty="0" err="1" smtClean="0"/>
              <a:t>Airforce</a:t>
            </a:r>
            <a:r>
              <a:rPr lang="en-US" sz="2500" b="1" dirty="0" smtClean="0"/>
              <a:t> Intelligence </a:t>
            </a:r>
            <a:r>
              <a:rPr lang="en-US" sz="2500" dirty="0" smtClean="0"/>
              <a:t>and had to start training but Chelsea went to South Sulawesi and had the time of her life. She's now finished a Masters degree in International Development in Melbourne and in June2012 has been appointed East Timor director with the </a:t>
            </a:r>
            <a:r>
              <a:rPr lang="en-US" sz="2500" dirty="0" err="1" smtClean="0"/>
              <a:t>Oaktree</a:t>
            </a:r>
            <a:r>
              <a:rPr lang="en-US" sz="2500" dirty="0" smtClean="0"/>
              <a:t> Foundation. </a:t>
            </a:r>
          </a:p>
        </p:txBody>
      </p:sp>
      <p:pic>
        <p:nvPicPr>
          <p:cNvPr id="6" name="Picture 3"/>
          <p:cNvPicPr>
            <a:picLocks noChangeAspect="1" noChangeArrowheads="1"/>
          </p:cNvPicPr>
          <p:nvPr/>
        </p:nvPicPr>
        <p:blipFill>
          <a:blip r:embed="rId2" cstate="print"/>
          <a:srcRect/>
          <a:stretch>
            <a:fillRect/>
          </a:stretch>
        </p:blipFill>
        <p:spPr bwMode="auto">
          <a:xfrm>
            <a:off x="5292080" y="1268760"/>
            <a:ext cx="3375025" cy="3802063"/>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827584" y="1340768"/>
            <a:ext cx="4248472" cy="5184576"/>
          </a:xfrm>
          <a:prstGeom prst="round2Diag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48" charset="0"/>
            </a:endParaRPr>
          </a:p>
        </p:txBody>
      </p:sp>
      <p:sp>
        <p:nvSpPr>
          <p:cNvPr id="2" name="Title 1"/>
          <p:cNvSpPr>
            <a:spLocks noGrp="1"/>
          </p:cNvSpPr>
          <p:nvPr>
            <p:ph type="title"/>
          </p:nvPr>
        </p:nvSpPr>
        <p:spPr>
          <a:xfrm>
            <a:off x="0" y="404664"/>
            <a:ext cx="8676456" cy="648072"/>
          </a:xfrm>
        </p:spPr>
        <p:txBody>
          <a:bodyPr>
            <a:normAutofit fontScale="90000"/>
          </a:bodyPr>
          <a:lstStyle/>
          <a:p>
            <a:r>
              <a:rPr lang="en-AU" sz="3600" b="1" dirty="0" smtClean="0"/>
              <a:t>   The Australia Indonesia Youth Exchange Program</a:t>
            </a:r>
            <a:endParaRPr lang="en-AU" sz="3600" b="1" dirty="0"/>
          </a:p>
        </p:txBody>
      </p:sp>
      <p:sp>
        <p:nvSpPr>
          <p:cNvPr id="3" name="Content Placeholder 2"/>
          <p:cNvSpPr>
            <a:spLocks noGrp="1"/>
          </p:cNvSpPr>
          <p:nvPr>
            <p:ph idx="1"/>
          </p:nvPr>
        </p:nvSpPr>
        <p:spPr>
          <a:xfrm>
            <a:off x="395536" y="1124744"/>
            <a:ext cx="4680520" cy="5733256"/>
          </a:xfrm>
        </p:spPr>
        <p:txBody>
          <a:bodyPr>
            <a:noAutofit/>
          </a:bodyPr>
          <a:lstStyle/>
          <a:p>
            <a:r>
              <a:rPr lang="en-US" sz="1600" dirty="0" smtClean="0"/>
              <a:t> Chelsea Merry  29 Sept 2012</a:t>
            </a:r>
          </a:p>
          <a:p>
            <a:r>
              <a:rPr lang="en-US" sz="1600" dirty="0" smtClean="0"/>
              <a:t> Hi Phil! </a:t>
            </a:r>
            <a:br>
              <a:rPr lang="en-US" sz="1600" dirty="0" smtClean="0"/>
            </a:br>
            <a:r>
              <a:rPr lang="en-US" sz="1600" dirty="0" err="1" smtClean="0"/>
              <a:t>Iya</a:t>
            </a:r>
            <a:r>
              <a:rPr lang="en-US" sz="1600" dirty="0" smtClean="0"/>
              <a:t> </a:t>
            </a:r>
            <a:r>
              <a:rPr lang="en-US" sz="1600" dirty="0" err="1" smtClean="0"/>
              <a:t>silakan</a:t>
            </a:r>
            <a:r>
              <a:rPr lang="en-US" sz="1600" dirty="0" smtClean="0"/>
              <a:t> </a:t>
            </a:r>
            <a:r>
              <a:rPr lang="en-US" sz="1600" dirty="0" err="1" smtClean="0"/>
              <a:t>menggunakan</a:t>
            </a:r>
            <a:r>
              <a:rPr lang="en-US" sz="1600" dirty="0" smtClean="0"/>
              <a:t> </a:t>
            </a:r>
            <a:r>
              <a:rPr lang="en-US" sz="1600" dirty="0" err="1" smtClean="0"/>
              <a:t>namaku</a:t>
            </a:r>
            <a:r>
              <a:rPr lang="en-US" sz="1600" dirty="0" smtClean="0"/>
              <a:t> </a:t>
            </a:r>
            <a:r>
              <a:rPr lang="en-US" sz="1600" dirty="0" err="1" smtClean="0"/>
              <a:t>untuk</a:t>
            </a:r>
            <a:r>
              <a:rPr lang="en-US" sz="1600" dirty="0" smtClean="0"/>
              <a:t> </a:t>
            </a:r>
            <a:r>
              <a:rPr lang="en-US" sz="1600" dirty="0" err="1" smtClean="0"/>
              <a:t>promosi</a:t>
            </a:r>
            <a:r>
              <a:rPr lang="en-US" sz="1600" dirty="0" smtClean="0"/>
              <a:t> </a:t>
            </a:r>
            <a:r>
              <a:rPr lang="en-US" sz="1600" dirty="0" err="1" smtClean="0"/>
              <a:t>ini</a:t>
            </a:r>
            <a:r>
              <a:rPr lang="en-US" sz="1600" dirty="0" smtClean="0"/>
              <a:t>!   I have just returned from a two week work trip to Timor-Leste; a trip which one again reinforced language abilities as an invaluable asset! During the trip when a </a:t>
            </a:r>
            <a:r>
              <a:rPr lang="en-US" sz="1600" dirty="0" err="1" smtClean="0"/>
              <a:t>Tetun</a:t>
            </a:r>
            <a:r>
              <a:rPr lang="en-US" sz="1600" dirty="0" smtClean="0"/>
              <a:t> translator was unavailable I conducted meetings  in Indonesian and made connections with important contacts that moved beyond the barriers of language. The two weeks ran smoothly and our team saw incredible results both in meeting with existing partners and scoping out new development projects to support. A large part of that success I owe to my language abilities without which our team would have faced many logistical and relational obstacles. Even now after returning I am inspired to maintain and improve my language because it will be absolutely key to building and maintaining good working relationships with our partners in Timor.  Cheers, Chelsea </a:t>
            </a:r>
          </a:p>
          <a:p>
            <a:pPr>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dirty="0" smtClean="0"/>
          </a:p>
        </p:txBody>
      </p:sp>
      <p:pic>
        <p:nvPicPr>
          <p:cNvPr id="6" name="Picture 3"/>
          <p:cNvPicPr>
            <a:picLocks noChangeAspect="1" noChangeArrowheads="1"/>
          </p:cNvPicPr>
          <p:nvPr/>
        </p:nvPicPr>
        <p:blipFill>
          <a:blip r:embed="rId2" cstate="print"/>
          <a:srcRect/>
          <a:stretch>
            <a:fillRect/>
          </a:stretch>
        </p:blipFill>
        <p:spPr bwMode="auto">
          <a:xfrm>
            <a:off x="5292080" y="1268760"/>
            <a:ext cx="3375025" cy="3802063"/>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17254"/>
            <a:ext cx="9165530" cy="6840746"/>
          </a:xfrm>
          <a:prstGeom prst="rect">
            <a:avLst/>
          </a:prstGeom>
          <a:noFill/>
          <a:ln w="9525">
            <a:noFill/>
            <a:miter lim="800000"/>
            <a:headEnd/>
            <a:tailEnd/>
          </a:ln>
        </p:spPr>
      </p:pic>
      <p:sp>
        <p:nvSpPr>
          <p:cNvPr id="5" name="Round Diagonal Corner Rectangle 4"/>
          <p:cNvSpPr/>
          <p:nvPr/>
        </p:nvSpPr>
        <p:spPr bwMode="auto">
          <a:xfrm>
            <a:off x="5056312" y="2362200"/>
            <a:ext cx="4087688" cy="4495800"/>
          </a:xfrm>
          <a:prstGeom prst="round2Diag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2" name="Title 1"/>
          <p:cNvSpPr>
            <a:spLocks noGrp="1"/>
          </p:cNvSpPr>
          <p:nvPr>
            <p:ph type="title"/>
          </p:nvPr>
        </p:nvSpPr>
        <p:spPr>
          <a:xfrm>
            <a:off x="251520" y="332656"/>
            <a:ext cx="6120680" cy="810344"/>
          </a:xfrm>
        </p:spPr>
        <p:txBody>
          <a:bodyPr/>
          <a:lstStyle/>
          <a:p>
            <a:pPr algn="l"/>
            <a:r>
              <a:rPr lang="en-AU" sz="3600" dirty="0" smtClean="0">
                <a:solidFill>
                  <a:schemeClr val="bg1"/>
                </a:solidFill>
              </a:rPr>
              <a:t>Indonesian language</a:t>
            </a:r>
            <a:endParaRPr lang="en-AU" sz="3600" dirty="0">
              <a:solidFill>
                <a:schemeClr val="bg1"/>
              </a:solidFill>
            </a:endParaRPr>
          </a:p>
        </p:txBody>
      </p:sp>
      <p:sp>
        <p:nvSpPr>
          <p:cNvPr id="3" name="Content Placeholder 2"/>
          <p:cNvSpPr>
            <a:spLocks noGrp="1"/>
          </p:cNvSpPr>
          <p:nvPr>
            <p:ph idx="1"/>
          </p:nvPr>
        </p:nvSpPr>
        <p:spPr>
          <a:xfrm>
            <a:off x="5179368" y="2667000"/>
            <a:ext cx="3964632" cy="4191000"/>
          </a:xfrm>
        </p:spPr>
        <p:txBody>
          <a:bodyPr/>
          <a:lstStyle/>
          <a:p>
            <a:r>
              <a:rPr lang="en-AU" sz="2000" dirty="0" smtClean="0">
                <a:solidFill>
                  <a:schemeClr val="tx1"/>
                </a:solidFill>
                <a:latin typeface="+mn-lt"/>
                <a:ea typeface="+mn-ea"/>
                <a:cs typeface="+mn-cs"/>
              </a:rPr>
              <a:t>Indonesian uses the </a:t>
            </a:r>
            <a:br>
              <a:rPr lang="en-AU" sz="2000" dirty="0" smtClean="0">
                <a:solidFill>
                  <a:schemeClr val="tx1"/>
                </a:solidFill>
                <a:latin typeface="+mn-lt"/>
                <a:ea typeface="+mn-ea"/>
                <a:cs typeface="+mn-cs"/>
              </a:rPr>
            </a:br>
            <a:r>
              <a:rPr lang="en-AU" sz="2000" dirty="0" smtClean="0">
                <a:solidFill>
                  <a:schemeClr val="tx1"/>
                </a:solidFill>
                <a:latin typeface="+mn-lt"/>
                <a:ea typeface="+mn-ea"/>
                <a:cs typeface="+mn-cs"/>
              </a:rPr>
              <a:t>same letters as English </a:t>
            </a:r>
            <a:br>
              <a:rPr lang="en-AU" sz="2000" dirty="0" smtClean="0">
                <a:solidFill>
                  <a:schemeClr val="tx1"/>
                </a:solidFill>
                <a:latin typeface="+mn-lt"/>
                <a:ea typeface="+mn-ea"/>
                <a:cs typeface="+mn-cs"/>
              </a:rPr>
            </a:br>
            <a:r>
              <a:rPr lang="en-AU" sz="2000" dirty="0" smtClean="0">
                <a:solidFill>
                  <a:schemeClr val="tx1"/>
                </a:solidFill>
                <a:latin typeface="+mn-lt"/>
                <a:ea typeface="+mn-ea"/>
                <a:cs typeface="+mn-cs"/>
              </a:rPr>
              <a:t>and has a totally consistent </a:t>
            </a:r>
            <a:br>
              <a:rPr lang="en-AU" sz="2000" dirty="0" smtClean="0">
                <a:solidFill>
                  <a:schemeClr val="tx1"/>
                </a:solidFill>
                <a:latin typeface="+mn-lt"/>
                <a:ea typeface="+mn-ea"/>
                <a:cs typeface="+mn-cs"/>
              </a:rPr>
            </a:br>
            <a:r>
              <a:rPr lang="en-AU" sz="2000" dirty="0" smtClean="0">
                <a:solidFill>
                  <a:schemeClr val="tx1"/>
                </a:solidFill>
                <a:latin typeface="+mn-lt"/>
                <a:ea typeface="+mn-ea"/>
                <a:cs typeface="+mn-cs"/>
              </a:rPr>
              <a:t>spelling system. </a:t>
            </a:r>
          </a:p>
          <a:p>
            <a:r>
              <a:rPr lang="en-AU" sz="2000" dirty="0" smtClean="0">
                <a:solidFill>
                  <a:schemeClr val="tx1"/>
                </a:solidFill>
                <a:latin typeface="+mn-lt"/>
                <a:ea typeface="+mn-ea"/>
                <a:cs typeface="+mn-cs"/>
              </a:rPr>
              <a:t>It is one of the easiest languages in which to gain a quick social proficiency. </a:t>
            </a:r>
          </a:p>
          <a:p>
            <a:r>
              <a:rPr lang="en-AU" sz="2000" dirty="0" smtClean="0">
                <a:solidFill>
                  <a:schemeClr val="tx1"/>
                </a:solidFill>
                <a:latin typeface="+mn-lt"/>
                <a:ea typeface="+mn-ea"/>
                <a:cs typeface="+mn-cs"/>
              </a:rPr>
              <a:t>One year of university Indonesian language study equips you to interact successfully with Indonesians on the streets, in markets, schools and homes. </a:t>
            </a:r>
            <a:endParaRPr lang="en-A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620688"/>
            <a:ext cx="9144000" cy="6248400"/>
          </a:xfrm>
          <a:prstGeom prst="rect">
            <a:avLst/>
          </a:prstGeom>
          <a:noFill/>
          <a:ln w="9525">
            <a:noFill/>
            <a:miter lim="800000"/>
            <a:headEnd/>
            <a:tailEnd/>
          </a:ln>
        </p:spPr>
      </p:pic>
      <p:sp>
        <p:nvSpPr>
          <p:cNvPr id="5" name="Round Diagonal Corner Rectangle 4"/>
          <p:cNvSpPr/>
          <p:nvPr/>
        </p:nvSpPr>
        <p:spPr bwMode="auto">
          <a:xfrm>
            <a:off x="0" y="0"/>
            <a:ext cx="3203848" cy="1124744"/>
          </a:xfrm>
          <a:prstGeom prst="round2DiagRect">
            <a:avLst/>
          </a:prstGeom>
          <a:solidFill>
            <a:schemeClr val="bg1">
              <a:alpha val="9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7" name="TextBox 6"/>
          <p:cNvSpPr txBox="1"/>
          <p:nvPr/>
        </p:nvSpPr>
        <p:spPr>
          <a:xfrm>
            <a:off x="0" y="1"/>
            <a:ext cx="3131840" cy="1200329"/>
          </a:xfrm>
          <a:prstGeom prst="rect">
            <a:avLst/>
          </a:prstGeom>
          <a:noFill/>
        </p:spPr>
        <p:txBody>
          <a:bodyPr wrap="square" rtlCol="0">
            <a:spAutoFit/>
          </a:bodyPr>
          <a:lstStyle/>
          <a:p>
            <a:r>
              <a:rPr lang="en-AU" sz="3600" b="1" dirty="0" smtClean="0"/>
              <a:t>Ah, c’mon now, </a:t>
            </a:r>
          </a:p>
          <a:p>
            <a:r>
              <a:rPr lang="en-AU" sz="3600" b="1" dirty="0" smtClean="0"/>
              <a:t>give it a go!</a:t>
            </a:r>
            <a:endParaRPr lang="en-AU"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mbok_Indonesia.jpg"/>
          <p:cNvPicPr>
            <a:picLocks noChangeAspect="1"/>
          </p:cNvPicPr>
          <p:nvPr/>
        </p:nvPicPr>
        <p:blipFill>
          <a:blip r:embed="rId2" cstate="print"/>
          <a:stretch>
            <a:fillRect/>
          </a:stretch>
        </p:blipFill>
        <p:spPr>
          <a:xfrm>
            <a:off x="512" y="126656"/>
            <a:ext cx="9180000" cy="5908176"/>
          </a:xfrm>
          <a:prstGeom prst="rect">
            <a:avLst/>
          </a:prstGeom>
        </p:spPr>
      </p:pic>
      <p:sp>
        <p:nvSpPr>
          <p:cNvPr id="5" name="Round Diagonal Corner Rectangle 4"/>
          <p:cNvSpPr/>
          <p:nvPr/>
        </p:nvSpPr>
        <p:spPr bwMode="auto">
          <a:xfrm>
            <a:off x="1752600" y="1981200"/>
            <a:ext cx="6059760" cy="3968080"/>
          </a:xfrm>
          <a:prstGeom prst="round2Diag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2" name="Title 1"/>
          <p:cNvSpPr>
            <a:spLocks noGrp="1"/>
          </p:cNvSpPr>
          <p:nvPr>
            <p:ph type="title"/>
          </p:nvPr>
        </p:nvSpPr>
        <p:spPr>
          <a:xfrm>
            <a:off x="1608584" y="2062336"/>
            <a:ext cx="6264696" cy="653008"/>
          </a:xfrm>
        </p:spPr>
        <p:txBody>
          <a:bodyPr>
            <a:normAutofit fontScale="90000"/>
          </a:bodyPr>
          <a:lstStyle/>
          <a:p>
            <a:r>
              <a:rPr lang="en-AU" dirty="0" smtClean="0"/>
              <a:t>Indonesian at USC</a:t>
            </a:r>
            <a:endParaRPr lang="en-AU" dirty="0"/>
          </a:p>
        </p:txBody>
      </p:sp>
      <p:sp>
        <p:nvSpPr>
          <p:cNvPr id="3" name="Content Placeholder 2"/>
          <p:cNvSpPr>
            <a:spLocks noGrp="1"/>
          </p:cNvSpPr>
          <p:nvPr>
            <p:ph idx="1"/>
          </p:nvPr>
        </p:nvSpPr>
        <p:spPr>
          <a:xfrm>
            <a:off x="2114872" y="2845296"/>
            <a:ext cx="5337448" cy="2815952"/>
          </a:xfrm>
        </p:spPr>
        <p:txBody>
          <a:bodyPr>
            <a:normAutofit/>
          </a:bodyPr>
          <a:lstStyle/>
          <a:p>
            <a:pPr algn="ctr">
              <a:buNone/>
            </a:pPr>
            <a:r>
              <a:rPr lang="en-AU" sz="2400" dirty="0" smtClean="0"/>
              <a:t>Too good an opportunity to miss</a:t>
            </a:r>
          </a:p>
          <a:p>
            <a:pPr algn="ctr">
              <a:buNone/>
            </a:pPr>
            <a:endParaRPr lang="en-AU" sz="800" i="1" dirty="0" smtClean="0"/>
          </a:p>
          <a:p>
            <a:pPr algn="ctr">
              <a:buNone/>
            </a:pPr>
            <a:r>
              <a:rPr lang="en-AU" sz="2400" i="1" dirty="0"/>
              <a:t>A</a:t>
            </a:r>
            <a:r>
              <a:rPr lang="en-AU" sz="2400" i="1" dirty="0" smtClean="0"/>
              <a:t>yo </a:t>
            </a:r>
            <a:r>
              <a:rPr lang="en-AU" sz="2400" i="1" dirty="0" err="1" smtClean="0"/>
              <a:t>belajar</a:t>
            </a:r>
            <a:r>
              <a:rPr lang="en-AU" sz="2400" i="1" dirty="0" smtClean="0"/>
              <a:t> </a:t>
            </a:r>
            <a:r>
              <a:rPr lang="en-AU" sz="2400" i="1" dirty="0" err="1" smtClean="0"/>
              <a:t>bahasa</a:t>
            </a:r>
            <a:r>
              <a:rPr lang="en-AU" sz="2400" i="1" dirty="0" smtClean="0"/>
              <a:t> Indonesia!</a:t>
            </a:r>
          </a:p>
          <a:p>
            <a:pPr algn="ctr">
              <a:buNone/>
            </a:pPr>
            <a:r>
              <a:rPr lang="en-AU" sz="2400" i="1" dirty="0" smtClean="0"/>
              <a:t>Phillip Mahnken</a:t>
            </a:r>
          </a:p>
          <a:p>
            <a:pPr algn="ctr">
              <a:buNone/>
            </a:pPr>
            <a:r>
              <a:rPr lang="en-AU" sz="2400" i="1" dirty="0" smtClean="0">
                <a:hlinkClick r:id="rId3"/>
              </a:rPr>
              <a:t>http://your.usc.edu.au/wacana</a:t>
            </a:r>
            <a:endParaRPr lang="en-AU" sz="2400" i="1" dirty="0" smtClean="0"/>
          </a:p>
          <a:p>
            <a:pPr algn="ctr">
              <a:buNone/>
            </a:pPr>
            <a:r>
              <a:rPr lang="en-AU" sz="2400" i="1" dirty="0" smtClean="0">
                <a:hlinkClick r:id="rId4"/>
              </a:rPr>
              <a:t>pmahnken@usc.edu.au</a:t>
            </a:r>
            <a:endParaRPr lang="en-AU" sz="2400" i="1" dirty="0" smtClean="0"/>
          </a:p>
          <a:p>
            <a:pPr algn="ctr">
              <a:buNone/>
            </a:pPr>
            <a:endParaRPr lang="en-AU" sz="2400" i="1" dirty="0" smtClean="0"/>
          </a:p>
          <a:p>
            <a:pPr algn="ctr">
              <a:buNone/>
            </a:pPr>
            <a:endParaRPr lang="en-AU" sz="2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 y="260648"/>
            <a:ext cx="9144000" cy="5571989"/>
          </a:xfrm>
          <a:prstGeom prst="rect">
            <a:avLst/>
          </a:prstGeom>
        </p:spPr>
      </p:pic>
      <p:sp>
        <p:nvSpPr>
          <p:cNvPr id="3" name="TextBox 2"/>
          <p:cNvSpPr txBox="1"/>
          <p:nvPr/>
        </p:nvSpPr>
        <p:spPr>
          <a:xfrm>
            <a:off x="395536" y="6021288"/>
            <a:ext cx="8496944" cy="646331"/>
          </a:xfrm>
          <a:prstGeom prst="rect">
            <a:avLst/>
          </a:prstGeom>
          <a:noFill/>
        </p:spPr>
        <p:txBody>
          <a:bodyPr wrap="square" rtlCol="0">
            <a:spAutoFit/>
          </a:bodyPr>
          <a:lstStyle/>
          <a:p>
            <a:pPr algn="ctr"/>
            <a:r>
              <a:rPr lang="en-AU" b="1" dirty="0" smtClean="0"/>
              <a:t>60% of the world’s population lives in the same longitude belt as Western Australia, generating about 50% of the world’s wealth.</a:t>
            </a:r>
            <a:endParaRPr lang="en-AU" b="1" dirty="0"/>
          </a:p>
        </p:txBody>
      </p:sp>
    </p:spTree>
    <p:extLst>
      <p:ext uri="{BB962C8B-B14F-4D97-AF65-F5344CB8AC3E}">
        <p14:creationId xmlns:p14="http://schemas.microsoft.com/office/powerpoint/2010/main" val="348055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don.jpg"/>
          <p:cNvPicPr>
            <a:picLocks noChangeAspect="1"/>
          </p:cNvPicPr>
          <p:nvPr/>
        </p:nvPicPr>
        <p:blipFill>
          <a:blip r:embed="rId2" cstate="print"/>
          <a:stretch>
            <a:fillRect/>
          </a:stretch>
        </p:blipFill>
        <p:spPr>
          <a:xfrm>
            <a:off x="-7137" y="130200"/>
            <a:ext cx="9151137" cy="5889600"/>
          </a:xfrm>
          <a:prstGeom prst="rect">
            <a:avLst/>
          </a:prstGeom>
        </p:spPr>
      </p:pic>
      <p:sp>
        <p:nvSpPr>
          <p:cNvPr id="5" name="Round Diagonal Corner Rectangle 4"/>
          <p:cNvSpPr/>
          <p:nvPr/>
        </p:nvSpPr>
        <p:spPr bwMode="auto">
          <a:xfrm>
            <a:off x="3276600" y="2786058"/>
            <a:ext cx="5438804" cy="3143272"/>
          </a:xfrm>
          <a:prstGeom prst="round2Diag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48" charset="0"/>
            </a:endParaRPr>
          </a:p>
        </p:txBody>
      </p:sp>
      <p:sp>
        <p:nvSpPr>
          <p:cNvPr id="2" name="Title 1"/>
          <p:cNvSpPr>
            <a:spLocks noGrp="1"/>
          </p:cNvSpPr>
          <p:nvPr>
            <p:ph type="title"/>
          </p:nvPr>
        </p:nvSpPr>
        <p:spPr>
          <a:xfrm>
            <a:off x="1752600" y="228600"/>
            <a:ext cx="5181600" cy="685800"/>
          </a:xfrm>
        </p:spPr>
        <p:txBody>
          <a:bodyPr/>
          <a:lstStyle/>
          <a:p>
            <a:pPr algn="l"/>
            <a:r>
              <a:rPr lang="en-AU" sz="2800" dirty="0" smtClean="0">
                <a:solidFill>
                  <a:schemeClr val="bg1"/>
                </a:solidFill>
              </a:rPr>
              <a:t>Indonesia: Wonder World</a:t>
            </a:r>
            <a:endParaRPr lang="en-AU" sz="2800" dirty="0">
              <a:solidFill>
                <a:schemeClr val="bg1"/>
              </a:solidFill>
            </a:endParaRPr>
          </a:p>
        </p:txBody>
      </p:sp>
      <p:sp>
        <p:nvSpPr>
          <p:cNvPr id="3" name="Content Placeholder 2"/>
          <p:cNvSpPr>
            <a:spLocks noGrp="1"/>
          </p:cNvSpPr>
          <p:nvPr>
            <p:ph idx="1"/>
          </p:nvPr>
        </p:nvSpPr>
        <p:spPr>
          <a:xfrm>
            <a:off x="3420616" y="3000372"/>
            <a:ext cx="5418584" cy="2857520"/>
          </a:xfrm>
        </p:spPr>
        <p:txBody>
          <a:bodyPr>
            <a:normAutofit fontScale="92500" lnSpcReduction="10000"/>
          </a:bodyPr>
          <a:lstStyle/>
          <a:p>
            <a:r>
              <a:rPr lang="en-AU" sz="1800" dirty="0" smtClean="0"/>
              <a:t>Indonesia is only 500 km from Australia’s northern shores</a:t>
            </a:r>
          </a:p>
          <a:p>
            <a:r>
              <a:rPr lang="en-AU" sz="1800" dirty="0" smtClean="0"/>
              <a:t>Tropical jungles, volcanoes, vibrant cities, traditional villages, fascinating ancient and modern cultures</a:t>
            </a:r>
          </a:p>
          <a:p>
            <a:r>
              <a:rPr lang="en-AU" sz="1800" dirty="0" smtClean="0"/>
              <a:t>240 million human beings</a:t>
            </a:r>
          </a:p>
          <a:p>
            <a:r>
              <a:rPr lang="en-AU" sz="1800" b="1" dirty="0" smtClean="0"/>
              <a:t>An economy growing at 6.5% per year</a:t>
            </a:r>
          </a:p>
          <a:p>
            <a:r>
              <a:rPr lang="en-AU" sz="1800" dirty="0" smtClean="0"/>
              <a:t>Massive need for development</a:t>
            </a:r>
          </a:p>
          <a:p>
            <a:r>
              <a:rPr lang="en-AU" sz="1800" dirty="0" smtClean="0"/>
              <a:t>400 Australian businesses operating in Indonesia</a:t>
            </a:r>
          </a:p>
          <a:p>
            <a:r>
              <a:rPr lang="en-AU" sz="1800" dirty="0" smtClean="0"/>
              <a:t>Australian Govt needs Indonesian speakers to service the many links we have (or need) with our neighbour</a:t>
            </a:r>
          </a:p>
          <a:p>
            <a:endParaRPr lang="en-AU" sz="1800" dirty="0" smtClean="0"/>
          </a:p>
        </p:txBody>
      </p:sp>
      <p:pic>
        <p:nvPicPr>
          <p:cNvPr id="8" name="Picture 7" descr="UkarumpaEarth.jpg"/>
          <p:cNvPicPr>
            <a:picLocks noChangeAspect="1"/>
          </p:cNvPicPr>
          <p:nvPr/>
        </p:nvPicPr>
        <p:blipFill>
          <a:blip r:embed="rId3" cstate="print"/>
          <a:stretch>
            <a:fillRect/>
          </a:stretch>
        </p:blipFill>
        <p:spPr>
          <a:xfrm>
            <a:off x="304800" y="381000"/>
            <a:ext cx="1219200" cy="121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mbok.jpg"/>
          <p:cNvPicPr>
            <a:picLocks noChangeAspect="1"/>
          </p:cNvPicPr>
          <p:nvPr/>
        </p:nvPicPr>
        <p:blipFill>
          <a:blip r:embed="rId2" cstate="print"/>
          <a:stretch>
            <a:fillRect/>
          </a:stretch>
        </p:blipFill>
        <p:spPr>
          <a:xfrm>
            <a:off x="-1404664" y="0"/>
            <a:ext cx="10987366" cy="6858000"/>
          </a:xfrm>
          <a:prstGeom prst="rect">
            <a:avLst/>
          </a:prstGeom>
        </p:spPr>
      </p:pic>
      <p:sp>
        <p:nvSpPr>
          <p:cNvPr id="6" name="Round Diagonal Corner Rectangle 5"/>
          <p:cNvSpPr/>
          <p:nvPr/>
        </p:nvSpPr>
        <p:spPr>
          <a:xfrm>
            <a:off x="683568" y="260648"/>
            <a:ext cx="7776864" cy="1080120"/>
          </a:xfrm>
          <a:prstGeom prst="round2Diag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ounded Rectangle 4"/>
          <p:cNvSpPr/>
          <p:nvPr/>
        </p:nvSpPr>
        <p:spPr>
          <a:xfrm>
            <a:off x="215008" y="1988840"/>
            <a:ext cx="8928992" cy="3960440"/>
          </a:xfrm>
          <a:prstGeom prst="roundRect">
            <a:avLst/>
          </a:prstGeom>
          <a:solidFill>
            <a:schemeClr val="accent1">
              <a:lumMod val="20000"/>
              <a:lumOff val="80000"/>
              <a:alpha val="63000"/>
            </a:schemeClr>
          </a:solidFill>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67544" y="404664"/>
            <a:ext cx="8229600" cy="1143000"/>
          </a:xfrm>
          <a:effectLst>
            <a:outerShdw blurRad="50800" dist="50800" dir="5400000" algn="ctr" rotWithShape="0">
              <a:schemeClr val="accent4">
                <a:lumMod val="20000"/>
                <a:lumOff val="80000"/>
                <a:alpha val="55000"/>
              </a:schemeClr>
            </a:outerShdw>
          </a:effectLst>
        </p:spPr>
        <p:txBody>
          <a:bodyPr/>
          <a:lstStyle/>
          <a:p>
            <a:r>
              <a:rPr lang="en-AU" dirty="0" smtClean="0">
                <a:solidFill>
                  <a:srgbClr val="FFFF00"/>
                </a:solidFill>
              </a:rPr>
              <a:t>What’s in it for you?</a:t>
            </a:r>
            <a:endParaRPr lang="en-AU" dirty="0">
              <a:solidFill>
                <a:srgbClr val="FFFF00"/>
              </a:solidFill>
            </a:endParaRPr>
          </a:p>
        </p:txBody>
      </p:sp>
      <p:sp>
        <p:nvSpPr>
          <p:cNvPr id="3" name="Content Placeholder 2"/>
          <p:cNvSpPr>
            <a:spLocks noGrp="1"/>
          </p:cNvSpPr>
          <p:nvPr>
            <p:ph idx="1"/>
          </p:nvPr>
        </p:nvSpPr>
        <p:spPr>
          <a:xfrm>
            <a:off x="539552" y="2060849"/>
            <a:ext cx="8229600" cy="4032448"/>
          </a:xfrm>
        </p:spPr>
        <p:txBody>
          <a:bodyPr/>
          <a:lstStyle/>
          <a:p>
            <a:pPr>
              <a:buNone/>
            </a:pPr>
            <a:r>
              <a:rPr lang="en-AU" i="1" dirty="0" smtClean="0"/>
              <a:t>By studying Indonesian, successful students demonstrate to employers:</a:t>
            </a:r>
          </a:p>
          <a:p>
            <a:r>
              <a:rPr lang="en-AU" sz="2400" b="1" dirty="0" smtClean="0"/>
              <a:t>persistence</a:t>
            </a:r>
            <a:r>
              <a:rPr lang="en-AU" sz="2400" dirty="0" smtClean="0"/>
              <a:t> – sticking power – you can’t fake foreign language skills - any worthwhile skills takes practice and perseverance</a:t>
            </a:r>
          </a:p>
          <a:p>
            <a:r>
              <a:rPr lang="en-AU" sz="2400" b="1" dirty="0" smtClean="0"/>
              <a:t>mental and cultural flexibility </a:t>
            </a:r>
            <a:r>
              <a:rPr lang="en-AU" sz="2400" dirty="0" smtClean="0"/>
              <a:t>– learning any other language demands  cognitive versatility, tolerance for difference  and </a:t>
            </a:r>
          </a:p>
          <a:p>
            <a:r>
              <a:rPr lang="en-AU" sz="2400" dirty="0" smtClean="0"/>
              <a:t>superior </a:t>
            </a:r>
            <a:r>
              <a:rPr lang="en-AU" sz="2400" b="1" dirty="0" smtClean="0"/>
              <a:t>communication skills</a:t>
            </a:r>
          </a:p>
          <a:p>
            <a:r>
              <a:rPr lang="en-AU" sz="2400" b="1" dirty="0" smtClean="0"/>
              <a:t>international  readiness </a:t>
            </a:r>
            <a:r>
              <a:rPr lang="en-AU" sz="2400" dirty="0" smtClean="0"/>
              <a:t>especially if you do in-country studies</a:t>
            </a:r>
          </a:p>
          <a:p>
            <a:endParaRPr lang="en-AU"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mbok.jpg"/>
          <p:cNvPicPr>
            <a:picLocks noChangeAspect="1"/>
          </p:cNvPicPr>
          <p:nvPr/>
        </p:nvPicPr>
        <p:blipFill>
          <a:blip r:embed="rId2" cstate="print"/>
          <a:stretch>
            <a:fillRect/>
          </a:stretch>
        </p:blipFill>
        <p:spPr>
          <a:xfrm>
            <a:off x="-1404664" y="0"/>
            <a:ext cx="10987366" cy="6858000"/>
          </a:xfrm>
          <a:prstGeom prst="rect">
            <a:avLst/>
          </a:prstGeom>
        </p:spPr>
      </p:pic>
      <p:sp>
        <p:nvSpPr>
          <p:cNvPr id="6" name="Round Diagonal Corner Rectangle 5"/>
          <p:cNvSpPr/>
          <p:nvPr/>
        </p:nvSpPr>
        <p:spPr>
          <a:xfrm>
            <a:off x="683568" y="260648"/>
            <a:ext cx="7776864" cy="1080120"/>
          </a:xfrm>
          <a:prstGeom prst="round2Diag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ounded Rectangle 4"/>
          <p:cNvSpPr/>
          <p:nvPr/>
        </p:nvSpPr>
        <p:spPr>
          <a:xfrm>
            <a:off x="215008" y="1988840"/>
            <a:ext cx="8928992" cy="3960440"/>
          </a:xfrm>
          <a:prstGeom prst="roundRect">
            <a:avLst/>
          </a:prstGeom>
          <a:solidFill>
            <a:schemeClr val="accent1">
              <a:lumMod val="20000"/>
              <a:lumOff val="80000"/>
              <a:alpha val="63000"/>
            </a:schemeClr>
          </a:solidFill>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67544" y="404664"/>
            <a:ext cx="8229600" cy="1143000"/>
          </a:xfrm>
          <a:effectLst>
            <a:outerShdw blurRad="50800" dist="50800" dir="5400000" algn="ctr" rotWithShape="0">
              <a:schemeClr val="accent4">
                <a:lumMod val="20000"/>
                <a:lumOff val="80000"/>
                <a:alpha val="55000"/>
              </a:schemeClr>
            </a:outerShdw>
          </a:effectLst>
        </p:spPr>
        <p:txBody>
          <a:bodyPr/>
          <a:lstStyle/>
          <a:p>
            <a:r>
              <a:rPr lang="en-AU" dirty="0" smtClean="0">
                <a:solidFill>
                  <a:srgbClr val="FFFF00"/>
                </a:solidFill>
              </a:rPr>
              <a:t>What’s in it for you?</a:t>
            </a:r>
            <a:endParaRPr lang="en-AU" dirty="0">
              <a:solidFill>
                <a:srgbClr val="FFFF00"/>
              </a:solidFill>
            </a:endParaRPr>
          </a:p>
        </p:txBody>
      </p:sp>
      <p:sp>
        <p:nvSpPr>
          <p:cNvPr id="3" name="Content Placeholder 2"/>
          <p:cNvSpPr>
            <a:spLocks noGrp="1"/>
          </p:cNvSpPr>
          <p:nvPr>
            <p:ph idx="1"/>
          </p:nvPr>
        </p:nvSpPr>
        <p:spPr>
          <a:xfrm>
            <a:off x="539552" y="2060849"/>
            <a:ext cx="8136904" cy="3600399"/>
          </a:xfrm>
        </p:spPr>
        <p:txBody>
          <a:bodyPr>
            <a:normAutofit lnSpcReduction="10000"/>
          </a:bodyPr>
          <a:lstStyle/>
          <a:p>
            <a:pPr>
              <a:buNone/>
            </a:pPr>
            <a:r>
              <a:rPr lang="en-AU" i="1" dirty="0" smtClean="0"/>
              <a:t>By being a more open-minded person, </a:t>
            </a:r>
          </a:p>
          <a:p>
            <a:pPr>
              <a:buNone/>
            </a:pPr>
            <a:r>
              <a:rPr lang="en-AU" i="1" dirty="0" smtClean="0"/>
              <a:t>other-interested, not just self-interested </a:t>
            </a:r>
          </a:p>
          <a:p>
            <a:pPr>
              <a:buNone/>
            </a:pPr>
            <a:endParaRPr lang="en-AU" sz="1200" i="1" dirty="0" smtClean="0"/>
          </a:p>
          <a:p>
            <a:r>
              <a:rPr lang="en-AU" sz="2800" b="1" i="1" dirty="0" smtClean="0"/>
              <a:t>You are a more valuable and thinking citizen</a:t>
            </a:r>
          </a:p>
          <a:p>
            <a:r>
              <a:rPr lang="en-AU" sz="2800" b="1" i="1" dirty="0" smtClean="0"/>
              <a:t>You make the world a better place</a:t>
            </a:r>
          </a:p>
          <a:p>
            <a:r>
              <a:rPr lang="en-AU" sz="2800" b="1" i="1" dirty="0" smtClean="0"/>
              <a:t>You will have a wider-ranging, more exciting life</a:t>
            </a:r>
          </a:p>
          <a:p>
            <a:r>
              <a:rPr lang="en-AU" sz="2800" b="1" i="1" dirty="0" smtClean="0"/>
              <a:t>When you’ve learned one foreign language, all others are that much easier</a:t>
            </a:r>
          </a:p>
          <a:p>
            <a:endParaRPr lang="en-A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st Papuan teachers 0608_0038.jpg"/>
          <p:cNvPicPr>
            <a:picLocks noChangeAspect="1"/>
          </p:cNvPicPr>
          <p:nvPr/>
        </p:nvPicPr>
        <p:blipFill>
          <a:blip r:embed="rId2" cstate="print"/>
          <a:stretch>
            <a:fillRect/>
          </a:stretch>
        </p:blipFill>
        <p:spPr>
          <a:xfrm>
            <a:off x="5230192" y="127686"/>
            <a:ext cx="3926214" cy="5886000"/>
          </a:xfrm>
          <a:prstGeom prst="rect">
            <a:avLst/>
          </a:prstGeom>
        </p:spPr>
      </p:pic>
      <p:sp>
        <p:nvSpPr>
          <p:cNvPr id="2" name="Title 1"/>
          <p:cNvSpPr>
            <a:spLocks noGrp="1"/>
          </p:cNvSpPr>
          <p:nvPr>
            <p:ph type="title"/>
          </p:nvPr>
        </p:nvSpPr>
        <p:spPr>
          <a:xfrm>
            <a:off x="251520" y="260648"/>
            <a:ext cx="4752528" cy="962744"/>
          </a:xfrm>
        </p:spPr>
        <p:txBody>
          <a:bodyPr/>
          <a:lstStyle/>
          <a:p>
            <a:r>
              <a:rPr lang="en-AU" dirty="0" smtClean="0"/>
              <a:t>Opportunities</a:t>
            </a:r>
            <a:endParaRPr lang="en-AU" dirty="0"/>
          </a:p>
        </p:txBody>
      </p:sp>
      <p:sp>
        <p:nvSpPr>
          <p:cNvPr id="3" name="Content Placeholder 2"/>
          <p:cNvSpPr>
            <a:spLocks noGrp="1"/>
          </p:cNvSpPr>
          <p:nvPr>
            <p:ph idx="1"/>
          </p:nvPr>
        </p:nvSpPr>
        <p:spPr>
          <a:xfrm>
            <a:off x="391344" y="1295400"/>
            <a:ext cx="4485456" cy="4458816"/>
          </a:xfrm>
        </p:spPr>
        <p:txBody>
          <a:bodyPr/>
          <a:lstStyle/>
          <a:p>
            <a:pPr>
              <a:buNone/>
            </a:pPr>
            <a:r>
              <a:rPr lang="en-AU" sz="2000" dirty="0" smtClean="0"/>
              <a:t>Add Indonesian language to your professional studies - stand out from the crowd</a:t>
            </a:r>
          </a:p>
          <a:p>
            <a:pPr lvl="1"/>
            <a:r>
              <a:rPr lang="en-AU" sz="1600" dirty="0" smtClean="0"/>
              <a:t>Indonesian + education</a:t>
            </a:r>
          </a:p>
          <a:p>
            <a:pPr lvl="1"/>
            <a:r>
              <a:rPr lang="en-AU" sz="1600" dirty="0" smtClean="0"/>
              <a:t>Indonesian + engineering</a:t>
            </a:r>
          </a:p>
          <a:p>
            <a:pPr lvl="1"/>
            <a:r>
              <a:rPr lang="en-AU" sz="1600" dirty="0" smtClean="0"/>
              <a:t>Indonesian + public services</a:t>
            </a:r>
          </a:p>
          <a:p>
            <a:pPr lvl="1"/>
            <a:r>
              <a:rPr lang="en-AU" sz="1600" dirty="0" smtClean="0"/>
              <a:t>Indonesian + community development + health</a:t>
            </a:r>
          </a:p>
          <a:p>
            <a:pPr lvl="1"/>
            <a:r>
              <a:rPr lang="en-AU" sz="1600" dirty="0" smtClean="0"/>
              <a:t>Indonesian + journalism</a:t>
            </a:r>
          </a:p>
          <a:p>
            <a:pPr lvl="1"/>
            <a:r>
              <a:rPr lang="en-AU" sz="1600" dirty="0" smtClean="0"/>
              <a:t>Indonesian + business</a:t>
            </a:r>
          </a:p>
          <a:p>
            <a:pPr lvl="1"/>
            <a:r>
              <a:rPr lang="en-AU" sz="1600" dirty="0" smtClean="0"/>
              <a:t>Indonesian + tourism</a:t>
            </a:r>
          </a:p>
          <a:p>
            <a:pPr lvl="1"/>
            <a:endParaRPr lang="en-AU" sz="800" dirty="0" smtClean="0"/>
          </a:p>
          <a:p>
            <a:pPr>
              <a:buNone/>
            </a:pPr>
            <a:r>
              <a:rPr lang="en-AU" sz="2000" b="1" dirty="0" smtClean="0"/>
              <a:t>Indonesia will forever be important to Australia. </a:t>
            </a:r>
          </a:p>
          <a:p>
            <a:endParaRPr lang="en-AU"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oup.jpg"/>
          <p:cNvPicPr>
            <a:picLocks noChangeAspect="1"/>
          </p:cNvPicPr>
          <p:nvPr/>
        </p:nvPicPr>
        <p:blipFill>
          <a:blip r:embed="rId2" cstate="print"/>
          <a:stretch>
            <a:fillRect/>
          </a:stretch>
        </p:blipFill>
        <p:spPr>
          <a:xfrm>
            <a:off x="0" y="126657"/>
            <a:ext cx="9144000" cy="5885007"/>
          </a:xfrm>
          <a:prstGeom prst="rect">
            <a:avLst/>
          </a:prstGeom>
        </p:spPr>
      </p:pic>
      <p:sp>
        <p:nvSpPr>
          <p:cNvPr id="5" name="Round Diagonal Corner Rectangle 4"/>
          <p:cNvSpPr/>
          <p:nvPr/>
        </p:nvSpPr>
        <p:spPr bwMode="auto">
          <a:xfrm>
            <a:off x="914400" y="3136032"/>
            <a:ext cx="7010400" cy="2731368"/>
          </a:xfrm>
          <a:prstGeom prst="round2Diag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pitchFamily="48" charset="0"/>
            </a:endParaRPr>
          </a:p>
        </p:txBody>
      </p:sp>
      <p:sp>
        <p:nvSpPr>
          <p:cNvPr id="2" name="Title 1"/>
          <p:cNvSpPr>
            <a:spLocks noGrp="1"/>
          </p:cNvSpPr>
          <p:nvPr>
            <p:ph type="title"/>
          </p:nvPr>
        </p:nvSpPr>
        <p:spPr>
          <a:xfrm>
            <a:off x="228600" y="304800"/>
            <a:ext cx="7399784" cy="734144"/>
          </a:xfrm>
        </p:spPr>
        <p:txBody>
          <a:bodyPr>
            <a:normAutofit fontScale="90000"/>
          </a:bodyPr>
          <a:lstStyle/>
          <a:p>
            <a:pPr algn="l"/>
            <a:r>
              <a:rPr lang="en-AU" dirty="0" smtClean="0">
                <a:solidFill>
                  <a:srgbClr val="FFFFFF"/>
                </a:solidFill>
              </a:rPr>
              <a:t>Indonesian leads to careers in… </a:t>
            </a:r>
            <a:endParaRPr lang="en-AU" dirty="0">
              <a:solidFill>
                <a:srgbClr val="FFFFFF"/>
              </a:solidFill>
            </a:endParaRPr>
          </a:p>
        </p:txBody>
      </p:sp>
      <p:sp>
        <p:nvSpPr>
          <p:cNvPr id="3" name="Content Placeholder 2"/>
          <p:cNvSpPr>
            <a:spLocks noGrp="1"/>
          </p:cNvSpPr>
          <p:nvPr>
            <p:ph idx="1"/>
          </p:nvPr>
        </p:nvSpPr>
        <p:spPr>
          <a:xfrm>
            <a:off x="1117576" y="3212232"/>
            <a:ext cx="3305944" cy="2625824"/>
          </a:xfrm>
        </p:spPr>
        <p:txBody>
          <a:bodyPr/>
          <a:lstStyle/>
          <a:p>
            <a:pPr marL="0" indent="0"/>
            <a:r>
              <a:rPr lang="en-AU" sz="1400" dirty="0" smtClean="0"/>
              <a:t> Foreign Affairs &amp; Trade</a:t>
            </a:r>
          </a:p>
          <a:p>
            <a:pPr marL="0" indent="0"/>
            <a:r>
              <a:rPr lang="en-AU" sz="1400" dirty="0" smtClean="0"/>
              <a:t> Defence</a:t>
            </a:r>
          </a:p>
          <a:p>
            <a:pPr marL="0" indent="0"/>
            <a:r>
              <a:rPr lang="en-AU" sz="1400" dirty="0" smtClean="0"/>
              <a:t> Immigration</a:t>
            </a:r>
          </a:p>
          <a:p>
            <a:pPr marL="0" indent="0"/>
            <a:r>
              <a:rPr lang="en-AU" sz="1400" dirty="0" smtClean="0"/>
              <a:t> Armed services</a:t>
            </a:r>
          </a:p>
          <a:p>
            <a:pPr marL="0" indent="0"/>
            <a:r>
              <a:rPr lang="en-AU" sz="1400" dirty="0" smtClean="0"/>
              <a:t> Media (foreign correspondent)</a:t>
            </a:r>
          </a:p>
          <a:p>
            <a:pPr marL="0" indent="0"/>
            <a:r>
              <a:rPr lang="en-AU" sz="1400" dirty="0" smtClean="0"/>
              <a:t> Education and research</a:t>
            </a:r>
          </a:p>
          <a:p>
            <a:pPr marL="0" indent="0"/>
            <a:r>
              <a:rPr lang="en-AU" sz="1400" dirty="0" smtClean="0"/>
              <a:t> Community development</a:t>
            </a:r>
          </a:p>
          <a:p>
            <a:pPr marL="0" indent="0"/>
            <a:r>
              <a:rPr lang="en-AU" sz="1400" dirty="0" smtClean="0"/>
              <a:t> Aid</a:t>
            </a:r>
          </a:p>
          <a:p>
            <a:pPr marL="0" indent="0"/>
            <a:r>
              <a:rPr lang="en-AU" sz="1400" dirty="0" smtClean="0"/>
              <a:t> Engineering</a:t>
            </a:r>
          </a:p>
          <a:p>
            <a:pPr marL="0" indent="0"/>
            <a:r>
              <a:rPr lang="en-AU" sz="1400" dirty="0" smtClean="0"/>
              <a:t> Forestry</a:t>
            </a:r>
          </a:p>
        </p:txBody>
      </p:sp>
      <p:sp>
        <p:nvSpPr>
          <p:cNvPr id="7" name="Content Placeholder 2"/>
          <p:cNvSpPr txBox="1">
            <a:spLocks/>
          </p:cNvSpPr>
          <p:nvPr/>
        </p:nvSpPr>
        <p:spPr bwMode="auto">
          <a:xfrm>
            <a:off x="4717976" y="3212232"/>
            <a:ext cx="3816424" cy="23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Geology</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Environmental conservation</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Fisheries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Fauna and flora protection</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International business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Tourism</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Climate change</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The arts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sz="1400" b="0" i="0" u="none" strike="noStrike" kern="0" cap="none" spc="0" normalizeH="0" baseline="0" noProof="0" dirty="0" smtClean="0">
                <a:ln>
                  <a:noFill/>
                </a:ln>
                <a:solidFill>
                  <a:schemeClr val="tx1"/>
                </a:solidFill>
                <a:effectLst/>
                <a:uLnTx/>
                <a:uFillTx/>
                <a:latin typeface="+mn-lt"/>
                <a:ea typeface="+mn-ea"/>
                <a:cs typeface="+mn-cs"/>
              </a:rPr>
              <a:t> Surf &amp; expeditionary industries  </a:t>
            </a:r>
            <a:endParaRPr kumimoji="0" lang="en-AU" sz="1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ve Gilbert 29.jpg"/>
          <p:cNvPicPr>
            <a:picLocks noChangeAspect="1"/>
          </p:cNvPicPr>
          <p:nvPr/>
        </p:nvPicPr>
        <p:blipFill>
          <a:blip r:embed="rId2" cstate="print"/>
          <a:stretch>
            <a:fillRect/>
          </a:stretch>
        </p:blipFill>
        <p:spPr>
          <a:xfrm rot="21310912">
            <a:off x="475199" y="990600"/>
            <a:ext cx="2998891" cy="4495800"/>
          </a:xfrm>
          <a:prstGeom prst="rect">
            <a:avLst/>
          </a:prstGeom>
          <a:ln w="6350">
            <a:solidFill>
              <a:schemeClr val="bg2"/>
            </a:solidFill>
          </a:ln>
        </p:spPr>
      </p:pic>
      <p:sp>
        <p:nvSpPr>
          <p:cNvPr id="2" name="Title 1"/>
          <p:cNvSpPr>
            <a:spLocks noGrp="1"/>
          </p:cNvSpPr>
          <p:nvPr>
            <p:ph type="title"/>
          </p:nvPr>
        </p:nvSpPr>
        <p:spPr>
          <a:xfrm>
            <a:off x="3733800" y="533400"/>
            <a:ext cx="4953000" cy="762000"/>
          </a:xfrm>
        </p:spPr>
        <p:txBody>
          <a:bodyPr/>
          <a:lstStyle/>
          <a:p>
            <a:pPr algn="l"/>
            <a:r>
              <a:rPr lang="en-AU" dirty="0" smtClean="0"/>
              <a:t>Indonesian + mining</a:t>
            </a:r>
            <a:endParaRPr lang="en-AU" dirty="0"/>
          </a:p>
        </p:txBody>
      </p:sp>
      <p:sp>
        <p:nvSpPr>
          <p:cNvPr id="5" name="TextBox 4"/>
          <p:cNvSpPr txBox="1"/>
          <p:nvPr/>
        </p:nvSpPr>
        <p:spPr>
          <a:xfrm>
            <a:off x="3733800" y="1447800"/>
            <a:ext cx="4818182" cy="4401205"/>
          </a:xfrm>
          <a:prstGeom prst="rect">
            <a:avLst/>
          </a:prstGeom>
          <a:noFill/>
        </p:spPr>
        <p:txBody>
          <a:bodyPr wrap="square" rtlCol="0">
            <a:spAutoFit/>
          </a:bodyPr>
          <a:lstStyle/>
          <a:p>
            <a:r>
              <a:rPr lang="en-AU" sz="2200" dirty="0" smtClean="0">
                <a:latin typeface="Tahoma" pitchFamily="34" charset="0"/>
                <a:cs typeface="Tahoma" pitchFamily="34" charset="0"/>
              </a:rPr>
              <a:t>“I started as a diesel mechanic.” </a:t>
            </a:r>
            <a:br>
              <a:rPr lang="en-AU" sz="2200" dirty="0" smtClean="0">
                <a:latin typeface="Tahoma" pitchFamily="34" charset="0"/>
                <a:cs typeface="Tahoma" pitchFamily="34" charset="0"/>
              </a:rPr>
            </a:br>
            <a:endParaRPr lang="en-AU" sz="800" dirty="0" smtClean="0">
              <a:latin typeface="Tahoma" pitchFamily="34" charset="0"/>
              <a:cs typeface="Tahoma" pitchFamily="34" charset="0"/>
            </a:endParaRPr>
          </a:p>
          <a:p>
            <a:r>
              <a:rPr lang="en-AU" sz="2200" dirty="0" smtClean="0">
                <a:latin typeface="Tahoma" pitchFamily="34" charset="0"/>
                <a:cs typeface="Tahoma" pitchFamily="34" charset="0"/>
              </a:rPr>
              <a:t>Now Dave Gilbert </a:t>
            </a:r>
          </a:p>
          <a:p>
            <a:r>
              <a:rPr lang="en-AU" sz="2200" dirty="0" smtClean="0">
                <a:latin typeface="Tahoma" pitchFamily="34" charset="0"/>
                <a:cs typeface="Tahoma" pitchFamily="34" charset="0"/>
              </a:rPr>
              <a:t>is General Manager </a:t>
            </a:r>
          </a:p>
          <a:p>
            <a:r>
              <a:rPr lang="en-AU" sz="2200" dirty="0" smtClean="0">
                <a:latin typeface="Tahoma" pitchFamily="34" charset="0"/>
                <a:cs typeface="Tahoma" pitchFamily="34" charset="0"/>
              </a:rPr>
              <a:t>for Eastern Australia </a:t>
            </a:r>
          </a:p>
          <a:p>
            <a:r>
              <a:rPr lang="en-AU" sz="2200" dirty="0" smtClean="0">
                <a:latin typeface="Tahoma" pitchFamily="34" charset="0"/>
                <a:cs typeface="Tahoma" pitchFamily="34" charset="0"/>
              </a:rPr>
              <a:t>and Southeast Asia </a:t>
            </a:r>
          </a:p>
          <a:p>
            <a:r>
              <a:rPr lang="en-AU" sz="2200" dirty="0" smtClean="0">
                <a:latin typeface="Tahoma" pitchFamily="34" charset="0"/>
                <a:cs typeface="Tahoma" pitchFamily="34" charset="0"/>
              </a:rPr>
              <a:t>divisions of AGC-Ausclad companies. </a:t>
            </a:r>
            <a:br>
              <a:rPr lang="en-AU" sz="2200" dirty="0" smtClean="0">
                <a:latin typeface="Tahoma" pitchFamily="34" charset="0"/>
                <a:cs typeface="Tahoma" pitchFamily="34" charset="0"/>
              </a:rPr>
            </a:br>
            <a:endParaRPr lang="en-AU" sz="800" dirty="0" smtClean="0">
              <a:latin typeface="Tahoma" pitchFamily="34" charset="0"/>
              <a:cs typeface="Tahoma" pitchFamily="34" charset="0"/>
            </a:endParaRPr>
          </a:p>
          <a:p>
            <a:r>
              <a:rPr lang="en-AU" sz="2200" dirty="0" smtClean="0">
                <a:latin typeface="Tahoma" pitchFamily="34" charset="0"/>
                <a:cs typeface="Tahoma" pitchFamily="34" charset="0"/>
              </a:rPr>
              <a:t>“I’d still be building roads if I hadn’t made the effort to study international business and Indonesian language at USC. </a:t>
            </a:r>
            <a:r>
              <a:rPr lang="en-AU" sz="2200" b="1" dirty="0" smtClean="0">
                <a:latin typeface="Tahoma" pitchFamily="34" charset="0"/>
                <a:cs typeface="Tahoma" pitchFamily="34" charset="0"/>
              </a:rPr>
              <a:t>Languages are so important if you want to do business internationally.”</a:t>
            </a:r>
            <a:endParaRPr lang="en-AU" sz="2200" b="1" dirty="0">
              <a:latin typeface="Tahoma" pitchFamily="34" charset="0"/>
              <a:cs typeface="Tahoma" pitchFamily="34" charset="0"/>
            </a:endParaRPr>
          </a:p>
        </p:txBody>
      </p:sp>
      <p:pic>
        <p:nvPicPr>
          <p:cNvPr id="8" name="Picture 7" descr="image72f962.GIF"/>
          <p:cNvPicPr>
            <a:picLocks noChangeAspect="1"/>
          </p:cNvPicPr>
          <p:nvPr/>
        </p:nvPicPr>
        <p:blipFill>
          <a:blip r:embed="rId3" cstate="print"/>
          <a:stretch>
            <a:fillRect/>
          </a:stretch>
        </p:blipFill>
        <p:spPr>
          <a:xfrm>
            <a:off x="6588224" y="2060848"/>
            <a:ext cx="1763688" cy="90567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mbok.jpg"/>
          <p:cNvPicPr>
            <a:picLocks noChangeAspect="1"/>
          </p:cNvPicPr>
          <p:nvPr/>
        </p:nvPicPr>
        <p:blipFill>
          <a:blip r:embed="rId2" cstate="print"/>
          <a:stretch>
            <a:fillRect/>
          </a:stretch>
        </p:blipFill>
        <p:spPr>
          <a:xfrm>
            <a:off x="-642974" y="0"/>
            <a:ext cx="10987366" cy="6858000"/>
          </a:xfrm>
          <a:prstGeom prst="rect">
            <a:avLst/>
          </a:prstGeom>
        </p:spPr>
      </p:pic>
      <p:sp>
        <p:nvSpPr>
          <p:cNvPr id="7" name="Rounded Rectangle 6"/>
          <p:cNvSpPr/>
          <p:nvPr/>
        </p:nvSpPr>
        <p:spPr>
          <a:xfrm>
            <a:off x="611560" y="1556792"/>
            <a:ext cx="8208912" cy="4536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71472" y="142852"/>
            <a:ext cx="8249000" cy="909884"/>
          </a:xfrm>
          <a:solidFill>
            <a:srgbClr val="E0F9FC"/>
          </a:solidFill>
        </p:spPr>
        <p:txBody>
          <a:bodyPr>
            <a:normAutofit fontScale="90000"/>
          </a:bodyPr>
          <a:lstStyle/>
          <a:p>
            <a:pPr algn="l"/>
            <a:r>
              <a:rPr lang="en-AU" dirty="0" smtClean="0"/>
              <a:t>A National Imperative – not an option</a:t>
            </a:r>
            <a:endParaRPr lang="en-AU" dirty="0"/>
          </a:p>
        </p:txBody>
      </p:sp>
      <p:sp>
        <p:nvSpPr>
          <p:cNvPr id="3" name="Content Placeholder 2"/>
          <p:cNvSpPr>
            <a:spLocks noGrp="1"/>
          </p:cNvSpPr>
          <p:nvPr>
            <p:ph idx="1"/>
          </p:nvPr>
        </p:nvSpPr>
        <p:spPr>
          <a:xfrm>
            <a:off x="1115616" y="1844824"/>
            <a:ext cx="7344816" cy="4104456"/>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n-AU" sz="2000" dirty="0" smtClean="0"/>
              <a:t>The Commonwealth of Australia has commissioned Ken Henry  to report in a White Paper on  </a:t>
            </a:r>
          </a:p>
          <a:p>
            <a:pPr>
              <a:buNone/>
            </a:pPr>
            <a:r>
              <a:rPr lang="en-AU" sz="2000" b="1" dirty="0" smtClean="0"/>
              <a:t>                        Australia’s Future in the Asian Century</a:t>
            </a:r>
          </a:p>
          <a:p>
            <a:pPr>
              <a:buNone/>
            </a:pPr>
            <a:endParaRPr lang="en-AU" sz="1200" b="1" dirty="0" smtClean="0"/>
          </a:p>
          <a:p>
            <a:r>
              <a:rPr lang="en-AU" sz="2000" dirty="0" smtClean="0"/>
              <a:t>Major political parties  and top business  bodies agree :  </a:t>
            </a:r>
          </a:p>
          <a:p>
            <a:pPr>
              <a:buNone/>
            </a:pPr>
            <a:r>
              <a:rPr lang="en-AU" sz="2000" dirty="0" smtClean="0"/>
              <a:t>      Asia-skilling Australians is an urgent </a:t>
            </a:r>
            <a:r>
              <a:rPr lang="en-AU" sz="2000" b="1" dirty="0" smtClean="0"/>
              <a:t>national interest priority</a:t>
            </a:r>
          </a:p>
          <a:p>
            <a:pPr>
              <a:buNone/>
            </a:pPr>
            <a:endParaRPr lang="en-AU" sz="1000" b="1" dirty="0" smtClean="0"/>
          </a:p>
          <a:p>
            <a:r>
              <a:rPr lang="en-AU" sz="2000" dirty="0" smtClean="0"/>
              <a:t>Whether you do just two courses to get the basics, four courses for a Minor (or a Graduate Diploma in Arts) or a full Major, kick your Asia literacy into gear with some Indonesian language study!</a:t>
            </a:r>
            <a:r>
              <a:rPr lang="en-US" sz="2400" i="1" dirty="0" smtClean="0">
                <a:solidFill>
                  <a:srgbClr val="0070C0"/>
                </a:solidFill>
              </a:rPr>
              <a:t>      Gain the skills to teach or trade </a:t>
            </a:r>
          </a:p>
          <a:p>
            <a:pPr algn="ctr">
              <a:buNone/>
            </a:pPr>
            <a:r>
              <a:rPr lang="en-US" sz="2400" i="1" dirty="0" smtClean="0">
                <a:solidFill>
                  <a:srgbClr val="0070C0"/>
                </a:solidFill>
              </a:rPr>
              <a:t>or  simply to interact in Indonesian.</a:t>
            </a:r>
          </a:p>
          <a:p>
            <a:pPr>
              <a:buNone/>
            </a:pPr>
            <a:endParaRPr lang="en-A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680</Words>
  <Application>Microsoft Office PowerPoint</Application>
  <PresentationFormat>On-screen Show (4:3)</PresentationFormat>
  <Paragraphs>100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Study Indonesian:  Enhance your career</vt:lpstr>
      <vt:lpstr>PowerPoint Presentation</vt:lpstr>
      <vt:lpstr>Indonesia: Wonder World</vt:lpstr>
      <vt:lpstr>What’s in it for you?</vt:lpstr>
      <vt:lpstr>What’s in it for you?</vt:lpstr>
      <vt:lpstr>Opportunities</vt:lpstr>
      <vt:lpstr>Indonesian leads to careers in… </vt:lpstr>
      <vt:lpstr>Indonesian + mining</vt:lpstr>
      <vt:lpstr>A National Imperative – not an option</vt:lpstr>
      <vt:lpstr>Continue on to the Lombok program</vt:lpstr>
      <vt:lpstr>   The Lombok program</vt:lpstr>
      <vt:lpstr>   The Australia Indonesia Youth Exchange Program</vt:lpstr>
      <vt:lpstr>   The Australia Indonesia Youth Exchange Program</vt:lpstr>
      <vt:lpstr>Indonesian language</vt:lpstr>
      <vt:lpstr>PowerPoint Presentation</vt:lpstr>
      <vt:lpstr>Indonesian at USC</vt:lpstr>
    </vt:vector>
  </TitlesOfParts>
  <Company>University of the Sunshine Coast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Indonesian:  Enhance your career</dc:title>
  <dc:creator>IMahony1</dc:creator>
  <cp:lastModifiedBy>JIM</cp:lastModifiedBy>
  <cp:revision>36</cp:revision>
  <dcterms:created xsi:type="dcterms:W3CDTF">2011-05-26T03:06:42Z</dcterms:created>
  <dcterms:modified xsi:type="dcterms:W3CDTF">2013-08-14T06:36:44Z</dcterms:modified>
</cp:coreProperties>
</file>