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22/10/2016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8676">
            <a:off x="6559109" y="4233378"/>
            <a:ext cx="1401252" cy="147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ilmu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62" y="2104267"/>
            <a:ext cx="5867356" cy="4351338"/>
          </a:xfrm>
        </p:spPr>
      </p:pic>
      <p:sp>
        <p:nvSpPr>
          <p:cNvPr id="6" name="TextBox 5"/>
          <p:cNvSpPr txBox="1"/>
          <p:nvPr/>
        </p:nvSpPr>
        <p:spPr>
          <a:xfrm>
            <a:off x="9774316" y="1383013"/>
            <a:ext cx="176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err="1"/>
              <a:t>Moooo</a:t>
            </a:r>
            <a:r>
              <a:rPr lang="en-AU" sz="2400" b="1" i="1" dirty="0"/>
              <a:t> … </a:t>
            </a:r>
            <a:r>
              <a:rPr lang="en-AU" sz="2400" b="1" i="1" dirty="0" err="1"/>
              <a:t>couGh</a:t>
            </a:r>
            <a:r>
              <a:rPr lang="en-AU" sz="2400" b="1" i="1" dirty="0"/>
              <a:t> … </a:t>
            </a:r>
            <a:r>
              <a:rPr lang="en-AU" sz="2400" b="1" i="1" dirty="0" err="1"/>
              <a:t>SpLuTTer</a:t>
            </a:r>
            <a:r>
              <a:rPr lang="en-AU" sz="2400" b="1" i="1" dirty="0"/>
              <a:t> … </a:t>
            </a:r>
            <a:r>
              <a:rPr lang="en-AU" sz="2400" b="1" i="1" dirty="0" err="1"/>
              <a:t>CouGh</a:t>
            </a:r>
            <a:r>
              <a:rPr lang="en-AU" sz="2400" b="1" i="1" dirty="0"/>
              <a:t>!!!</a:t>
            </a:r>
            <a:endParaRPr lang="en-US" sz="2400" b="1" i="1" dirty="0"/>
          </a:p>
        </p:txBody>
      </p:sp>
      <p:sp>
        <p:nvSpPr>
          <p:cNvPr id="10" name="Cloud Callout 9"/>
          <p:cNvSpPr/>
          <p:nvPr/>
        </p:nvSpPr>
        <p:spPr>
          <a:xfrm>
            <a:off x="9108489" y="1027906"/>
            <a:ext cx="2805344" cy="2469896"/>
          </a:xfrm>
          <a:prstGeom prst="cloudCallout">
            <a:avLst>
              <a:gd name="adj1" fmla="val -109157"/>
              <a:gd name="adj2" fmla="val 400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ilmu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“ill-moo” </a:t>
            </a:r>
            <a:r>
              <a:rPr lang="en-AU" sz="4000" dirty="0"/>
              <a:t>is a </a:t>
            </a:r>
            <a:r>
              <a:rPr lang="en-AU" sz="4000" i="1" dirty="0"/>
              <a:t>“sick cow”</a:t>
            </a:r>
            <a:r>
              <a:rPr lang="en-AU" sz="4000" dirty="0"/>
              <a:t> in Indonesian, right?</a:t>
            </a:r>
          </a:p>
          <a:p>
            <a:pPr algn="just"/>
            <a:r>
              <a:rPr lang="en-AU" sz="4000" dirty="0"/>
              <a:t>I’ve </a:t>
            </a:r>
            <a:r>
              <a:rPr lang="en-AU" sz="4000" i="1" dirty="0"/>
              <a:t>“milked” </a:t>
            </a:r>
            <a:r>
              <a:rPr lang="en-AU" sz="4000" dirty="0"/>
              <a:t>this for all it’s worth, but you probably don’t like it anyway. So, if that’s the case, my friend Bart has some advice for you …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81" y="3905428"/>
            <a:ext cx="3068515" cy="306851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975324" y="3905428"/>
            <a:ext cx="1988598" cy="1580226"/>
          </a:xfrm>
          <a:prstGeom prst="wedgeEllipseCallout">
            <a:avLst>
              <a:gd name="adj1" fmla="val -72172"/>
              <a:gd name="adj2" fmla="val 27107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89" y="4195235"/>
            <a:ext cx="1670468" cy="10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ilmu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076411"/>
            <a:ext cx="10795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” </a:t>
            </a:r>
            <a:r>
              <a:rPr lang="en-AU" sz="4000" dirty="0"/>
              <a:t>means</a:t>
            </a:r>
            <a:r>
              <a:rPr lang="en-AU" sz="4000" i="1" dirty="0"/>
              <a:t> “ the science of …” </a:t>
            </a:r>
            <a:r>
              <a:rPr lang="en-AU" sz="4000" dirty="0"/>
              <a:t>or </a:t>
            </a:r>
            <a:r>
              <a:rPr lang="en-AU" sz="4000" i="1" dirty="0"/>
              <a:t>“knowledge” </a:t>
            </a:r>
            <a:r>
              <a:rPr lang="en-AU" sz="4000" dirty="0"/>
              <a:t>in Indonesian. For example, in an Indonesian university you can study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 </a:t>
            </a:r>
            <a:r>
              <a:rPr lang="en-AU" sz="4000" b="1" i="1" dirty="0" err="1"/>
              <a:t>Politik</a:t>
            </a:r>
            <a:r>
              <a:rPr lang="en-AU" sz="4000" b="1" i="1" dirty="0"/>
              <a:t>” </a:t>
            </a:r>
            <a:r>
              <a:rPr lang="en-AU" sz="4000" dirty="0"/>
              <a:t>or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 </a:t>
            </a:r>
            <a:r>
              <a:rPr lang="en-AU" sz="4000" b="1" i="1" dirty="0" err="1"/>
              <a:t>Komputer</a:t>
            </a:r>
            <a:r>
              <a:rPr lang="en-AU" sz="4000" b="1" i="1" dirty="0"/>
              <a:t>”</a:t>
            </a:r>
            <a:r>
              <a:rPr lang="en-AU" sz="4000" dirty="0"/>
              <a:t> amongst other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”</a:t>
            </a:r>
            <a:r>
              <a:rPr lang="en-AU" sz="4000" i="1" dirty="0"/>
              <a:t>.</a:t>
            </a:r>
            <a:r>
              <a:rPr lang="en-AU" sz="4000" b="1" i="1" dirty="0"/>
              <a:t> </a:t>
            </a:r>
            <a:r>
              <a:rPr lang="en-AU" sz="4000" dirty="0"/>
              <a:t>Can you guess what the above two are? </a:t>
            </a:r>
          </a:p>
          <a:p>
            <a:pPr marL="0" indent="0">
              <a:buNone/>
            </a:pPr>
            <a:r>
              <a:rPr lang="en-AU" sz="4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710866"/>
            <a:ext cx="5594903" cy="3147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84" y="3391270"/>
            <a:ext cx="5476953" cy="35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ilmu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81155"/>
            <a:ext cx="10795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There sure seems be a lot of </a:t>
            </a:r>
            <a:r>
              <a:rPr lang="en-AU" sz="4000" b="1" i="1" dirty="0"/>
              <a:t>“</a:t>
            </a:r>
            <a:r>
              <a:rPr lang="en-AU" sz="4000" b="1" i="1" dirty="0" err="1"/>
              <a:t>ilmu</a:t>
            </a:r>
            <a:r>
              <a:rPr lang="en-AU" sz="4000" b="1" i="1" dirty="0"/>
              <a:t>” </a:t>
            </a:r>
            <a:r>
              <a:rPr lang="en-AU" sz="4000" dirty="0"/>
              <a:t>in Indonesian universities.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" y="3413231"/>
            <a:ext cx="2253344" cy="2253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07" y="2506718"/>
            <a:ext cx="4222880" cy="4222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03" y="3404510"/>
            <a:ext cx="3810000" cy="381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774">
            <a:off x="3044041" y="1712503"/>
            <a:ext cx="4173894" cy="2495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6" y="1969425"/>
            <a:ext cx="3048000" cy="3209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4167" y="4655769"/>
            <a:ext cx="2020706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1" y="1797711"/>
            <a:ext cx="1470091" cy="12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3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ilmu</vt:lpstr>
      <vt:lpstr>ilmu</vt:lpstr>
      <vt:lpstr>ilmu</vt:lpstr>
      <vt:lpstr>ilmu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2016-10-22T12:58:36Z</dcterms:modified>
</cp:coreProperties>
</file>