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notesMasterIdLst>
    <p:notesMasterId r:id="rId86"/>
  </p:notesMasterIdLst>
  <p:sldIdLst>
    <p:sldId id="256" r:id="rId2"/>
    <p:sldId id="257" r:id="rId3"/>
    <p:sldId id="258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305" r:id="rId24"/>
    <p:sldId id="306" r:id="rId25"/>
    <p:sldId id="307" r:id="rId26"/>
    <p:sldId id="308" r:id="rId27"/>
    <p:sldId id="309" r:id="rId28"/>
    <p:sldId id="310" r:id="rId29"/>
    <p:sldId id="311" r:id="rId30"/>
    <p:sldId id="312" r:id="rId31"/>
    <p:sldId id="313" r:id="rId32"/>
    <p:sldId id="314" r:id="rId33"/>
    <p:sldId id="315" r:id="rId34"/>
    <p:sldId id="316" r:id="rId35"/>
    <p:sldId id="317" r:id="rId36"/>
    <p:sldId id="318" r:id="rId37"/>
    <p:sldId id="319" r:id="rId38"/>
    <p:sldId id="320" r:id="rId39"/>
    <p:sldId id="321" r:id="rId40"/>
    <p:sldId id="322" r:id="rId41"/>
    <p:sldId id="323" r:id="rId42"/>
    <p:sldId id="324" r:id="rId43"/>
    <p:sldId id="325" r:id="rId44"/>
    <p:sldId id="326" r:id="rId45"/>
    <p:sldId id="327" r:id="rId46"/>
    <p:sldId id="328" r:id="rId47"/>
    <p:sldId id="329" r:id="rId48"/>
    <p:sldId id="330" r:id="rId49"/>
    <p:sldId id="331" r:id="rId50"/>
    <p:sldId id="332" r:id="rId51"/>
    <p:sldId id="333" r:id="rId52"/>
    <p:sldId id="334" r:id="rId53"/>
    <p:sldId id="335" r:id="rId54"/>
    <p:sldId id="336" r:id="rId55"/>
    <p:sldId id="337" r:id="rId56"/>
    <p:sldId id="338" r:id="rId57"/>
    <p:sldId id="339" r:id="rId58"/>
    <p:sldId id="340" r:id="rId59"/>
    <p:sldId id="341" r:id="rId60"/>
    <p:sldId id="342" r:id="rId61"/>
    <p:sldId id="343" r:id="rId62"/>
    <p:sldId id="345" r:id="rId63"/>
    <p:sldId id="346" r:id="rId64"/>
    <p:sldId id="344" r:id="rId65"/>
    <p:sldId id="347" r:id="rId66"/>
    <p:sldId id="348" r:id="rId67"/>
    <p:sldId id="349" r:id="rId68"/>
    <p:sldId id="350" r:id="rId69"/>
    <p:sldId id="351" r:id="rId70"/>
    <p:sldId id="352" r:id="rId71"/>
    <p:sldId id="353" r:id="rId72"/>
    <p:sldId id="354" r:id="rId73"/>
    <p:sldId id="356" r:id="rId74"/>
    <p:sldId id="355" r:id="rId75"/>
    <p:sldId id="357" r:id="rId76"/>
    <p:sldId id="358" r:id="rId77"/>
    <p:sldId id="359" r:id="rId78"/>
    <p:sldId id="360" r:id="rId79"/>
    <p:sldId id="361" r:id="rId80"/>
    <p:sldId id="362" r:id="rId81"/>
    <p:sldId id="363" r:id="rId82"/>
    <p:sldId id="364" r:id="rId83"/>
    <p:sldId id="365" r:id="rId84"/>
    <p:sldId id="366" r:id="rId8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4660"/>
  </p:normalViewPr>
  <p:slideViewPr>
    <p:cSldViewPr snapToGrid="0">
      <p:cViewPr varScale="1">
        <p:scale>
          <a:sx n="65" d="100"/>
          <a:sy n="65" d="100"/>
        </p:scale>
        <p:origin x="67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9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68148B-DA0B-435B-B1F4-5C6493A59553}" type="datetimeFigureOut">
              <a:rPr lang="en-AU" smtClean="0"/>
              <a:t>13/10/2017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38EB6-CC17-4294-A17B-129B7F44DFB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9331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38EB6-CC17-4294-A17B-129B7F44DFBF}" type="slidenum">
              <a:rPr lang="en-AU" smtClean="0"/>
              <a:t>79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1043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0BD8-BE79-49B8-83EE-A82C74E88DC9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D003D-8D61-4008-9B55-02BE9B310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963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0BD8-BE79-49B8-83EE-A82C74E88DC9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D003D-8D61-4008-9B55-02BE9B310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39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0BD8-BE79-49B8-83EE-A82C74E88DC9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D003D-8D61-4008-9B55-02BE9B310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035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0BD8-BE79-49B8-83EE-A82C74E88DC9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D003D-8D61-4008-9B55-02BE9B310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544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0BD8-BE79-49B8-83EE-A82C74E88DC9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D003D-8D61-4008-9B55-02BE9B310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47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0BD8-BE79-49B8-83EE-A82C74E88DC9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D003D-8D61-4008-9B55-02BE9B310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867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0BD8-BE79-49B8-83EE-A82C74E88DC9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D003D-8D61-4008-9B55-02BE9B310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432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0BD8-BE79-49B8-83EE-A82C74E88DC9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D003D-8D61-4008-9B55-02BE9B310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66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0BD8-BE79-49B8-83EE-A82C74E88DC9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D003D-8D61-4008-9B55-02BE9B310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520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0BD8-BE79-49B8-83EE-A82C74E88DC9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D003D-8D61-4008-9B55-02BE9B310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202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0BD8-BE79-49B8-83EE-A82C74E88DC9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D003D-8D61-4008-9B55-02BE9B310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716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0BD8-BE79-49B8-83EE-A82C74E88DC9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D003D-8D61-4008-9B55-02BE9B310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68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0BD8-BE79-49B8-83EE-A82C74E88DC9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D003D-8D61-4008-9B55-02BE9B310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2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8EF60BD8-BE79-49B8-83EE-A82C74E88DC9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710D003D-8D61-4008-9B55-02BE9B310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421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8EF60BD8-BE79-49B8-83EE-A82C74E88DC9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710D003D-8D61-4008-9B55-02BE9B310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1846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7C5E-ED38-452C-8785-886665FCC4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Items of Clothing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AB6B6F-2F5C-48C0-822A-1EAE7359FF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/>
              <a:t>You are what you wear</a:t>
            </a:r>
            <a:endParaRPr lang="en-US" dirty="0"/>
          </a:p>
        </p:txBody>
      </p:sp>
      <p:pic>
        <p:nvPicPr>
          <p:cNvPr id="6" name="Picture 5" descr="A picture containing clothing, green, person&#10;&#10;Description generated with very high confidence">
            <a:extLst>
              <a:ext uri="{FF2B5EF4-FFF2-40B4-BE49-F238E27FC236}">
                <a16:creationId xmlns:a16="http://schemas.microsoft.com/office/drawing/2014/main" id="{98843A02-57DF-475D-AB64-26245F5E38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0008">
            <a:off x="8412421" y="348799"/>
            <a:ext cx="3440097" cy="3440097"/>
          </a:xfrm>
          <a:prstGeom prst="rect">
            <a:avLst/>
          </a:prstGeom>
        </p:spPr>
      </p:pic>
      <p:pic>
        <p:nvPicPr>
          <p:cNvPr id="8" name="Picture 7" descr="A red and white striped shirt&#10;&#10;Description generated with high confidence">
            <a:extLst>
              <a:ext uri="{FF2B5EF4-FFF2-40B4-BE49-F238E27FC236}">
                <a16:creationId xmlns:a16="http://schemas.microsoft.com/office/drawing/2014/main" id="{33C5B843-C9FD-42C7-9455-470462CC2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18847">
            <a:off x="451000" y="695792"/>
            <a:ext cx="3277057" cy="2486372"/>
          </a:xfrm>
          <a:prstGeom prst="rect">
            <a:avLst/>
          </a:prstGeom>
        </p:spPr>
      </p:pic>
      <p:pic>
        <p:nvPicPr>
          <p:cNvPr id="12" name="Picture 11" descr="A picture containing wall, indoor, clothing, person&#10;&#10;Description generated with high confidence">
            <a:extLst>
              <a:ext uri="{FF2B5EF4-FFF2-40B4-BE49-F238E27FC236}">
                <a16:creationId xmlns:a16="http://schemas.microsoft.com/office/drawing/2014/main" id="{71C09607-749B-4812-A59F-EAB9442DE6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988" y="3382394"/>
            <a:ext cx="5010295" cy="3352126"/>
          </a:xfrm>
          <a:prstGeom prst="rect">
            <a:avLst/>
          </a:prstGeom>
        </p:spPr>
      </p:pic>
      <p:pic>
        <p:nvPicPr>
          <p:cNvPr id="15" name="Picture 14" descr="A picture containing indoor, object, table&#10;&#10;Description generated with high confidence">
            <a:extLst>
              <a:ext uri="{FF2B5EF4-FFF2-40B4-BE49-F238E27FC236}">
                <a16:creationId xmlns:a16="http://schemas.microsoft.com/office/drawing/2014/main" id="{FA59C522-9633-4D9C-8148-73D29AFDBF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22712">
            <a:off x="4479189" y="546398"/>
            <a:ext cx="2814872" cy="302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87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AU" sz="3400" cap="none" dirty="0" err="1"/>
              <a:t>Ini</a:t>
            </a:r>
            <a:r>
              <a:rPr lang="en-AU" sz="3400" cap="none" dirty="0"/>
              <a:t> </a:t>
            </a:r>
            <a:r>
              <a:rPr lang="en-AU" sz="3400" cap="none" dirty="0" err="1"/>
              <a:t>jas.</a:t>
            </a:r>
            <a:endParaRPr lang="en-US" sz="3400" cap="none" dirty="0"/>
          </a:p>
        </p:txBody>
      </p:sp>
      <p:pic>
        <p:nvPicPr>
          <p:cNvPr id="8" name="Picture 7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67BA9A76-8E29-4F32-920A-EE25A86E134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128" y="2308193"/>
            <a:ext cx="3567992" cy="3715305"/>
          </a:xfrm>
          <a:prstGeom prst="rect">
            <a:avLst/>
          </a:prstGeom>
        </p:spPr>
      </p:pic>
      <p:pic>
        <p:nvPicPr>
          <p:cNvPr id="11" name="Picture 10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4828B769-CA73-4253-A3E7-A943457B1AA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345" y="1464816"/>
            <a:ext cx="4036904" cy="420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8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/>
              <a:t>See if you can identify this item of clothing …</a:t>
            </a:r>
            <a:endParaRPr lang="en-US" sz="3400" cap="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5D0F3-585A-4E6A-87CA-6F1FE138D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413000"/>
            <a:ext cx="5016259" cy="3632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Apa</a:t>
            </a:r>
            <a:r>
              <a:rPr lang="en-AU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ini</a:t>
            </a:r>
            <a:r>
              <a:rPr lang="en-AU" sz="4000" dirty="0"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3" name="Picture 12" descr="A picture containing clothing&#10;&#10;Description generated with very high confidence">
            <a:extLst>
              <a:ext uri="{FF2B5EF4-FFF2-40B4-BE49-F238E27FC236}">
                <a16:creationId xmlns:a16="http://schemas.microsoft.com/office/drawing/2014/main" id="{2F51B06B-97DA-4689-B2EF-800750F5D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19" y="1222310"/>
            <a:ext cx="3724469" cy="446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2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AU" sz="3400" cap="none" dirty="0" err="1"/>
              <a:t>Ini</a:t>
            </a:r>
            <a:r>
              <a:rPr lang="en-AU" sz="3400" cap="none" dirty="0"/>
              <a:t> </a:t>
            </a:r>
            <a:r>
              <a:rPr lang="en-AU" sz="3400" cap="none" dirty="0" err="1"/>
              <a:t>kemeja</a:t>
            </a:r>
            <a:r>
              <a:rPr lang="en-AU" sz="3400" cap="none" dirty="0"/>
              <a:t>.</a:t>
            </a:r>
            <a:endParaRPr lang="en-US" sz="3400" cap="none" dirty="0"/>
          </a:p>
        </p:txBody>
      </p:sp>
      <p:pic>
        <p:nvPicPr>
          <p:cNvPr id="4" name="Picture 3" descr="A picture containing clothing&#10;&#10;Description generated with very high confidence">
            <a:extLst>
              <a:ext uri="{FF2B5EF4-FFF2-40B4-BE49-F238E27FC236}">
                <a16:creationId xmlns:a16="http://schemas.microsoft.com/office/drawing/2014/main" id="{9C5E7B23-124C-4062-BC6F-95E267DEA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05" y="2354540"/>
            <a:ext cx="3574047" cy="4288856"/>
          </a:xfrm>
          <a:prstGeom prst="rect">
            <a:avLst/>
          </a:prstGeom>
        </p:spPr>
      </p:pic>
      <p:pic>
        <p:nvPicPr>
          <p:cNvPr id="6" name="Picture 5" descr="A picture containing clothing&#10;&#10;Description generated with very high confidence">
            <a:extLst>
              <a:ext uri="{FF2B5EF4-FFF2-40B4-BE49-F238E27FC236}">
                <a16:creationId xmlns:a16="http://schemas.microsoft.com/office/drawing/2014/main" id="{36DE213D-B39A-4F36-B796-1ABDF322D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19" y="1222310"/>
            <a:ext cx="3724469" cy="446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6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/>
              <a:t>See if you can identify this item of clothing …</a:t>
            </a:r>
            <a:endParaRPr lang="en-US" sz="3400" cap="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5D0F3-585A-4E6A-87CA-6F1FE138D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413000"/>
            <a:ext cx="5016259" cy="3632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Apa</a:t>
            </a:r>
            <a:r>
              <a:rPr lang="en-AU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itu</a:t>
            </a:r>
            <a:r>
              <a:rPr lang="en-AU" sz="4000" dirty="0"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25BA8DBF-15EF-4BB9-ADE1-1CDDE1F4C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206" y="1912249"/>
            <a:ext cx="3823056" cy="386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30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AU" sz="3400" cap="none" dirty="0" err="1"/>
              <a:t>Ini</a:t>
            </a:r>
            <a:r>
              <a:rPr lang="en-AU" sz="3400" cap="none" dirty="0"/>
              <a:t> </a:t>
            </a:r>
            <a:r>
              <a:rPr lang="en-AU" sz="3400" cap="none" dirty="0" err="1"/>
              <a:t>baju</a:t>
            </a:r>
            <a:r>
              <a:rPr lang="en-AU" sz="3400" cap="none" dirty="0"/>
              <a:t> </a:t>
            </a:r>
            <a:r>
              <a:rPr lang="en-AU" sz="3400" cap="none" dirty="0" err="1"/>
              <a:t>wol</a:t>
            </a:r>
            <a:r>
              <a:rPr lang="en-AU" sz="3400" cap="none" dirty="0"/>
              <a:t>..</a:t>
            </a:r>
            <a:endParaRPr lang="en-US" sz="3400" cap="none" dirty="0"/>
          </a:p>
        </p:txBody>
      </p:sp>
      <p:pic>
        <p:nvPicPr>
          <p:cNvPr id="8" name="Picture 7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36809EA8-31B1-4DC9-962A-4997E179B6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206" y="1912249"/>
            <a:ext cx="3823056" cy="3861287"/>
          </a:xfrm>
          <a:prstGeom prst="rect">
            <a:avLst/>
          </a:prstGeom>
        </p:spPr>
      </p:pic>
      <p:pic>
        <p:nvPicPr>
          <p:cNvPr id="9" name="Picture 8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7A767CD6-5360-47A7-8BC0-5F91FB374B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85" y="2322102"/>
            <a:ext cx="3823056" cy="386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7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/>
              <a:t>See if you can identify this item of clothing …</a:t>
            </a:r>
            <a:endParaRPr lang="en-US" sz="3400" cap="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5D0F3-585A-4E6A-87CA-6F1FE138D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413000"/>
            <a:ext cx="5016259" cy="3632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Apa</a:t>
            </a:r>
            <a:r>
              <a:rPr lang="en-AU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ini</a:t>
            </a:r>
            <a:r>
              <a:rPr lang="en-AU" sz="4000" dirty="0"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A picture containing white, indoor&#10;&#10;Description generated with high confidence">
            <a:extLst>
              <a:ext uri="{FF2B5EF4-FFF2-40B4-BE49-F238E27FC236}">
                <a16:creationId xmlns:a16="http://schemas.microsoft.com/office/drawing/2014/main" id="{6D7C0CD5-697E-460F-9A81-A893236DF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467" y="1352937"/>
            <a:ext cx="4397075" cy="439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25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AU" sz="3400" cap="none" dirty="0" err="1"/>
              <a:t>Ini</a:t>
            </a:r>
            <a:r>
              <a:rPr lang="en-AU" sz="3400" cap="none" dirty="0"/>
              <a:t> </a:t>
            </a:r>
            <a:r>
              <a:rPr lang="en-AU" sz="3400" cap="none" dirty="0" err="1"/>
              <a:t>celana</a:t>
            </a:r>
            <a:r>
              <a:rPr lang="en-AU" sz="3400" cap="none" dirty="0"/>
              <a:t> </a:t>
            </a:r>
            <a:r>
              <a:rPr lang="en-AU" sz="3400" cap="none" dirty="0" err="1"/>
              <a:t>panjang</a:t>
            </a:r>
            <a:endParaRPr lang="en-US" sz="3400" cap="none" dirty="0"/>
          </a:p>
        </p:txBody>
      </p:sp>
      <p:pic>
        <p:nvPicPr>
          <p:cNvPr id="11" name="Picture 10" descr="A picture containing white, indoor&#10;&#10;Description generated with high confidence">
            <a:extLst>
              <a:ext uri="{FF2B5EF4-FFF2-40B4-BE49-F238E27FC236}">
                <a16:creationId xmlns:a16="http://schemas.microsoft.com/office/drawing/2014/main" id="{FC70B773-6D5B-4994-8648-9BFEF2434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467" y="1352937"/>
            <a:ext cx="4397075" cy="4397075"/>
          </a:xfrm>
          <a:prstGeom prst="rect">
            <a:avLst/>
          </a:prstGeom>
        </p:spPr>
      </p:pic>
      <p:pic>
        <p:nvPicPr>
          <p:cNvPr id="13" name="Picture 12" descr="A picture containing white, indoor&#10;&#10;Description generated with high confidence">
            <a:extLst>
              <a:ext uri="{FF2B5EF4-FFF2-40B4-BE49-F238E27FC236}">
                <a16:creationId xmlns:a16="http://schemas.microsoft.com/office/drawing/2014/main" id="{55887252-B854-4976-AC8E-CFD7259CF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95" y="2102496"/>
            <a:ext cx="4397075" cy="439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54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/>
              <a:t>See if you can identify this item of clothing …</a:t>
            </a:r>
            <a:endParaRPr lang="en-US" sz="3400" cap="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5D0F3-585A-4E6A-87CA-6F1FE138D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413000"/>
            <a:ext cx="5016259" cy="3632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Apa</a:t>
            </a:r>
            <a:r>
              <a:rPr lang="en-AU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itu</a:t>
            </a:r>
            <a:r>
              <a:rPr lang="en-AU" sz="4000" dirty="0"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picture containing wall, indoor, clothing, person&#10;&#10;Description generated with high confidence">
            <a:extLst>
              <a:ext uri="{FF2B5EF4-FFF2-40B4-BE49-F238E27FC236}">
                <a16:creationId xmlns:a16="http://schemas.microsoft.com/office/drawing/2014/main" id="{426CA084-58E2-4EB2-9518-59DFDCE9C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9547">
            <a:off x="7022646" y="2114985"/>
            <a:ext cx="4724046" cy="316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8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AU" sz="3400" cap="none" dirty="0" err="1"/>
              <a:t>Ini</a:t>
            </a:r>
            <a:r>
              <a:rPr lang="en-AU" sz="3400" cap="none" dirty="0"/>
              <a:t> </a:t>
            </a:r>
            <a:r>
              <a:rPr lang="en-AU" sz="3400" cap="none" dirty="0" err="1"/>
              <a:t>celana</a:t>
            </a:r>
            <a:r>
              <a:rPr lang="en-AU" sz="3400" cap="none" dirty="0"/>
              <a:t> </a:t>
            </a:r>
            <a:r>
              <a:rPr lang="en-AU" sz="3400" cap="none" dirty="0" err="1"/>
              <a:t>jins</a:t>
            </a:r>
            <a:endParaRPr lang="en-US" sz="3400" cap="none" dirty="0"/>
          </a:p>
        </p:txBody>
      </p:sp>
      <p:pic>
        <p:nvPicPr>
          <p:cNvPr id="4" name="Picture 3" descr="A picture containing wall, indoor, clothing, person&#10;&#10;Description generated with high confidence">
            <a:extLst>
              <a:ext uri="{FF2B5EF4-FFF2-40B4-BE49-F238E27FC236}">
                <a16:creationId xmlns:a16="http://schemas.microsoft.com/office/drawing/2014/main" id="{73C7033C-285F-422E-AE4C-A2392740E6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1867">
            <a:off x="7202935" y="2197269"/>
            <a:ext cx="4000500" cy="2676525"/>
          </a:xfrm>
          <a:prstGeom prst="rect">
            <a:avLst/>
          </a:prstGeom>
        </p:spPr>
      </p:pic>
      <p:pic>
        <p:nvPicPr>
          <p:cNvPr id="15" name="Picture 14" descr="A picture containing wall, indoor, clothing, person&#10;&#10;Description generated with high confidence">
            <a:extLst>
              <a:ext uri="{FF2B5EF4-FFF2-40B4-BE49-F238E27FC236}">
                <a16:creationId xmlns:a16="http://schemas.microsoft.com/office/drawing/2014/main" id="{B28732F7-A590-4149-9801-72D67F305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1867">
            <a:off x="1238358" y="2806868"/>
            <a:ext cx="40005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7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/>
              <a:t>See if you can identify this item of clothing …</a:t>
            </a:r>
            <a:endParaRPr lang="en-US" sz="3400" cap="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5D0F3-585A-4E6A-87CA-6F1FE138D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413000"/>
            <a:ext cx="5016259" cy="3632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Apa</a:t>
            </a:r>
            <a:r>
              <a:rPr lang="en-AU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ini</a:t>
            </a:r>
            <a:r>
              <a:rPr lang="en-AU" sz="4000" dirty="0"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A colorful dress&#10;&#10;Description generated with very high confidence">
            <a:extLst>
              <a:ext uri="{FF2B5EF4-FFF2-40B4-BE49-F238E27FC236}">
                <a16:creationId xmlns:a16="http://schemas.microsoft.com/office/drawing/2014/main" id="{FAF9D3D8-51D9-4430-8907-8B14FE8A9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669" y="1491449"/>
            <a:ext cx="4374929" cy="420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Asking “What is this?” / “What is that?”</a:t>
            </a:r>
            <a:endParaRPr lang="en-US" cap="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5D0F3-585A-4E6A-87CA-6F1FE138D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000" y="1926712"/>
            <a:ext cx="10979546" cy="3636511"/>
          </a:xfrm>
        </p:spPr>
        <p:txBody>
          <a:bodyPr/>
          <a:lstStyle/>
          <a:p>
            <a:pPr marL="0" indent="0">
              <a:buNone/>
            </a:pPr>
            <a:r>
              <a:rPr lang="en-AU" sz="4000" dirty="0" err="1">
                <a:latin typeface="Arial" panose="020B0604020202020204" pitchFamily="34" charset="0"/>
                <a:cs typeface="Arial" panose="020B0604020202020204" pitchFamily="34" charset="0"/>
              </a:rPr>
              <a:t>Apa</a:t>
            </a:r>
            <a:r>
              <a:rPr lang="en-AU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dirty="0" err="1"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AU" sz="4000" dirty="0">
                <a:latin typeface="Arial" panose="020B0604020202020204" pitchFamily="34" charset="0"/>
                <a:cs typeface="Arial" panose="020B0604020202020204" pitchFamily="34" charset="0"/>
              </a:rPr>
              <a:t> ? 		What is this?</a:t>
            </a:r>
          </a:p>
          <a:p>
            <a:pPr marL="0" indent="0">
              <a:buNone/>
            </a:pPr>
            <a:endParaRPr lang="en-AU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AU" sz="4000" dirty="0" err="1">
                <a:latin typeface="Arial" panose="020B0604020202020204" pitchFamily="34" charset="0"/>
                <a:cs typeface="Arial" panose="020B0604020202020204" pitchFamily="34" charset="0"/>
              </a:rPr>
              <a:t>Apa</a:t>
            </a:r>
            <a:r>
              <a:rPr lang="en-AU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dirty="0" err="1">
                <a:latin typeface="Arial" panose="020B0604020202020204" pitchFamily="34" charset="0"/>
                <a:cs typeface="Arial" panose="020B0604020202020204" pitchFamily="34" charset="0"/>
              </a:rPr>
              <a:t>itu</a:t>
            </a:r>
            <a:r>
              <a:rPr lang="en-AU" sz="4000" dirty="0">
                <a:latin typeface="Arial" panose="020B0604020202020204" pitchFamily="34" charset="0"/>
                <a:cs typeface="Arial" panose="020B0604020202020204" pitchFamily="34" charset="0"/>
              </a:rPr>
              <a:t>?		What is that?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386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AU" sz="3400" cap="none" dirty="0" err="1"/>
              <a:t>Ini</a:t>
            </a:r>
            <a:r>
              <a:rPr lang="en-AU" sz="3400" cap="none" dirty="0"/>
              <a:t> </a:t>
            </a:r>
            <a:r>
              <a:rPr lang="en-AU" sz="3400" cap="none" dirty="0" err="1"/>
              <a:t>rok</a:t>
            </a:r>
            <a:r>
              <a:rPr lang="en-AU" sz="3400" cap="none" dirty="0"/>
              <a:t>.</a:t>
            </a:r>
            <a:endParaRPr lang="en-US" sz="3400" cap="none" dirty="0"/>
          </a:p>
        </p:txBody>
      </p:sp>
      <p:pic>
        <p:nvPicPr>
          <p:cNvPr id="8" name="Picture 7" descr="A colorful dress&#10;&#10;Description generated with very high confidence">
            <a:extLst>
              <a:ext uri="{FF2B5EF4-FFF2-40B4-BE49-F238E27FC236}">
                <a16:creationId xmlns:a16="http://schemas.microsoft.com/office/drawing/2014/main" id="{A90CA14F-2A76-49A8-8066-785666B2F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669" y="1491449"/>
            <a:ext cx="4374929" cy="4203577"/>
          </a:xfrm>
          <a:prstGeom prst="rect">
            <a:avLst/>
          </a:prstGeom>
        </p:spPr>
      </p:pic>
      <p:pic>
        <p:nvPicPr>
          <p:cNvPr id="9" name="Picture 8" descr="A colorful dress&#10;&#10;Description generated with very high confidence">
            <a:extLst>
              <a:ext uri="{FF2B5EF4-FFF2-40B4-BE49-F238E27FC236}">
                <a16:creationId xmlns:a16="http://schemas.microsoft.com/office/drawing/2014/main" id="{158459CB-7CB6-4817-8796-1C215FF4B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68" y="2213016"/>
            <a:ext cx="4374929" cy="420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5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/>
              <a:t>See if you can identify this item of clothing …</a:t>
            </a:r>
            <a:endParaRPr lang="en-US" sz="3400" cap="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5D0F3-585A-4E6A-87CA-6F1FE138D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413000"/>
            <a:ext cx="5016259" cy="3632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Apa</a:t>
            </a:r>
            <a:r>
              <a:rPr lang="en-AU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ini</a:t>
            </a:r>
            <a:r>
              <a:rPr lang="en-AU" sz="4000" dirty="0"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C25C75-6C33-49CB-9AFF-2023732AC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6167">
            <a:off x="7039771" y="2000427"/>
            <a:ext cx="4761905" cy="2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6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AU" sz="3400" cap="none" dirty="0" err="1"/>
              <a:t>Ini</a:t>
            </a:r>
            <a:r>
              <a:rPr lang="en-AU" sz="3400" cap="none" dirty="0"/>
              <a:t> </a:t>
            </a:r>
            <a:r>
              <a:rPr lang="en-AU" sz="3400" cap="none" dirty="0" err="1"/>
              <a:t>kacamata</a:t>
            </a:r>
            <a:r>
              <a:rPr lang="en-AU" sz="3400" cap="none" dirty="0"/>
              <a:t> </a:t>
            </a:r>
            <a:r>
              <a:rPr lang="en-AU" sz="3400" cap="none" dirty="0" err="1"/>
              <a:t>hitam</a:t>
            </a:r>
            <a:r>
              <a:rPr lang="en-AU" sz="3400" cap="none" dirty="0"/>
              <a:t>.</a:t>
            </a:r>
            <a:endParaRPr lang="en-US" sz="3400" cap="non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F5D5EB-5C2F-44B3-AB08-08B292F7E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6167">
            <a:off x="7039771" y="2000427"/>
            <a:ext cx="4761905" cy="28571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E233B8-C240-473F-9DBE-EC75D6748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6167">
            <a:off x="866462" y="2666011"/>
            <a:ext cx="4761905" cy="2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2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AU" cap="none" dirty="0"/>
              <a:t>Asking “What is the price?” of something?</a:t>
            </a:r>
            <a:endParaRPr lang="en-US" cap="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5D0F3-585A-4E6A-87CA-6F1FE138D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000" y="1926712"/>
            <a:ext cx="10979546" cy="3636511"/>
          </a:xfrm>
        </p:spPr>
        <p:txBody>
          <a:bodyPr/>
          <a:lstStyle/>
          <a:p>
            <a:pPr marL="0" indent="0">
              <a:buNone/>
            </a:pPr>
            <a:r>
              <a:rPr lang="en-AU" sz="4000" dirty="0" err="1">
                <a:latin typeface="Arial" panose="020B0604020202020204" pitchFamily="34" charset="0"/>
                <a:cs typeface="Arial" panose="020B0604020202020204" pitchFamily="34" charset="0"/>
              </a:rPr>
              <a:t>Berapa</a:t>
            </a:r>
            <a:r>
              <a:rPr lang="en-AU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dirty="0" err="1">
                <a:latin typeface="Arial" panose="020B0604020202020204" pitchFamily="34" charset="0"/>
                <a:cs typeface="Arial" panose="020B0604020202020204" pitchFamily="34" charset="0"/>
              </a:rPr>
              <a:t>harganya</a:t>
            </a:r>
            <a:r>
              <a:rPr lang="en-AU" sz="4000" dirty="0">
                <a:latin typeface="Arial" panose="020B0604020202020204" pitchFamily="34" charset="0"/>
                <a:cs typeface="Arial" panose="020B0604020202020204" pitchFamily="34" charset="0"/>
              </a:rPr>
              <a:t>?		How much is the price?</a:t>
            </a:r>
          </a:p>
          <a:p>
            <a:pPr marL="0" indent="0">
              <a:buNone/>
            </a:pPr>
            <a:r>
              <a:rPr lang="en-AU" sz="4000" dirty="0" err="1">
                <a:latin typeface="Arial" panose="020B0604020202020204" pitchFamily="34" charset="0"/>
                <a:cs typeface="Arial" panose="020B0604020202020204" pitchFamily="34" charset="0"/>
              </a:rPr>
              <a:t>Harganya</a:t>
            </a:r>
            <a:r>
              <a:rPr lang="en-AU" sz="4000" dirty="0">
                <a:latin typeface="Arial" panose="020B0604020202020204" pitchFamily="34" charset="0"/>
                <a:cs typeface="Arial" panose="020B0604020202020204" pitchFamily="34" charset="0"/>
              </a:rPr>
              <a:t> (Item) </a:t>
            </a:r>
            <a:r>
              <a:rPr lang="en-AU" sz="4000" dirty="0" err="1">
                <a:latin typeface="Arial" panose="020B0604020202020204" pitchFamily="34" charset="0"/>
                <a:cs typeface="Arial" panose="020B0604020202020204" pitchFamily="34" charset="0"/>
              </a:rPr>
              <a:t>Rp</a:t>
            </a:r>
            <a:r>
              <a:rPr lang="en-AU" sz="4000" dirty="0">
                <a:latin typeface="Arial" panose="020B0604020202020204" pitchFamily="34" charset="0"/>
                <a:cs typeface="Arial" panose="020B0604020202020204" pitchFamily="34" charset="0"/>
              </a:rPr>
              <a:t>. _________.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6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/>
              <a:t>See if you can identify the price of this item of clothing …</a:t>
            </a:r>
            <a:endParaRPr lang="en-US" sz="3400" cap="non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8F0D55-DEEF-4843-8AA2-818A8D596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736" y="958640"/>
            <a:ext cx="2929671" cy="39661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5" y="5093568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err="1">
                <a:solidFill>
                  <a:schemeClr val="bg2"/>
                </a:solidFill>
              </a:rPr>
              <a:t>Rp</a:t>
            </a:r>
            <a:r>
              <a:rPr lang="en-AU" sz="3200" b="1" dirty="0">
                <a:solidFill>
                  <a:schemeClr val="bg2"/>
                </a:solidFill>
              </a:rPr>
              <a:t>. 65.000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673F4D2-F455-43C3-87B0-0CD30F06E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915" y="2413000"/>
            <a:ext cx="268297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0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 err="1"/>
              <a:t>Harganya</a:t>
            </a:r>
            <a:r>
              <a:rPr lang="en-AU" sz="3400" cap="none" dirty="0"/>
              <a:t> </a:t>
            </a:r>
            <a:r>
              <a:rPr lang="en-AU" sz="3400" cap="none" dirty="0" err="1"/>
              <a:t>baju</a:t>
            </a:r>
            <a:r>
              <a:rPr lang="en-AU" sz="3400" cap="none" dirty="0"/>
              <a:t> </a:t>
            </a:r>
            <a:r>
              <a:rPr lang="en-AU" sz="3400" cap="none" dirty="0" err="1"/>
              <a:t>kaus</a:t>
            </a:r>
            <a:r>
              <a:rPr lang="en-AU" sz="3400" cap="none" dirty="0"/>
              <a:t> </a:t>
            </a:r>
            <a:r>
              <a:rPr lang="en-AU" sz="3400" cap="none" dirty="0" err="1"/>
              <a:t>ini</a:t>
            </a:r>
            <a:r>
              <a:rPr lang="en-AU" sz="3400" cap="none" dirty="0"/>
              <a:t>  </a:t>
            </a:r>
            <a:r>
              <a:rPr lang="en-AU" sz="3400" cap="none" dirty="0" err="1"/>
              <a:t>enampuluh</a:t>
            </a:r>
            <a:r>
              <a:rPr lang="en-AU" sz="3400" cap="none" dirty="0"/>
              <a:t> lima </a:t>
            </a:r>
            <a:r>
              <a:rPr lang="en-AU" sz="3400" cap="none" dirty="0" err="1"/>
              <a:t>ribu</a:t>
            </a:r>
            <a:r>
              <a:rPr lang="en-AU" sz="3400" cap="none" dirty="0"/>
              <a:t> rupiah.</a:t>
            </a:r>
            <a:endParaRPr lang="en-US" sz="3400" cap="non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8F0D55-DEEF-4843-8AA2-818A8D596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736" y="958640"/>
            <a:ext cx="2929671" cy="39661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5" y="5093568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err="1">
                <a:solidFill>
                  <a:schemeClr val="bg2"/>
                </a:solidFill>
              </a:rPr>
              <a:t>Rp</a:t>
            </a:r>
            <a:r>
              <a:rPr lang="en-AU" sz="3200" b="1" dirty="0">
                <a:solidFill>
                  <a:schemeClr val="bg2"/>
                </a:solidFill>
              </a:rPr>
              <a:t>. 65.000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673F4D2-F455-43C3-87B0-0CD30F06E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915" y="2413000"/>
            <a:ext cx="268297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7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/>
              <a:t>See if you can identify the price of this item of clothing …</a:t>
            </a:r>
            <a:endParaRPr lang="en-US" sz="3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5" y="5093568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err="1">
                <a:solidFill>
                  <a:schemeClr val="bg2"/>
                </a:solidFill>
              </a:rPr>
              <a:t>Rp</a:t>
            </a:r>
            <a:r>
              <a:rPr lang="en-AU" sz="3200" b="1" dirty="0">
                <a:solidFill>
                  <a:schemeClr val="bg2"/>
                </a:solidFill>
              </a:rPr>
              <a:t>. 90.000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9" name="Picture 8" descr="A picture containing clothing&#10;&#10;Description generated with very high confidence">
            <a:extLst>
              <a:ext uri="{FF2B5EF4-FFF2-40B4-BE49-F238E27FC236}">
                <a16:creationId xmlns:a16="http://schemas.microsoft.com/office/drawing/2014/main" id="{A76EF882-E4E5-47C1-B9CB-805E02155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000" y="1205776"/>
            <a:ext cx="3843330" cy="3843330"/>
          </a:xfrm>
          <a:prstGeom prst="rect">
            <a:avLst/>
          </a:prstGeom>
        </p:spPr>
      </p:pic>
      <p:pic>
        <p:nvPicPr>
          <p:cNvPr id="13" name="Picture 12" descr="A picture containing clothing&#10;&#10;Description generated with very high confidence">
            <a:extLst>
              <a:ext uri="{FF2B5EF4-FFF2-40B4-BE49-F238E27FC236}">
                <a16:creationId xmlns:a16="http://schemas.microsoft.com/office/drawing/2014/main" id="{17F704EB-BC97-4E9A-872F-0B17F36EA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68" y="2060554"/>
            <a:ext cx="3843330" cy="384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51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 err="1"/>
              <a:t>Harganya</a:t>
            </a:r>
            <a:r>
              <a:rPr lang="en-AU" sz="3400" cap="none" dirty="0"/>
              <a:t> </a:t>
            </a:r>
            <a:r>
              <a:rPr lang="en-AU" sz="3400" cap="none" dirty="0" err="1"/>
              <a:t>swempak</a:t>
            </a:r>
            <a:r>
              <a:rPr lang="en-AU" sz="3400" cap="none" dirty="0"/>
              <a:t> </a:t>
            </a:r>
            <a:r>
              <a:rPr lang="en-AU" sz="3400" cap="none" dirty="0" err="1"/>
              <a:t>ini</a:t>
            </a:r>
            <a:r>
              <a:rPr lang="en-AU" sz="3400" cap="none" dirty="0"/>
              <a:t> </a:t>
            </a:r>
            <a:r>
              <a:rPr lang="en-AU" sz="3400" cap="none" dirty="0" err="1"/>
              <a:t>sembilanpuluh</a:t>
            </a:r>
            <a:r>
              <a:rPr lang="en-AU" sz="3400" cap="none" dirty="0"/>
              <a:t> </a:t>
            </a:r>
            <a:r>
              <a:rPr lang="en-AU" sz="3400" cap="none" dirty="0" err="1"/>
              <a:t>ribu</a:t>
            </a:r>
            <a:r>
              <a:rPr lang="en-AU" sz="3400" cap="none" dirty="0"/>
              <a:t> rupiah.</a:t>
            </a:r>
            <a:endParaRPr lang="en-US" sz="3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5" y="5093568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err="1">
                <a:solidFill>
                  <a:schemeClr val="bg2"/>
                </a:solidFill>
              </a:rPr>
              <a:t>Rp</a:t>
            </a:r>
            <a:r>
              <a:rPr lang="en-AU" sz="3200" b="1" dirty="0">
                <a:solidFill>
                  <a:schemeClr val="bg2"/>
                </a:solidFill>
              </a:rPr>
              <a:t>. 90.000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9" name="Picture 8" descr="A picture containing clothing&#10;&#10;Description generated with very high confidence">
            <a:extLst>
              <a:ext uri="{FF2B5EF4-FFF2-40B4-BE49-F238E27FC236}">
                <a16:creationId xmlns:a16="http://schemas.microsoft.com/office/drawing/2014/main" id="{A76EF882-E4E5-47C1-B9CB-805E02155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000" y="1205776"/>
            <a:ext cx="3843330" cy="3843330"/>
          </a:xfrm>
          <a:prstGeom prst="rect">
            <a:avLst/>
          </a:prstGeom>
        </p:spPr>
      </p:pic>
      <p:pic>
        <p:nvPicPr>
          <p:cNvPr id="13" name="Picture 12" descr="A picture containing clothing&#10;&#10;Description generated with very high confidence">
            <a:extLst>
              <a:ext uri="{FF2B5EF4-FFF2-40B4-BE49-F238E27FC236}">
                <a16:creationId xmlns:a16="http://schemas.microsoft.com/office/drawing/2014/main" id="{17F704EB-BC97-4E9A-872F-0B17F36EA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68" y="2060554"/>
            <a:ext cx="3843330" cy="384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8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/>
              <a:t>See if you can identify the price of this item of clothing …</a:t>
            </a:r>
            <a:endParaRPr lang="en-US" sz="3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5" y="5093568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err="1">
                <a:solidFill>
                  <a:schemeClr val="bg2"/>
                </a:solidFill>
              </a:rPr>
              <a:t>Rp</a:t>
            </a:r>
            <a:r>
              <a:rPr lang="en-AU" sz="3200" b="1" dirty="0">
                <a:solidFill>
                  <a:schemeClr val="bg2"/>
                </a:solidFill>
              </a:rPr>
              <a:t>. 25.000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1621EE-69D2-4073-A213-80759FBA4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467" y="229266"/>
            <a:ext cx="3860018" cy="57900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948D2A-1323-48F7-8D6A-AB24B89E7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08" y="1318956"/>
            <a:ext cx="3860018" cy="579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5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 err="1"/>
              <a:t>Harganya</a:t>
            </a:r>
            <a:r>
              <a:rPr lang="en-AU" sz="3400" cap="none" dirty="0"/>
              <a:t> </a:t>
            </a:r>
            <a:r>
              <a:rPr lang="en-AU" sz="3400" cap="none" dirty="0" err="1"/>
              <a:t>celana</a:t>
            </a:r>
            <a:r>
              <a:rPr lang="en-AU" sz="3400" cap="none" dirty="0"/>
              <a:t> </a:t>
            </a:r>
            <a:r>
              <a:rPr lang="en-AU" sz="3400" cap="none" dirty="0" err="1"/>
              <a:t>dalam</a:t>
            </a:r>
            <a:r>
              <a:rPr lang="en-AU" sz="3400" cap="none" dirty="0"/>
              <a:t> </a:t>
            </a:r>
            <a:r>
              <a:rPr lang="en-AU" sz="3400" cap="none" dirty="0" err="1"/>
              <a:t>ini</a:t>
            </a:r>
            <a:r>
              <a:rPr lang="en-AU" sz="3400" cap="none" dirty="0"/>
              <a:t> </a:t>
            </a:r>
            <a:r>
              <a:rPr lang="en-AU" sz="3400" cap="none" dirty="0" err="1"/>
              <a:t>duapuluh</a:t>
            </a:r>
            <a:r>
              <a:rPr lang="en-AU" sz="3400" cap="none" dirty="0"/>
              <a:t> lima </a:t>
            </a:r>
            <a:r>
              <a:rPr lang="en-AU" sz="3400" cap="none" dirty="0" err="1"/>
              <a:t>ribu</a:t>
            </a:r>
            <a:r>
              <a:rPr lang="en-AU" sz="3400" cap="none" dirty="0"/>
              <a:t> rupiah.</a:t>
            </a:r>
            <a:endParaRPr lang="en-US" sz="3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5" y="5093568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err="1">
                <a:solidFill>
                  <a:schemeClr val="bg2"/>
                </a:solidFill>
              </a:rPr>
              <a:t>Rp</a:t>
            </a:r>
            <a:r>
              <a:rPr lang="en-AU" sz="3200" b="1" dirty="0">
                <a:solidFill>
                  <a:schemeClr val="bg2"/>
                </a:solidFill>
              </a:rPr>
              <a:t>. 25.000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1621EE-69D2-4073-A213-80759FBA4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467" y="229266"/>
            <a:ext cx="3860018" cy="57900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948D2A-1323-48F7-8D6A-AB24B89E7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08" y="1318956"/>
            <a:ext cx="3860018" cy="579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4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/>
              <a:t>See if you can identify this item of clothing …</a:t>
            </a:r>
            <a:endParaRPr lang="en-US" sz="3400" cap="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5D0F3-585A-4E6A-87CA-6F1FE138D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413000"/>
            <a:ext cx="5016259" cy="3632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Apa</a:t>
            </a:r>
            <a:r>
              <a:rPr lang="en-AU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ini</a:t>
            </a:r>
            <a:r>
              <a:rPr lang="en-AU" sz="4000" dirty="0"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8F0D55-DEEF-4843-8AA2-818A8D596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783" y="934291"/>
            <a:ext cx="3670853" cy="496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3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/>
              <a:t>See if you can identify the price of this item of clothing …</a:t>
            </a:r>
            <a:endParaRPr lang="en-US" sz="3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5" y="5093568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err="1">
                <a:solidFill>
                  <a:schemeClr val="bg2"/>
                </a:solidFill>
              </a:rPr>
              <a:t>Rp</a:t>
            </a:r>
            <a:r>
              <a:rPr lang="en-AU" sz="3200" b="1" dirty="0">
                <a:solidFill>
                  <a:schemeClr val="bg2"/>
                </a:solidFill>
              </a:rPr>
              <a:t>. 355.000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9" name="Picture 8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F10FEEC0-9B60-499A-A31B-F25B9E88F8A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754" y="1223803"/>
            <a:ext cx="3499730" cy="3644224"/>
          </a:xfrm>
          <a:prstGeom prst="rect">
            <a:avLst/>
          </a:prstGeom>
        </p:spPr>
      </p:pic>
      <p:pic>
        <p:nvPicPr>
          <p:cNvPr id="13" name="Picture 12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49280706-2D9E-469F-AB10-B58F807911B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898" y="2453788"/>
            <a:ext cx="3499730" cy="364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6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 err="1"/>
              <a:t>Harganya</a:t>
            </a:r>
            <a:r>
              <a:rPr lang="en-AU" sz="3400" cap="none" dirty="0"/>
              <a:t> </a:t>
            </a:r>
            <a:r>
              <a:rPr lang="en-AU" sz="3400" cap="none" dirty="0" err="1"/>
              <a:t>jas</a:t>
            </a:r>
            <a:r>
              <a:rPr lang="en-AU" sz="3400" cap="none" dirty="0"/>
              <a:t> </a:t>
            </a:r>
            <a:r>
              <a:rPr lang="en-AU" sz="3400" cap="none" dirty="0" err="1"/>
              <a:t>ini</a:t>
            </a:r>
            <a:r>
              <a:rPr lang="en-AU" sz="3400" cap="none" dirty="0"/>
              <a:t> </a:t>
            </a:r>
            <a:r>
              <a:rPr lang="en-AU" sz="3400" cap="none" dirty="0" err="1"/>
              <a:t>tiga</a:t>
            </a:r>
            <a:r>
              <a:rPr lang="en-AU" sz="3400" cap="none" dirty="0"/>
              <a:t> </a:t>
            </a:r>
            <a:r>
              <a:rPr lang="en-AU" sz="3400" cap="none" dirty="0" err="1"/>
              <a:t>ratus</a:t>
            </a:r>
            <a:r>
              <a:rPr lang="en-AU" sz="3400" cap="none" dirty="0"/>
              <a:t> </a:t>
            </a:r>
            <a:r>
              <a:rPr lang="en-AU" sz="3400" cap="none" dirty="0" err="1"/>
              <a:t>limapuluh</a:t>
            </a:r>
            <a:r>
              <a:rPr lang="en-AU" sz="3400" cap="none" dirty="0"/>
              <a:t> lima </a:t>
            </a:r>
            <a:r>
              <a:rPr lang="en-AU" sz="3400" cap="none" dirty="0" err="1"/>
              <a:t>ribu</a:t>
            </a:r>
            <a:r>
              <a:rPr lang="en-AU" sz="3400" cap="none" dirty="0"/>
              <a:t> rupiah.</a:t>
            </a:r>
            <a:endParaRPr lang="en-US" sz="3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5" y="5093568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err="1">
                <a:solidFill>
                  <a:schemeClr val="bg2"/>
                </a:solidFill>
              </a:rPr>
              <a:t>Rp</a:t>
            </a:r>
            <a:r>
              <a:rPr lang="en-AU" sz="3200" b="1" dirty="0">
                <a:solidFill>
                  <a:schemeClr val="bg2"/>
                </a:solidFill>
              </a:rPr>
              <a:t>. 355.000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9" name="Picture 8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F10FEEC0-9B60-499A-A31B-F25B9E88F8A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754" y="1223803"/>
            <a:ext cx="3499730" cy="3644224"/>
          </a:xfrm>
          <a:prstGeom prst="rect">
            <a:avLst/>
          </a:prstGeom>
        </p:spPr>
      </p:pic>
      <p:pic>
        <p:nvPicPr>
          <p:cNvPr id="13" name="Picture 12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49280706-2D9E-469F-AB10-B58F807911B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898" y="2453788"/>
            <a:ext cx="3499730" cy="364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/>
              <a:t>See if you can identify the price of this item of clothing …</a:t>
            </a:r>
            <a:endParaRPr lang="en-US" sz="3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5" y="5093568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err="1">
                <a:solidFill>
                  <a:schemeClr val="bg2"/>
                </a:solidFill>
              </a:rPr>
              <a:t>Rp</a:t>
            </a:r>
            <a:r>
              <a:rPr lang="en-AU" sz="3200" b="1" dirty="0">
                <a:solidFill>
                  <a:schemeClr val="bg2"/>
                </a:solidFill>
              </a:rPr>
              <a:t>. 95.000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11" name="Picture 10" descr="A picture containing clothing&#10;&#10;Description generated with very high confidence">
            <a:extLst>
              <a:ext uri="{FF2B5EF4-FFF2-40B4-BE49-F238E27FC236}">
                <a16:creationId xmlns:a16="http://schemas.microsoft.com/office/drawing/2014/main" id="{73EF872B-7665-426A-A2E2-BF4F6A6CA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705" y="1107209"/>
            <a:ext cx="3257534" cy="3909041"/>
          </a:xfrm>
          <a:prstGeom prst="rect">
            <a:avLst/>
          </a:prstGeom>
        </p:spPr>
      </p:pic>
      <p:pic>
        <p:nvPicPr>
          <p:cNvPr id="15" name="Picture 14" descr="A picture containing clothing&#10;&#10;Description generated with very high confidence">
            <a:extLst>
              <a:ext uri="{FF2B5EF4-FFF2-40B4-BE49-F238E27FC236}">
                <a16:creationId xmlns:a16="http://schemas.microsoft.com/office/drawing/2014/main" id="{F91BBA3B-20B7-40F5-AF17-C74C504BC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428" y="2453788"/>
            <a:ext cx="3257534" cy="390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94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 err="1"/>
              <a:t>Harganya</a:t>
            </a:r>
            <a:r>
              <a:rPr lang="en-AU" sz="3400" cap="none" dirty="0"/>
              <a:t> </a:t>
            </a:r>
            <a:r>
              <a:rPr lang="en-AU" sz="3400" cap="none" dirty="0" err="1"/>
              <a:t>kemeja</a:t>
            </a:r>
            <a:r>
              <a:rPr lang="en-AU" sz="3400" cap="none" dirty="0"/>
              <a:t> </a:t>
            </a:r>
            <a:r>
              <a:rPr lang="en-AU" sz="3400" cap="none" dirty="0" err="1"/>
              <a:t>ini</a:t>
            </a:r>
            <a:r>
              <a:rPr lang="en-AU" sz="3400" cap="none" dirty="0"/>
              <a:t> </a:t>
            </a:r>
            <a:r>
              <a:rPr lang="en-AU" sz="3400" cap="none" dirty="0" err="1"/>
              <a:t>sembilanpuluh</a:t>
            </a:r>
            <a:r>
              <a:rPr lang="en-AU" sz="3400" cap="none" dirty="0"/>
              <a:t> lima </a:t>
            </a:r>
            <a:r>
              <a:rPr lang="en-AU" sz="3400" cap="none" dirty="0" err="1"/>
              <a:t>ribu</a:t>
            </a:r>
            <a:r>
              <a:rPr lang="en-AU" sz="3400" cap="none" dirty="0"/>
              <a:t> rupiah.</a:t>
            </a:r>
            <a:endParaRPr lang="en-US" sz="3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5" y="5093568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err="1">
                <a:solidFill>
                  <a:schemeClr val="bg2"/>
                </a:solidFill>
              </a:rPr>
              <a:t>Rp</a:t>
            </a:r>
            <a:r>
              <a:rPr lang="en-AU" sz="3200" b="1" dirty="0">
                <a:solidFill>
                  <a:schemeClr val="bg2"/>
                </a:solidFill>
              </a:rPr>
              <a:t>. 95.000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11" name="Picture 10" descr="A picture containing clothing&#10;&#10;Description generated with very high confidence">
            <a:extLst>
              <a:ext uri="{FF2B5EF4-FFF2-40B4-BE49-F238E27FC236}">
                <a16:creationId xmlns:a16="http://schemas.microsoft.com/office/drawing/2014/main" id="{73EF872B-7665-426A-A2E2-BF4F6A6CA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705" y="1107209"/>
            <a:ext cx="3257534" cy="3909041"/>
          </a:xfrm>
          <a:prstGeom prst="rect">
            <a:avLst/>
          </a:prstGeom>
        </p:spPr>
      </p:pic>
      <p:pic>
        <p:nvPicPr>
          <p:cNvPr id="15" name="Picture 14" descr="A picture containing clothing&#10;&#10;Description generated with very high confidence">
            <a:extLst>
              <a:ext uri="{FF2B5EF4-FFF2-40B4-BE49-F238E27FC236}">
                <a16:creationId xmlns:a16="http://schemas.microsoft.com/office/drawing/2014/main" id="{F91BBA3B-20B7-40F5-AF17-C74C504BC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428" y="2453788"/>
            <a:ext cx="3257534" cy="390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3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/>
              <a:t>See if you can identify the price of this item of clothing …</a:t>
            </a:r>
            <a:endParaRPr lang="en-US" sz="3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5" y="5093568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err="1">
                <a:solidFill>
                  <a:schemeClr val="bg2"/>
                </a:solidFill>
              </a:rPr>
              <a:t>Rp</a:t>
            </a:r>
            <a:r>
              <a:rPr lang="en-AU" sz="3200" b="1" dirty="0">
                <a:solidFill>
                  <a:schemeClr val="bg2"/>
                </a:solidFill>
              </a:rPr>
              <a:t>. 110.000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9" name="Picture 8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6D0AB7EC-3BC6-46D7-BE0A-6BE8BEF71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681" y="1178840"/>
            <a:ext cx="3823056" cy="3861287"/>
          </a:xfrm>
          <a:prstGeom prst="rect">
            <a:avLst/>
          </a:prstGeom>
        </p:spPr>
      </p:pic>
      <p:pic>
        <p:nvPicPr>
          <p:cNvPr id="13" name="Picture 12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6C8B9938-E0A2-4B7C-BE71-CD8412221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05" y="2169702"/>
            <a:ext cx="3823056" cy="386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3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 err="1"/>
              <a:t>Harganya</a:t>
            </a:r>
            <a:r>
              <a:rPr lang="en-AU" sz="3400" cap="none" dirty="0"/>
              <a:t> </a:t>
            </a:r>
            <a:r>
              <a:rPr lang="en-AU" sz="3400" cap="none" dirty="0" err="1"/>
              <a:t>baju</a:t>
            </a:r>
            <a:r>
              <a:rPr lang="en-AU" sz="3400" cap="none" dirty="0"/>
              <a:t> </a:t>
            </a:r>
            <a:r>
              <a:rPr lang="en-AU" sz="3400" cap="none" dirty="0" err="1"/>
              <a:t>wol</a:t>
            </a:r>
            <a:r>
              <a:rPr lang="en-AU" sz="3400" cap="none" dirty="0"/>
              <a:t> </a:t>
            </a:r>
            <a:r>
              <a:rPr lang="en-AU" sz="3400" cap="none" dirty="0" err="1"/>
              <a:t>ini</a:t>
            </a:r>
            <a:r>
              <a:rPr lang="en-AU" sz="3400" cap="none" dirty="0"/>
              <a:t> serratus </a:t>
            </a:r>
            <a:r>
              <a:rPr lang="en-AU" sz="3400" cap="none" dirty="0" err="1"/>
              <a:t>sepuluh</a:t>
            </a:r>
            <a:r>
              <a:rPr lang="en-AU" sz="3400" cap="none" dirty="0"/>
              <a:t> </a:t>
            </a:r>
            <a:r>
              <a:rPr lang="en-AU" sz="3400" cap="none" dirty="0" err="1"/>
              <a:t>ribu</a:t>
            </a:r>
            <a:r>
              <a:rPr lang="en-AU" sz="3400" cap="none" dirty="0"/>
              <a:t> rupiah.</a:t>
            </a:r>
            <a:endParaRPr lang="en-US" sz="3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5" y="5093568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err="1">
                <a:solidFill>
                  <a:schemeClr val="bg2"/>
                </a:solidFill>
              </a:rPr>
              <a:t>Rp</a:t>
            </a:r>
            <a:r>
              <a:rPr lang="en-AU" sz="3200" b="1" dirty="0">
                <a:solidFill>
                  <a:schemeClr val="bg2"/>
                </a:solidFill>
              </a:rPr>
              <a:t>. 110.000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9" name="Picture 8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6D0AB7EC-3BC6-46D7-BE0A-6BE8BEF71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681" y="1178840"/>
            <a:ext cx="3823056" cy="3861287"/>
          </a:xfrm>
          <a:prstGeom prst="rect">
            <a:avLst/>
          </a:prstGeom>
        </p:spPr>
      </p:pic>
      <p:pic>
        <p:nvPicPr>
          <p:cNvPr id="13" name="Picture 12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6C8B9938-E0A2-4B7C-BE71-CD8412221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05" y="2169702"/>
            <a:ext cx="3823056" cy="386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7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/>
              <a:t>See if you can identify the price of this item of clothing …</a:t>
            </a:r>
            <a:endParaRPr lang="en-US" sz="3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5" y="5093568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err="1">
                <a:solidFill>
                  <a:schemeClr val="bg2"/>
                </a:solidFill>
              </a:rPr>
              <a:t>Rp</a:t>
            </a:r>
            <a:r>
              <a:rPr lang="en-AU" sz="3200" b="1" dirty="0">
                <a:solidFill>
                  <a:schemeClr val="bg2"/>
                </a:solidFill>
              </a:rPr>
              <a:t>. 135.000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11" name="Picture 10" descr="A picture containing white, indoor&#10;&#10;Description generated with high confidence">
            <a:extLst>
              <a:ext uri="{FF2B5EF4-FFF2-40B4-BE49-F238E27FC236}">
                <a16:creationId xmlns:a16="http://schemas.microsoft.com/office/drawing/2014/main" id="{5542DA7C-8FA3-4016-BAD8-806FF94790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705" y="1137839"/>
            <a:ext cx="3776530" cy="3776530"/>
          </a:xfrm>
          <a:prstGeom prst="rect">
            <a:avLst/>
          </a:prstGeom>
        </p:spPr>
      </p:pic>
      <p:pic>
        <p:nvPicPr>
          <p:cNvPr id="16" name="Picture 15" descr="A picture containing white, indoor&#10;&#10;Description generated with high confidence">
            <a:extLst>
              <a:ext uri="{FF2B5EF4-FFF2-40B4-BE49-F238E27FC236}">
                <a16:creationId xmlns:a16="http://schemas.microsoft.com/office/drawing/2014/main" id="{DD902164-6536-4325-8802-E82CF2B55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251" y="2453788"/>
            <a:ext cx="3776530" cy="377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5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AU" sz="3400" cap="none" dirty="0" err="1"/>
              <a:t>Harganya</a:t>
            </a:r>
            <a:r>
              <a:rPr lang="en-AU" sz="3400" cap="none" dirty="0"/>
              <a:t> </a:t>
            </a:r>
            <a:r>
              <a:rPr lang="en-AU" sz="3400" cap="none" dirty="0" err="1"/>
              <a:t>celana</a:t>
            </a:r>
            <a:r>
              <a:rPr lang="en-AU" sz="3400" cap="none" dirty="0"/>
              <a:t> </a:t>
            </a:r>
            <a:r>
              <a:rPr lang="en-AU" sz="3400" cap="none" dirty="0" err="1"/>
              <a:t>panjang</a:t>
            </a:r>
            <a:r>
              <a:rPr lang="en-AU" sz="3400" cap="none" dirty="0"/>
              <a:t> </a:t>
            </a:r>
            <a:r>
              <a:rPr lang="en-AU" sz="3400" cap="none" dirty="0" err="1"/>
              <a:t>ini</a:t>
            </a:r>
            <a:r>
              <a:rPr lang="en-AU" sz="3400" cap="none" dirty="0"/>
              <a:t> </a:t>
            </a:r>
            <a:r>
              <a:rPr lang="en-AU" sz="3400" cap="none" dirty="0" err="1"/>
              <a:t>seratus</a:t>
            </a:r>
            <a:r>
              <a:rPr lang="en-AU" sz="3400" cap="none" dirty="0"/>
              <a:t> </a:t>
            </a:r>
            <a:r>
              <a:rPr lang="en-AU" sz="3400" cap="none" dirty="0" err="1"/>
              <a:t>tigapuluh</a:t>
            </a:r>
            <a:r>
              <a:rPr lang="en-AU" sz="3400" cap="none" dirty="0"/>
              <a:t> lima </a:t>
            </a:r>
            <a:r>
              <a:rPr lang="en-AU" sz="3400" cap="none" dirty="0" err="1"/>
              <a:t>ribu</a:t>
            </a:r>
            <a:r>
              <a:rPr lang="en-AU" sz="3400" cap="none" dirty="0"/>
              <a:t> rupiah.</a:t>
            </a:r>
            <a:endParaRPr lang="en-US" sz="3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5" y="5093568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err="1">
                <a:solidFill>
                  <a:schemeClr val="bg2"/>
                </a:solidFill>
              </a:rPr>
              <a:t>Rp</a:t>
            </a:r>
            <a:r>
              <a:rPr lang="en-AU" sz="3200" b="1" dirty="0">
                <a:solidFill>
                  <a:schemeClr val="bg2"/>
                </a:solidFill>
              </a:rPr>
              <a:t>. 135.000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11" name="Picture 10" descr="A picture containing white, indoor&#10;&#10;Description generated with high confidence">
            <a:extLst>
              <a:ext uri="{FF2B5EF4-FFF2-40B4-BE49-F238E27FC236}">
                <a16:creationId xmlns:a16="http://schemas.microsoft.com/office/drawing/2014/main" id="{5542DA7C-8FA3-4016-BAD8-806FF94790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705" y="1137839"/>
            <a:ext cx="3776530" cy="3776530"/>
          </a:xfrm>
          <a:prstGeom prst="rect">
            <a:avLst/>
          </a:prstGeom>
        </p:spPr>
      </p:pic>
      <p:pic>
        <p:nvPicPr>
          <p:cNvPr id="9" name="Picture 8" descr="A picture containing white, indoor&#10;&#10;Description generated with high confidence">
            <a:extLst>
              <a:ext uri="{FF2B5EF4-FFF2-40B4-BE49-F238E27FC236}">
                <a16:creationId xmlns:a16="http://schemas.microsoft.com/office/drawing/2014/main" id="{563239DB-114A-45CC-BE5A-512FB9CF8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251" y="2453788"/>
            <a:ext cx="3776530" cy="377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/>
              <a:t>See if you can identify the price of this item of clothing …</a:t>
            </a:r>
            <a:endParaRPr lang="en-US" sz="3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5" y="5093568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err="1">
                <a:solidFill>
                  <a:schemeClr val="bg2"/>
                </a:solidFill>
              </a:rPr>
              <a:t>Rp</a:t>
            </a:r>
            <a:r>
              <a:rPr lang="en-AU" sz="3200" b="1" dirty="0">
                <a:solidFill>
                  <a:schemeClr val="bg2"/>
                </a:solidFill>
              </a:rPr>
              <a:t>. 78.000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9" name="Picture 8" descr="A picture containing wall, indoor, clothing, person&#10;&#10;Description generated with high confidence">
            <a:extLst>
              <a:ext uri="{FF2B5EF4-FFF2-40B4-BE49-F238E27FC236}">
                <a16:creationId xmlns:a16="http://schemas.microsoft.com/office/drawing/2014/main" id="{D8EE80DC-BDAE-496D-A9BE-40A5BA1B0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9547">
            <a:off x="7305423" y="1757208"/>
            <a:ext cx="4063574" cy="2718725"/>
          </a:xfrm>
          <a:prstGeom prst="rect">
            <a:avLst/>
          </a:prstGeom>
        </p:spPr>
      </p:pic>
      <p:pic>
        <p:nvPicPr>
          <p:cNvPr id="15" name="Picture 14" descr="A picture containing wall, indoor, clothing, person&#10;&#10;Description generated with high confidence">
            <a:extLst>
              <a:ext uri="{FF2B5EF4-FFF2-40B4-BE49-F238E27FC236}">
                <a16:creationId xmlns:a16="http://schemas.microsoft.com/office/drawing/2014/main" id="{3A36C022-C026-4DD0-9965-A199139EC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9547">
            <a:off x="1210945" y="3040238"/>
            <a:ext cx="4063574" cy="271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0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 err="1"/>
              <a:t>Harganya</a:t>
            </a:r>
            <a:r>
              <a:rPr lang="en-AU" sz="3400" cap="none" dirty="0"/>
              <a:t> </a:t>
            </a:r>
            <a:r>
              <a:rPr lang="en-AU" sz="3400" cap="none" dirty="0" err="1"/>
              <a:t>celana</a:t>
            </a:r>
            <a:r>
              <a:rPr lang="en-AU" sz="3400" cap="none" dirty="0"/>
              <a:t> </a:t>
            </a:r>
            <a:r>
              <a:rPr lang="en-AU" sz="3400" cap="none" dirty="0" err="1"/>
              <a:t>jins</a:t>
            </a:r>
            <a:r>
              <a:rPr lang="en-AU" sz="3400" cap="none" dirty="0"/>
              <a:t> </a:t>
            </a:r>
            <a:r>
              <a:rPr lang="en-AU" sz="3400" cap="none" dirty="0" err="1"/>
              <a:t>ini</a:t>
            </a:r>
            <a:r>
              <a:rPr lang="en-AU" sz="3400" cap="none" dirty="0"/>
              <a:t> </a:t>
            </a:r>
            <a:r>
              <a:rPr lang="en-AU" sz="3400" cap="none" dirty="0" err="1"/>
              <a:t>tujuhpuluh</a:t>
            </a:r>
            <a:r>
              <a:rPr lang="en-AU" sz="3400" cap="none" dirty="0"/>
              <a:t> </a:t>
            </a:r>
            <a:r>
              <a:rPr lang="en-AU" sz="3400" cap="none" dirty="0" err="1"/>
              <a:t>delapan</a:t>
            </a:r>
            <a:r>
              <a:rPr lang="en-AU" sz="3400" cap="none" dirty="0"/>
              <a:t> </a:t>
            </a:r>
            <a:r>
              <a:rPr lang="en-AU" sz="3400" cap="none" dirty="0" err="1"/>
              <a:t>ribu</a:t>
            </a:r>
            <a:r>
              <a:rPr lang="en-AU" sz="3400" cap="none" dirty="0"/>
              <a:t> rupiah.</a:t>
            </a:r>
            <a:endParaRPr lang="en-US" sz="3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5" y="5093568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err="1">
                <a:solidFill>
                  <a:schemeClr val="bg2"/>
                </a:solidFill>
              </a:rPr>
              <a:t>Rp</a:t>
            </a:r>
            <a:r>
              <a:rPr lang="en-AU" sz="3200" b="1" dirty="0">
                <a:solidFill>
                  <a:schemeClr val="bg2"/>
                </a:solidFill>
              </a:rPr>
              <a:t>. 78.000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9" name="Picture 8" descr="A picture containing wall, indoor, clothing, person&#10;&#10;Description generated with high confidence">
            <a:extLst>
              <a:ext uri="{FF2B5EF4-FFF2-40B4-BE49-F238E27FC236}">
                <a16:creationId xmlns:a16="http://schemas.microsoft.com/office/drawing/2014/main" id="{D8EE80DC-BDAE-496D-A9BE-40A5BA1B0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9547">
            <a:off x="7305423" y="1757208"/>
            <a:ext cx="4063574" cy="2718725"/>
          </a:xfrm>
          <a:prstGeom prst="rect">
            <a:avLst/>
          </a:prstGeom>
        </p:spPr>
      </p:pic>
      <p:pic>
        <p:nvPicPr>
          <p:cNvPr id="15" name="Picture 14" descr="A picture containing wall, indoor, clothing, person&#10;&#10;Description generated with high confidence">
            <a:extLst>
              <a:ext uri="{FF2B5EF4-FFF2-40B4-BE49-F238E27FC236}">
                <a16:creationId xmlns:a16="http://schemas.microsoft.com/office/drawing/2014/main" id="{3A36C022-C026-4DD0-9965-A199139EC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9547">
            <a:off x="1210945" y="3040238"/>
            <a:ext cx="4063574" cy="271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4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AU" cap="none" dirty="0" err="1"/>
              <a:t>Ini</a:t>
            </a:r>
            <a:r>
              <a:rPr lang="en-AU" cap="none" dirty="0"/>
              <a:t> </a:t>
            </a:r>
            <a:r>
              <a:rPr lang="en-AU" cap="none" dirty="0" err="1"/>
              <a:t>baju</a:t>
            </a:r>
            <a:r>
              <a:rPr lang="en-AU" cap="none" dirty="0"/>
              <a:t> </a:t>
            </a:r>
            <a:r>
              <a:rPr lang="en-AU" cap="none" dirty="0" err="1"/>
              <a:t>kaus</a:t>
            </a:r>
            <a:r>
              <a:rPr lang="en-AU" cap="none" dirty="0"/>
              <a:t>.</a:t>
            </a:r>
            <a:endParaRPr lang="en-US" cap="non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8F0D55-DEEF-4843-8AA2-818A8D596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783" y="934291"/>
            <a:ext cx="3670853" cy="4969593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1AFB7AD-21AA-4CC7-A881-39ADF36306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915" y="2413000"/>
            <a:ext cx="268297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05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/>
              <a:t>See if you can identify the price of this item of clothing …</a:t>
            </a:r>
            <a:endParaRPr lang="en-US" sz="3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5" y="5093568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err="1">
                <a:solidFill>
                  <a:schemeClr val="bg2"/>
                </a:solidFill>
              </a:rPr>
              <a:t>Rp</a:t>
            </a:r>
            <a:r>
              <a:rPr lang="en-AU" sz="3200" b="1" dirty="0">
                <a:solidFill>
                  <a:schemeClr val="bg2"/>
                </a:solidFill>
              </a:rPr>
              <a:t>. 59.000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11" name="Picture 10" descr="A colorful dress&#10;&#10;Description generated with very high confidence">
            <a:extLst>
              <a:ext uri="{FF2B5EF4-FFF2-40B4-BE49-F238E27FC236}">
                <a16:creationId xmlns:a16="http://schemas.microsoft.com/office/drawing/2014/main" id="{ED54F5DF-B539-470D-896B-8D21749A5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932" y="1029693"/>
            <a:ext cx="4374929" cy="4203577"/>
          </a:xfrm>
          <a:prstGeom prst="rect">
            <a:avLst/>
          </a:prstGeom>
        </p:spPr>
      </p:pic>
      <p:pic>
        <p:nvPicPr>
          <p:cNvPr id="13" name="Picture 12" descr="A colorful dress&#10;&#10;Description generated with very high confidence">
            <a:extLst>
              <a:ext uri="{FF2B5EF4-FFF2-40B4-BE49-F238E27FC236}">
                <a16:creationId xmlns:a16="http://schemas.microsoft.com/office/drawing/2014/main" id="{835A5498-CA8D-4EBC-9F83-CFC04D273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52" y="2330511"/>
            <a:ext cx="4374929" cy="420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3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 err="1"/>
              <a:t>Harganya</a:t>
            </a:r>
            <a:r>
              <a:rPr lang="en-AU" sz="3400" cap="none" dirty="0"/>
              <a:t> </a:t>
            </a:r>
            <a:r>
              <a:rPr lang="en-AU" sz="3400" cap="none" dirty="0" err="1"/>
              <a:t>rok</a:t>
            </a:r>
            <a:r>
              <a:rPr lang="en-AU" sz="3400" cap="none" dirty="0"/>
              <a:t> </a:t>
            </a:r>
            <a:r>
              <a:rPr lang="en-AU" sz="3400" cap="none" dirty="0" err="1"/>
              <a:t>ini</a:t>
            </a:r>
            <a:r>
              <a:rPr lang="en-AU" sz="3400" cap="none" dirty="0"/>
              <a:t> </a:t>
            </a:r>
            <a:r>
              <a:rPr lang="en-AU" sz="3400" cap="none" dirty="0" err="1"/>
              <a:t>limapuluh</a:t>
            </a:r>
            <a:r>
              <a:rPr lang="en-AU" sz="3400" cap="none" dirty="0"/>
              <a:t> </a:t>
            </a:r>
            <a:r>
              <a:rPr lang="en-AU" sz="3400" cap="none" dirty="0" err="1"/>
              <a:t>sembilan</a:t>
            </a:r>
            <a:r>
              <a:rPr lang="en-AU" sz="3400" cap="none" dirty="0"/>
              <a:t> </a:t>
            </a:r>
            <a:r>
              <a:rPr lang="en-AU" sz="3400" cap="none" dirty="0" err="1"/>
              <a:t>ribu</a:t>
            </a:r>
            <a:r>
              <a:rPr lang="en-AU" sz="3400" cap="none" dirty="0"/>
              <a:t> rupiah.</a:t>
            </a:r>
            <a:endParaRPr lang="en-US" sz="3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5" y="5093568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err="1">
                <a:solidFill>
                  <a:schemeClr val="bg2"/>
                </a:solidFill>
              </a:rPr>
              <a:t>Rp</a:t>
            </a:r>
            <a:r>
              <a:rPr lang="en-AU" sz="3200" b="1" dirty="0">
                <a:solidFill>
                  <a:schemeClr val="bg2"/>
                </a:solidFill>
              </a:rPr>
              <a:t>. 59.000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11" name="Picture 10" descr="A colorful dress&#10;&#10;Description generated with very high confidence">
            <a:extLst>
              <a:ext uri="{FF2B5EF4-FFF2-40B4-BE49-F238E27FC236}">
                <a16:creationId xmlns:a16="http://schemas.microsoft.com/office/drawing/2014/main" id="{ED54F5DF-B539-470D-896B-8D21749A5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932" y="1029693"/>
            <a:ext cx="4374929" cy="4203577"/>
          </a:xfrm>
          <a:prstGeom prst="rect">
            <a:avLst/>
          </a:prstGeom>
        </p:spPr>
      </p:pic>
      <p:pic>
        <p:nvPicPr>
          <p:cNvPr id="13" name="Picture 12" descr="A colorful dress&#10;&#10;Description generated with very high confidence">
            <a:extLst>
              <a:ext uri="{FF2B5EF4-FFF2-40B4-BE49-F238E27FC236}">
                <a16:creationId xmlns:a16="http://schemas.microsoft.com/office/drawing/2014/main" id="{835A5498-CA8D-4EBC-9F83-CFC04D273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52" y="2330511"/>
            <a:ext cx="4374929" cy="420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2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/>
              <a:t>See if you can identify the price of this item of clothing …</a:t>
            </a:r>
            <a:endParaRPr lang="en-US" sz="3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5" y="5093568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err="1">
                <a:solidFill>
                  <a:schemeClr val="bg2"/>
                </a:solidFill>
              </a:rPr>
              <a:t>Rp</a:t>
            </a:r>
            <a:r>
              <a:rPr lang="en-AU" sz="3200" b="1" dirty="0">
                <a:solidFill>
                  <a:schemeClr val="bg2"/>
                </a:solidFill>
              </a:rPr>
              <a:t>. 450.000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27038C-B707-4AB8-ACF8-4E0897FEA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6167">
            <a:off x="7125662" y="1636442"/>
            <a:ext cx="4761905" cy="28571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18F032-5AA6-4DF1-AFDF-6DD8EBBC5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6167">
            <a:off x="948565" y="2515333"/>
            <a:ext cx="4761905" cy="2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46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 err="1"/>
              <a:t>Harganya</a:t>
            </a:r>
            <a:r>
              <a:rPr lang="en-AU" sz="3400" cap="none" dirty="0"/>
              <a:t> </a:t>
            </a:r>
            <a:r>
              <a:rPr lang="en-AU" sz="3400" cap="none" dirty="0" err="1"/>
              <a:t>kacamata</a:t>
            </a:r>
            <a:r>
              <a:rPr lang="en-AU" sz="3400" cap="none" dirty="0"/>
              <a:t> </a:t>
            </a:r>
            <a:r>
              <a:rPr lang="en-AU" sz="3400" cap="none" dirty="0" err="1"/>
              <a:t>hitam</a:t>
            </a:r>
            <a:r>
              <a:rPr lang="en-AU" sz="3400" cap="none" dirty="0"/>
              <a:t> </a:t>
            </a:r>
            <a:r>
              <a:rPr lang="en-AU" sz="3400" cap="none" dirty="0" err="1"/>
              <a:t>ini</a:t>
            </a:r>
            <a:r>
              <a:rPr lang="en-AU" sz="3400" cap="none" dirty="0"/>
              <a:t> </a:t>
            </a:r>
            <a:r>
              <a:rPr lang="en-AU" sz="3400" cap="none" dirty="0" err="1"/>
              <a:t>empat</a:t>
            </a:r>
            <a:r>
              <a:rPr lang="en-AU" sz="3400" cap="none" dirty="0"/>
              <a:t> </a:t>
            </a:r>
            <a:r>
              <a:rPr lang="en-AU" sz="3400" cap="none" dirty="0" err="1"/>
              <a:t>ratus</a:t>
            </a:r>
            <a:r>
              <a:rPr lang="en-AU" sz="3400" cap="none" dirty="0"/>
              <a:t> lima </a:t>
            </a:r>
            <a:r>
              <a:rPr lang="en-AU" sz="3400" cap="none" dirty="0" err="1"/>
              <a:t>puluh</a:t>
            </a:r>
            <a:r>
              <a:rPr lang="en-AU" sz="3400" cap="none" dirty="0"/>
              <a:t> </a:t>
            </a:r>
            <a:r>
              <a:rPr lang="en-AU" sz="3400" cap="none" dirty="0" err="1"/>
              <a:t>ribu</a:t>
            </a:r>
            <a:r>
              <a:rPr lang="en-AU" sz="3400" cap="none" dirty="0"/>
              <a:t> rupiah.</a:t>
            </a:r>
            <a:endParaRPr lang="en-US" sz="3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5" y="5093568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err="1">
                <a:solidFill>
                  <a:schemeClr val="bg2"/>
                </a:solidFill>
              </a:rPr>
              <a:t>Rp</a:t>
            </a:r>
            <a:r>
              <a:rPr lang="en-AU" sz="3200" b="1" dirty="0">
                <a:solidFill>
                  <a:schemeClr val="bg2"/>
                </a:solidFill>
              </a:rPr>
              <a:t>. 450.000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27038C-B707-4AB8-ACF8-4E0897FEA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6167">
            <a:off x="7125662" y="1636442"/>
            <a:ext cx="4761905" cy="28571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18F032-5AA6-4DF1-AFDF-6DD8EBBC5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6167">
            <a:off x="948565" y="2515333"/>
            <a:ext cx="4761905" cy="2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9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797282" cy="970450"/>
          </a:xfrm>
        </p:spPr>
        <p:txBody>
          <a:bodyPr/>
          <a:lstStyle/>
          <a:p>
            <a:r>
              <a:rPr lang="en-AU" cap="none" dirty="0"/>
              <a:t>Asking “What is the colour?” of something?</a:t>
            </a:r>
            <a:endParaRPr lang="en-US" cap="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5D0F3-585A-4E6A-87CA-6F1FE138D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26712"/>
            <a:ext cx="12192000" cy="3636511"/>
          </a:xfrm>
        </p:spPr>
        <p:txBody>
          <a:bodyPr/>
          <a:lstStyle/>
          <a:p>
            <a:pPr marL="0" indent="0">
              <a:buNone/>
            </a:pPr>
            <a:r>
              <a:rPr lang="en-AU" sz="4000" dirty="0" err="1">
                <a:latin typeface="Arial" panose="020B0604020202020204" pitchFamily="34" charset="0"/>
                <a:cs typeface="Arial" panose="020B0604020202020204" pitchFamily="34" charset="0"/>
              </a:rPr>
              <a:t>Apa</a:t>
            </a:r>
            <a:r>
              <a:rPr lang="en-AU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dirty="0" err="1">
                <a:latin typeface="Arial" panose="020B0604020202020204" pitchFamily="34" charset="0"/>
                <a:cs typeface="Arial" panose="020B0604020202020204" pitchFamily="34" charset="0"/>
              </a:rPr>
              <a:t>warnanya</a:t>
            </a:r>
            <a:r>
              <a:rPr lang="en-AU" sz="4000" dirty="0">
                <a:latin typeface="Arial" panose="020B0604020202020204" pitchFamily="34" charset="0"/>
                <a:cs typeface="Arial" panose="020B0604020202020204" pitchFamily="34" charset="0"/>
              </a:rPr>
              <a:t> (Item)?		</a:t>
            </a:r>
            <a:r>
              <a:rPr lang="en-A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What is the colour of … ?</a:t>
            </a:r>
            <a:endParaRPr lang="en-AU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AU" sz="4000" dirty="0" err="1">
                <a:latin typeface="Arial" panose="020B0604020202020204" pitchFamily="34" charset="0"/>
                <a:cs typeface="Arial" panose="020B0604020202020204" pitchFamily="34" charset="0"/>
              </a:rPr>
              <a:t>Warnanya</a:t>
            </a:r>
            <a:r>
              <a:rPr lang="en-AU" sz="4000" dirty="0">
                <a:latin typeface="Arial" panose="020B0604020202020204" pitchFamily="34" charset="0"/>
                <a:cs typeface="Arial" panose="020B0604020202020204" pitchFamily="34" charset="0"/>
              </a:rPr>
              <a:t> (Item) </a:t>
            </a:r>
            <a:r>
              <a:rPr lang="en-AU" sz="4000" dirty="0" err="1"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AU" sz="4000" dirty="0">
                <a:latin typeface="Arial" panose="020B0604020202020204" pitchFamily="34" charset="0"/>
                <a:cs typeface="Arial" panose="020B0604020202020204" pitchFamily="34" charset="0"/>
              </a:rPr>
              <a:t>  _________. 		</a:t>
            </a:r>
            <a:r>
              <a:rPr lang="en-AU" sz="4000" i="1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</a:p>
          <a:p>
            <a:pPr marL="0" indent="0">
              <a:buNone/>
            </a:pPr>
            <a:r>
              <a:rPr lang="en-AU" sz="4000" i="1" dirty="0">
                <a:latin typeface="Arial" panose="020B0604020202020204" pitchFamily="34" charset="0"/>
                <a:cs typeface="Arial" panose="020B0604020202020204" pitchFamily="34" charset="0"/>
              </a:rPr>
              <a:t>(Item) </a:t>
            </a:r>
            <a:r>
              <a:rPr lang="en-AU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AU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berwarna</a:t>
            </a:r>
            <a:r>
              <a:rPr lang="en-AU" sz="4000" i="1" dirty="0">
                <a:latin typeface="Arial" panose="020B0604020202020204" pitchFamily="34" charset="0"/>
                <a:cs typeface="Arial" panose="020B0604020202020204" pitchFamily="34" charset="0"/>
              </a:rPr>
              <a:t> _________.</a:t>
            </a:r>
          </a:p>
          <a:p>
            <a:pPr marL="0" indent="0">
              <a:buNone/>
            </a:pPr>
            <a:endParaRPr lang="en-AU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87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/>
              <a:t>See if you can identify the colour of this item of clothing …</a:t>
            </a:r>
            <a:endParaRPr lang="en-US" sz="3400" cap="non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8F0D55-DEEF-4843-8AA2-818A8D596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736" y="958640"/>
            <a:ext cx="2929671" cy="39661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5" y="5093568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err="1">
                <a:solidFill>
                  <a:schemeClr val="bg2"/>
                </a:solidFill>
              </a:rPr>
              <a:t>merah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673F4D2-F455-43C3-87B0-0CD30F06E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915" y="2413000"/>
            <a:ext cx="268297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6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dirty="0" err="1"/>
              <a:t>Warnanya</a:t>
            </a:r>
            <a:r>
              <a:rPr lang="en-AU" sz="3400" dirty="0"/>
              <a:t> </a:t>
            </a:r>
            <a:r>
              <a:rPr lang="en-AU" sz="3400" dirty="0" err="1"/>
              <a:t>baju</a:t>
            </a:r>
            <a:r>
              <a:rPr lang="en-AU" sz="3400" dirty="0"/>
              <a:t> </a:t>
            </a:r>
            <a:r>
              <a:rPr lang="en-AU" sz="3400" dirty="0" err="1"/>
              <a:t>kaus</a:t>
            </a:r>
            <a:r>
              <a:rPr lang="en-AU" sz="3400" dirty="0"/>
              <a:t> </a:t>
            </a:r>
            <a:r>
              <a:rPr lang="en-AU" sz="3400" dirty="0" err="1"/>
              <a:t>ini</a:t>
            </a:r>
            <a:r>
              <a:rPr lang="en-AU" sz="3400" dirty="0"/>
              <a:t> </a:t>
            </a:r>
            <a:r>
              <a:rPr lang="en-AU" sz="3400" dirty="0" err="1"/>
              <a:t>merah</a:t>
            </a:r>
            <a:r>
              <a:rPr lang="en-AU" sz="3400" dirty="0"/>
              <a:t>.</a:t>
            </a:r>
            <a:endParaRPr lang="en-US" sz="3400" cap="non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8F0D55-DEEF-4843-8AA2-818A8D596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736" y="958640"/>
            <a:ext cx="2929671" cy="39661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5" y="5093568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err="1">
                <a:solidFill>
                  <a:schemeClr val="bg2"/>
                </a:solidFill>
              </a:rPr>
              <a:t>merah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673F4D2-F455-43C3-87B0-0CD30F06E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915" y="2413000"/>
            <a:ext cx="268297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3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 err="1"/>
              <a:t>Swempak</a:t>
            </a:r>
            <a:r>
              <a:rPr lang="en-AU" sz="3400" cap="none" dirty="0"/>
              <a:t> </a:t>
            </a:r>
            <a:r>
              <a:rPr lang="en-AU" sz="3400" cap="none" dirty="0" err="1"/>
              <a:t>ini</a:t>
            </a:r>
            <a:r>
              <a:rPr lang="en-AU" sz="3400" cap="none" dirty="0"/>
              <a:t> </a:t>
            </a:r>
            <a:r>
              <a:rPr lang="en-AU" sz="3400" cap="none" dirty="0" err="1"/>
              <a:t>berwarna</a:t>
            </a:r>
            <a:r>
              <a:rPr lang="en-AU" sz="3400" cap="none" dirty="0"/>
              <a:t> </a:t>
            </a:r>
            <a:r>
              <a:rPr lang="en-AU" sz="3400" cap="none" dirty="0" err="1"/>
              <a:t>hitam</a:t>
            </a:r>
            <a:r>
              <a:rPr lang="en-AU" sz="3400" cap="none" dirty="0"/>
              <a:t> </a:t>
            </a:r>
            <a:r>
              <a:rPr lang="en-AU" sz="3400" cap="none" dirty="0" err="1"/>
              <a:t>dan</a:t>
            </a:r>
            <a:r>
              <a:rPr lang="en-AU" sz="3400" cap="none" dirty="0"/>
              <a:t> </a:t>
            </a:r>
            <a:r>
              <a:rPr lang="en-AU" sz="3400" cap="none" dirty="0" err="1"/>
              <a:t>merah</a:t>
            </a:r>
            <a:r>
              <a:rPr lang="en-AU" sz="3400" cap="none" dirty="0"/>
              <a:t> </a:t>
            </a:r>
            <a:r>
              <a:rPr lang="en-AU" sz="3400" cap="none" dirty="0" err="1"/>
              <a:t>muda</a:t>
            </a:r>
            <a:r>
              <a:rPr lang="en-AU" sz="3400" cap="none" dirty="0"/>
              <a:t>.</a:t>
            </a:r>
            <a:endParaRPr lang="en-US" sz="3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4" y="4740419"/>
            <a:ext cx="3499921" cy="107721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err="1">
                <a:solidFill>
                  <a:schemeClr val="bg2"/>
                </a:solidFill>
              </a:rPr>
              <a:t>hitam</a:t>
            </a:r>
            <a:r>
              <a:rPr lang="en-AU" sz="3200" b="1" dirty="0">
                <a:solidFill>
                  <a:schemeClr val="bg2"/>
                </a:solidFill>
              </a:rPr>
              <a:t> </a:t>
            </a:r>
            <a:r>
              <a:rPr lang="en-AU" sz="3200" b="1" dirty="0" err="1">
                <a:solidFill>
                  <a:schemeClr val="bg2"/>
                </a:solidFill>
              </a:rPr>
              <a:t>dan</a:t>
            </a:r>
            <a:r>
              <a:rPr lang="en-AU" sz="3200" b="1" dirty="0">
                <a:solidFill>
                  <a:schemeClr val="bg2"/>
                </a:solidFill>
              </a:rPr>
              <a:t> </a:t>
            </a:r>
            <a:r>
              <a:rPr lang="en-AU" sz="3200" b="1" dirty="0" err="1">
                <a:solidFill>
                  <a:schemeClr val="bg2"/>
                </a:solidFill>
              </a:rPr>
              <a:t>merah</a:t>
            </a:r>
            <a:r>
              <a:rPr lang="en-AU" sz="3200" b="1" dirty="0">
                <a:solidFill>
                  <a:schemeClr val="bg2"/>
                </a:solidFill>
              </a:rPr>
              <a:t> </a:t>
            </a:r>
            <a:r>
              <a:rPr lang="en-AU" sz="3200" b="1" dirty="0" err="1">
                <a:solidFill>
                  <a:schemeClr val="bg2"/>
                </a:solidFill>
              </a:rPr>
              <a:t>mudah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9" name="Picture 8" descr="A picture containing clothing&#10;&#10;Description generated with very high confidence">
            <a:extLst>
              <a:ext uri="{FF2B5EF4-FFF2-40B4-BE49-F238E27FC236}">
                <a16:creationId xmlns:a16="http://schemas.microsoft.com/office/drawing/2014/main" id="{A76EF882-E4E5-47C1-B9CB-805E02155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000" y="958640"/>
            <a:ext cx="3843330" cy="3843330"/>
          </a:xfrm>
          <a:prstGeom prst="rect">
            <a:avLst/>
          </a:prstGeom>
        </p:spPr>
      </p:pic>
      <p:pic>
        <p:nvPicPr>
          <p:cNvPr id="13" name="Picture 12" descr="A picture containing clothing&#10;&#10;Description generated with very high confidence">
            <a:extLst>
              <a:ext uri="{FF2B5EF4-FFF2-40B4-BE49-F238E27FC236}">
                <a16:creationId xmlns:a16="http://schemas.microsoft.com/office/drawing/2014/main" id="{17F704EB-BC97-4E9A-872F-0B17F36EA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68" y="2060554"/>
            <a:ext cx="3843330" cy="384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8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/>
              <a:t>See if you can identify the colour of this item of clothing …</a:t>
            </a:r>
            <a:endParaRPr lang="en-US" sz="3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5" y="5093568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err="1">
                <a:solidFill>
                  <a:schemeClr val="bg2"/>
                </a:solidFill>
              </a:rPr>
              <a:t>abu-abu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1621EE-69D2-4073-A213-80759FBA4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739" y="113856"/>
            <a:ext cx="3860018" cy="57900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948D2A-1323-48F7-8D6A-AB24B89E7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08" y="1318956"/>
            <a:ext cx="3860018" cy="579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1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 err="1"/>
              <a:t>Warna</a:t>
            </a:r>
            <a:r>
              <a:rPr lang="en-AU" sz="3400" cap="none" dirty="0"/>
              <a:t> </a:t>
            </a:r>
            <a:r>
              <a:rPr lang="en-AU" sz="3400" cap="none" dirty="0" err="1"/>
              <a:t>celana</a:t>
            </a:r>
            <a:r>
              <a:rPr lang="en-AU" sz="3400" cap="none" dirty="0"/>
              <a:t> </a:t>
            </a:r>
            <a:r>
              <a:rPr lang="en-AU" sz="3400" cap="none" dirty="0" err="1"/>
              <a:t>dalam</a:t>
            </a:r>
            <a:r>
              <a:rPr lang="en-AU" sz="3400" cap="none" dirty="0"/>
              <a:t> </a:t>
            </a:r>
            <a:r>
              <a:rPr lang="en-AU" sz="3400" cap="none" dirty="0" err="1"/>
              <a:t>ini</a:t>
            </a:r>
            <a:r>
              <a:rPr lang="en-AU" sz="3400" cap="none" dirty="0"/>
              <a:t> </a:t>
            </a:r>
            <a:r>
              <a:rPr lang="en-AU" sz="3400" cap="none" dirty="0" err="1"/>
              <a:t>abu</a:t>
            </a:r>
            <a:r>
              <a:rPr lang="en-AU" sz="3400" dirty="0" err="1"/>
              <a:t>-abu</a:t>
            </a:r>
            <a:r>
              <a:rPr lang="en-AU" sz="3400" dirty="0"/>
              <a:t>.</a:t>
            </a:r>
            <a:endParaRPr lang="en-US" sz="3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5" y="5093568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err="1">
                <a:solidFill>
                  <a:schemeClr val="bg2"/>
                </a:solidFill>
              </a:rPr>
              <a:t>abu-abu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1621EE-69D2-4073-A213-80759FBA4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739" y="113856"/>
            <a:ext cx="3860018" cy="57900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948D2A-1323-48F7-8D6A-AB24B89E7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08" y="1318956"/>
            <a:ext cx="3860018" cy="579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7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/>
              <a:t>See if you can identify this item of clothing …</a:t>
            </a:r>
            <a:endParaRPr lang="en-US" sz="3400" cap="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5D0F3-585A-4E6A-87CA-6F1FE138D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413000"/>
            <a:ext cx="5016259" cy="3632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Apa</a:t>
            </a:r>
            <a:r>
              <a:rPr lang="en-AU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itu</a:t>
            </a:r>
            <a:r>
              <a:rPr lang="en-AU" sz="4000" dirty="0"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picture containing clothing&#10;&#10;Description generated with very high confidence">
            <a:extLst>
              <a:ext uri="{FF2B5EF4-FFF2-40B4-BE49-F238E27FC236}">
                <a16:creationId xmlns:a16="http://schemas.microsoft.com/office/drawing/2014/main" id="{179D7A34-508E-4AEF-9984-12AADD0FF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101" y="1226894"/>
            <a:ext cx="4684643" cy="468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48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/>
              <a:t>See if you can identify the colour of this item of clothing …</a:t>
            </a:r>
            <a:endParaRPr lang="en-US" sz="3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5" y="5093568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err="1">
                <a:solidFill>
                  <a:schemeClr val="bg2"/>
                </a:solidFill>
              </a:rPr>
              <a:t>abu-abu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9" name="Picture 8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F10FEEC0-9B60-499A-A31B-F25B9E88F8A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754" y="1223803"/>
            <a:ext cx="3499730" cy="3644224"/>
          </a:xfrm>
          <a:prstGeom prst="rect">
            <a:avLst/>
          </a:prstGeom>
        </p:spPr>
      </p:pic>
      <p:pic>
        <p:nvPicPr>
          <p:cNvPr id="13" name="Picture 12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49280706-2D9E-469F-AB10-B58F807911B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898" y="2453788"/>
            <a:ext cx="3499730" cy="364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11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/>
              <a:t>Jas </a:t>
            </a:r>
            <a:r>
              <a:rPr lang="en-AU" sz="3400" cap="none" dirty="0" err="1"/>
              <a:t>ini</a:t>
            </a:r>
            <a:r>
              <a:rPr lang="en-AU" sz="3400" cap="none" dirty="0"/>
              <a:t> </a:t>
            </a:r>
            <a:r>
              <a:rPr lang="en-AU" sz="3400" cap="none" dirty="0" err="1"/>
              <a:t>berwarna</a:t>
            </a:r>
            <a:r>
              <a:rPr lang="en-AU" sz="3400" cap="none" dirty="0"/>
              <a:t> </a:t>
            </a:r>
            <a:r>
              <a:rPr lang="en-AU" sz="3400" cap="none" dirty="0" err="1"/>
              <a:t>abu-abu</a:t>
            </a:r>
            <a:endParaRPr lang="en-US" sz="3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5" y="5093568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err="1">
                <a:solidFill>
                  <a:schemeClr val="bg2"/>
                </a:solidFill>
              </a:rPr>
              <a:t>abu-abu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9" name="Picture 8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F10FEEC0-9B60-499A-A31B-F25B9E88F8A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754" y="1223803"/>
            <a:ext cx="3499730" cy="3644224"/>
          </a:xfrm>
          <a:prstGeom prst="rect">
            <a:avLst/>
          </a:prstGeom>
        </p:spPr>
      </p:pic>
      <p:pic>
        <p:nvPicPr>
          <p:cNvPr id="13" name="Picture 12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49280706-2D9E-469F-AB10-B58F807911B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898" y="2453788"/>
            <a:ext cx="3499730" cy="364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8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/>
              <a:t>See if you can identify the colour of this item of clothing …</a:t>
            </a:r>
            <a:endParaRPr lang="en-US" sz="3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5" y="5093568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err="1">
                <a:solidFill>
                  <a:schemeClr val="bg2"/>
                </a:solidFill>
              </a:rPr>
              <a:t>merah</a:t>
            </a:r>
            <a:r>
              <a:rPr lang="en-AU" sz="3200" b="1" dirty="0">
                <a:solidFill>
                  <a:schemeClr val="bg2"/>
                </a:solidFill>
              </a:rPr>
              <a:t> </a:t>
            </a:r>
            <a:r>
              <a:rPr lang="en-AU" sz="3200" b="1" dirty="0" err="1">
                <a:solidFill>
                  <a:schemeClr val="bg2"/>
                </a:solidFill>
              </a:rPr>
              <a:t>muda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11" name="Picture 10" descr="A picture containing clothing&#10;&#10;Description generated with very high confidence">
            <a:extLst>
              <a:ext uri="{FF2B5EF4-FFF2-40B4-BE49-F238E27FC236}">
                <a16:creationId xmlns:a16="http://schemas.microsoft.com/office/drawing/2014/main" id="{73EF872B-7665-426A-A2E2-BF4F6A6CA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705" y="1107209"/>
            <a:ext cx="3257534" cy="3909041"/>
          </a:xfrm>
          <a:prstGeom prst="rect">
            <a:avLst/>
          </a:prstGeom>
        </p:spPr>
      </p:pic>
      <p:pic>
        <p:nvPicPr>
          <p:cNvPr id="15" name="Picture 14" descr="A picture containing clothing&#10;&#10;Description generated with very high confidence">
            <a:extLst>
              <a:ext uri="{FF2B5EF4-FFF2-40B4-BE49-F238E27FC236}">
                <a16:creationId xmlns:a16="http://schemas.microsoft.com/office/drawing/2014/main" id="{F91BBA3B-20B7-40F5-AF17-C74C504BC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428" y="2453788"/>
            <a:ext cx="3257534" cy="390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8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 err="1"/>
              <a:t>Warna</a:t>
            </a:r>
            <a:r>
              <a:rPr lang="en-AU" sz="3400" cap="none" dirty="0"/>
              <a:t> </a:t>
            </a:r>
            <a:r>
              <a:rPr lang="en-AU" sz="3400" cap="none" dirty="0" err="1"/>
              <a:t>kemeja</a:t>
            </a:r>
            <a:r>
              <a:rPr lang="en-AU" sz="3400" cap="none" dirty="0"/>
              <a:t> </a:t>
            </a:r>
            <a:r>
              <a:rPr lang="en-AU" sz="3400" cap="none" dirty="0" err="1"/>
              <a:t>ini</a:t>
            </a:r>
            <a:r>
              <a:rPr lang="en-AU" sz="3400" cap="none" dirty="0"/>
              <a:t> </a:t>
            </a:r>
            <a:r>
              <a:rPr lang="en-AU" sz="3400" cap="none" dirty="0" err="1"/>
              <a:t>merah</a:t>
            </a:r>
            <a:r>
              <a:rPr lang="en-AU" sz="3400" cap="none" dirty="0"/>
              <a:t> </a:t>
            </a:r>
            <a:r>
              <a:rPr lang="en-AU" sz="3400" cap="none" dirty="0" err="1"/>
              <a:t>muda</a:t>
            </a:r>
            <a:r>
              <a:rPr lang="en-AU" sz="3400" cap="none" dirty="0"/>
              <a:t>.</a:t>
            </a:r>
            <a:endParaRPr lang="en-US" sz="3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5" y="5093568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err="1">
                <a:solidFill>
                  <a:schemeClr val="bg2"/>
                </a:solidFill>
              </a:rPr>
              <a:t>merah</a:t>
            </a:r>
            <a:r>
              <a:rPr lang="en-AU" sz="3200" b="1" dirty="0">
                <a:solidFill>
                  <a:schemeClr val="bg2"/>
                </a:solidFill>
              </a:rPr>
              <a:t> </a:t>
            </a:r>
            <a:r>
              <a:rPr lang="en-AU" sz="3200" b="1" dirty="0" err="1">
                <a:solidFill>
                  <a:schemeClr val="bg2"/>
                </a:solidFill>
              </a:rPr>
              <a:t>muda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11" name="Picture 10" descr="A picture containing clothing&#10;&#10;Description generated with very high confidence">
            <a:extLst>
              <a:ext uri="{FF2B5EF4-FFF2-40B4-BE49-F238E27FC236}">
                <a16:creationId xmlns:a16="http://schemas.microsoft.com/office/drawing/2014/main" id="{73EF872B-7665-426A-A2E2-BF4F6A6CA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705" y="1107209"/>
            <a:ext cx="3257534" cy="3909041"/>
          </a:xfrm>
          <a:prstGeom prst="rect">
            <a:avLst/>
          </a:prstGeom>
        </p:spPr>
      </p:pic>
      <p:pic>
        <p:nvPicPr>
          <p:cNvPr id="15" name="Picture 14" descr="A picture containing clothing&#10;&#10;Description generated with very high confidence">
            <a:extLst>
              <a:ext uri="{FF2B5EF4-FFF2-40B4-BE49-F238E27FC236}">
                <a16:creationId xmlns:a16="http://schemas.microsoft.com/office/drawing/2014/main" id="{F91BBA3B-20B7-40F5-AF17-C74C504BC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428" y="2453788"/>
            <a:ext cx="3257534" cy="390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50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/>
              <a:t>See if you can identify the colour of this item of clothing …</a:t>
            </a:r>
            <a:endParaRPr lang="en-US" sz="3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5" y="4693786"/>
            <a:ext cx="3499921" cy="107721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err="1">
                <a:solidFill>
                  <a:schemeClr val="bg2"/>
                </a:solidFill>
              </a:rPr>
              <a:t>hitam</a:t>
            </a:r>
            <a:r>
              <a:rPr lang="en-AU" sz="3200" b="1" dirty="0">
                <a:solidFill>
                  <a:schemeClr val="bg2"/>
                </a:solidFill>
              </a:rPr>
              <a:t>, </a:t>
            </a:r>
            <a:r>
              <a:rPr lang="en-AU" sz="3200" b="1" dirty="0" err="1">
                <a:solidFill>
                  <a:schemeClr val="bg2"/>
                </a:solidFill>
              </a:rPr>
              <a:t>biru</a:t>
            </a:r>
            <a:r>
              <a:rPr lang="en-AU" sz="3200" b="1" dirty="0">
                <a:solidFill>
                  <a:schemeClr val="bg2"/>
                </a:solidFill>
              </a:rPr>
              <a:t> </a:t>
            </a:r>
            <a:r>
              <a:rPr lang="en-AU" sz="3200" b="1" dirty="0" err="1">
                <a:solidFill>
                  <a:schemeClr val="bg2"/>
                </a:solidFill>
              </a:rPr>
              <a:t>dan</a:t>
            </a:r>
            <a:r>
              <a:rPr lang="en-AU" sz="3200" b="1" dirty="0">
                <a:solidFill>
                  <a:schemeClr val="bg2"/>
                </a:solidFill>
              </a:rPr>
              <a:t> </a:t>
            </a:r>
            <a:r>
              <a:rPr lang="en-AU" sz="3200" b="1" dirty="0" err="1" smtClean="0">
                <a:solidFill>
                  <a:schemeClr val="bg2"/>
                </a:solidFill>
              </a:rPr>
              <a:t>putih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9" name="Picture 8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6D0AB7EC-3BC6-46D7-BE0A-6BE8BEF71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080" y="920833"/>
            <a:ext cx="3799601" cy="3837598"/>
          </a:xfrm>
          <a:prstGeom prst="rect">
            <a:avLst/>
          </a:prstGeom>
        </p:spPr>
      </p:pic>
      <p:pic>
        <p:nvPicPr>
          <p:cNvPr id="13" name="Picture 12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6C8B9938-E0A2-4B7C-BE71-CD8412221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05" y="2169702"/>
            <a:ext cx="3823056" cy="386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2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 err="1"/>
              <a:t>Baju</a:t>
            </a:r>
            <a:r>
              <a:rPr lang="en-AU" sz="3400" cap="none" dirty="0"/>
              <a:t> </a:t>
            </a:r>
            <a:r>
              <a:rPr lang="en-AU" sz="3400" cap="none" dirty="0" err="1"/>
              <a:t>wol</a:t>
            </a:r>
            <a:r>
              <a:rPr lang="en-AU" sz="3400" cap="none" dirty="0"/>
              <a:t> </a:t>
            </a:r>
            <a:r>
              <a:rPr lang="en-AU" sz="3400" cap="none" dirty="0" err="1"/>
              <a:t>ini</a:t>
            </a:r>
            <a:r>
              <a:rPr lang="en-AU" sz="3400" cap="none" dirty="0"/>
              <a:t> </a:t>
            </a:r>
            <a:r>
              <a:rPr lang="en-AU" sz="3400" cap="none" dirty="0" err="1"/>
              <a:t>berwarna</a:t>
            </a:r>
            <a:r>
              <a:rPr lang="en-AU" sz="3400" cap="none" dirty="0"/>
              <a:t> </a:t>
            </a:r>
            <a:r>
              <a:rPr lang="en-AU" sz="3400" cap="none" dirty="0" err="1"/>
              <a:t>hitam</a:t>
            </a:r>
            <a:r>
              <a:rPr lang="en-AU" sz="3400" cap="none" dirty="0"/>
              <a:t>, </a:t>
            </a:r>
            <a:r>
              <a:rPr lang="en-AU" sz="3400" cap="none" dirty="0" err="1"/>
              <a:t>biru</a:t>
            </a:r>
            <a:r>
              <a:rPr lang="en-AU" sz="3400" cap="none" dirty="0"/>
              <a:t> </a:t>
            </a:r>
            <a:r>
              <a:rPr lang="en-AU" sz="3400" cap="none" dirty="0" err="1"/>
              <a:t>dan</a:t>
            </a:r>
            <a:r>
              <a:rPr lang="en-AU" sz="3400" cap="none" dirty="0"/>
              <a:t> </a:t>
            </a:r>
            <a:r>
              <a:rPr lang="en-AU" sz="3400" cap="none" dirty="0" err="1"/>
              <a:t>putih</a:t>
            </a:r>
            <a:r>
              <a:rPr lang="en-AU" sz="3400" cap="none" dirty="0"/>
              <a:t>.</a:t>
            </a:r>
            <a:endParaRPr lang="en-US" sz="3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5" y="4693786"/>
            <a:ext cx="3499921" cy="107721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err="1">
                <a:solidFill>
                  <a:schemeClr val="bg2"/>
                </a:solidFill>
              </a:rPr>
              <a:t>hitam</a:t>
            </a:r>
            <a:r>
              <a:rPr lang="en-AU" sz="3200" b="1" dirty="0">
                <a:solidFill>
                  <a:schemeClr val="bg2"/>
                </a:solidFill>
              </a:rPr>
              <a:t>, </a:t>
            </a:r>
            <a:r>
              <a:rPr lang="en-AU" sz="3200" b="1" dirty="0" err="1">
                <a:solidFill>
                  <a:schemeClr val="bg2"/>
                </a:solidFill>
              </a:rPr>
              <a:t>biru</a:t>
            </a:r>
            <a:r>
              <a:rPr lang="en-AU" sz="3200" b="1" dirty="0">
                <a:solidFill>
                  <a:schemeClr val="bg2"/>
                </a:solidFill>
              </a:rPr>
              <a:t> </a:t>
            </a:r>
            <a:r>
              <a:rPr lang="en-AU" sz="3200" b="1" dirty="0" err="1">
                <a:solidFill>
                  <a:schemeClr val="bg2"/>
                </a:solidFill>
              </a:rPr>
              <a:t>dan</a:t>
            </a:r>
            <a:r>
              <a:rPr lang="en-AU" sz="3200" b="1" dirty="0">
                <a:solidFill>
                  <a:schemeClr val="bg2"/>
                </a:solidFill>
              </a:rPr>
              <a:t> </a:t>
            </a:r>
            <a:r>
              <a:rPr lang="en-AU" sz="3200" b="1" smtClean="0">
                <a:solidFill>
                  <a:schemeClr val="bg2"/>
                </a:solidFill>
              </a:rPr>
              <a:t>putih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9" name="Picture 8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6D0AB7EC-3BC6-46D7-BE0A-6BE8BEF71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080" y="920833"/>
            <a:ext cx="3799601" cy="3837598"/>
          </a:xfrm>
          <a:prstGeom prst="rect">
            <a:avLst/>
          </a:prstGeom>
        </p:spPr>
      </p:pic>
      <p:pic>
        <p:nvPicPr>
          <p:cNvPr id="13" name="Picture 12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6C8B9938-E0A2-4B7C-BE71-CD8412221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05" y="2169702"/>
            <a:ext cx="3823056" cy="386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10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/>
              <a:t>See if you can identify the colour of this item of clothing …</a:t>
            </a:r>
            <a:endParaRPr lang="en-US" sz="3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5" y="5093568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err="1" smtClean="0">
                <a:solidFill>
                  <a:schemeClr val="bg2"/>
                </a:solidFill>
              </a:rPr>
              <a:t>abu-abu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11" name="Picture 10" descr="A picture containing white, indoor&#10;&#10;Description generated with high confidence">
            <a:extLst>
              <a:ext uri="{FF2B5EF4-FFF2-40B4-BE49-F238E27FC236}">
                <a16:creationId xmlns:a16="http://schemas.microsoft.com/office/drawing/2014/main" id="{5542DA7C-8FA3-4016-BAD8-806FF94790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705" y="1137839"/>
            <a:ext cx="3776530" cy="3776530"/>
          </a:xfrm>
          <a:prstGeom prst="rect">
            <a:avLst/>
          </a:prstGeom>
        </p:spPr>
      </p:pic>
      <p:pic>
        <p:nvPicPr>
          <p:cNvPr id="9" name="Picture 8" descr="A picture containing white, indoor&#10;&#10;Description generated with high confidence">
            <a:extLst>
              <a:ext uri="{FF2B5EF4-FFF2-40B4-BE49-F238E27FC236}">
                <a16:creationId xmlns:a16="http://schemas.microsoft.com/office/drawing/2014/main" id="{C86B686E-E3BC-4EB3-B19F-8156AAC5D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27" y="2346682"/>
            <a:ext cx="3776530" cy="377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68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 err="1"/>
              <a:t>Celana</a:t>
            </a:r>
            <a:r>
              <a:rPr lang="en-AU" sz="3400" cap="none" dirty="0"/>
              <a:t> </a:t>
            </a:r>
            <a:r>
              <a:rPr lang="en-AU" sz="3400" cap="none" dirty="0" err="1"/>
              <a:t>panjang</a:t>
            </a:r>
            <a:r>
              <a:rPr lang="en-AU" sz="3400" cap="none" dirty="0"/>
              <a:t> </a:t>
            </a:r>
            <a:r>
              <a:rPr lang="en-AU" sz="3400" cap="none" dirty="0" err="1"/>
              <a:t>ini</a:t>
            </a:r>
            <a:r>
              <a:rPr lang="en-AU" sz="3400" cap="none" dirty="0"/>
              <a:t> </a:t>
            </a:r>
            <a:r>
              <a:rPr lang="en-AU" sz="3400" cap="none" dirty="0" err="1"/>
              <a:t>berwarna</a:t>
            </a:r>
            <a:r>
              <a:rPr lang="en-AU" sz="3400" cap="none" dirty="0"/>
              <a:t> </a:t>
            </a:r>
            <a:r>
              <a:rPr lang="en-AU" sz="3400" cap="none" dirty="0" err="1"/>
              <a:t>abu-abu</a:t>
            </a:r>
            <a:endParaRPr lang="en-US" sz="3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5" y="5093568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err="1">
                <a:solidFill>
                  <a:schemeClr val="bg2"/>
                </a:solidFill>
              </a:rPr>
              <a:t>abu-abu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11" name="Picture 10" descr="A picture containing white, indoor&#10;&#10;Description generated with high confidence">
            <a:extLst>
              <a:ext uri="{FF2B5EF4-FFF2-40B4-BE49-F238E27FC236}">
                <a16:creationId xmlns:a16="http://schemas.microsoft.com/office/drawing/2014/main" id="{5542DA7C-8FA3-4016-BAD8-806FF94790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705" y="1137839"/>
            <a:ext cx="3776530" cy="3776530"/>
          </a:xfrm>
          <a:prstGeom prst="rect">
            <a:avLst/>
          </a:prstGeom>
        </p:spPr>
      </p:pic>
      <p:pic>
        <p:nvPicPr>
          <p:cNvPr id="9" name="Picture 8" descr="A picture containing white, indoor&#10;&#10;Description generated with high confidence">
            <a:extLst>
              <a:ext uri="{FF2B5EF4-FFF2-40B4-BE49-F238E27FC236}">
                <a16:creationId xmlns:a16="http://schemas.microsoft.com/office/drawing/2014/main" id="{C86B686E-E3BC-4EB3-B19F-8156AAC5D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27" y="2346682"/>
            <a:ext cx="3776530" cy="377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31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/>
              <a:t>See if you can identify the colour of this item of clothing …</a:t>
            </a:r>
            <a:endParaRPr lang="en-US" sz="3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5" y="5093568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err="1">
                <a:solidFill>
                  <a:schemeClr val="bg2"/>
                </a:solidFill>
              </a:rPr>
              <a:t>biru</a:t>
            </a:r>
            <a:r>
              <a:rPr lang="en-AU" sz="3200" b="1" dirty="0">
                <a:solidFill>
                  <a:schemeClr val="bg2"/>
                </a:solidFill>
              </a:rPr>
              <a:t> </a:t>
            </a:r>
            <a:r>
              <a:rPr lang="en-AU" sz="3200" b="1" dirty="0" err="1">
                <a:solidFill>
                  <a:schemeClr val="bg2"/>
                </a:solidFill>
              </a:rPr>
              <a:t>tua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9" name="Picture 8" descr="A picture containing wall, indoor, clothing, person&#10;&#10;Description generated with high confidence">
            <a:extLst>
              <a:ext uri="{FF2B5EF4-FFF2-40B4-BE49-F238E27FC236}">
                <a16:creationId xmlns:a16="http://schemas.microsoft.com/office/drawing/2014/main" id="{D8EE80DC-BDAE-496D-A9BE-40A5BA1B0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9547">
            <a:off x="7305423" y="1757208"/>
            <a:ext cx="4063574" cy="2718725"/>
          </a:xfrm>
          <a:prstGeom prst="rect">
            <a:avLst/>
          </a:prstGeom>
        </p:spPr>
      </p:pic>
      <p:pic>
        <p:nvPicPr>
          <p:cNvPr id="15" name="Picture 14" descr="A picture containing wall, indoor, clothing, person&#10;&#10;Description generated with high confidence">
            <a:extLst>
              <a:ext uri="{FF2B5EF4-FFF2-40B4-BE49-F238E27FC236}">
                <a16:creationId xmlns:a16="http://schemas.microsoft.com/office/drawing/2014/main" id="{3A36C022-C026-4DD0-9965-A199139EC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9547">
            <a:off x="1210945" y="3040238"/>
            <a:ext cx="4063574" cy="271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4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 err="1"/>
              <a:t>Warna</a:t>
            </a:r>
            <a:r>
              <a:rPr lang="en-AU" sz="3400" cap="none" dirty="0"/>
              <a:t> </a:t>
            </a:r>
            <a:r>
              <a:rPr lang="en-AU" sz="3400" cap="none" dirty="0" err="1"/>
              <a:t>celana</a:t>
            </a:r>
            <a:r>
              <a:rPr lang="en-AU" sz="3400" cap="none" dirty="0"/>
              <a:t> </a:t>
            </a:r>
            <a:r>
              <a:rPr lang="en-AU" sz="3400" cap="none" dirty="0" err="1"/>
              <a:t>jins</a:t>
            </a:r>
            <a:r>
              <a:rPr lang="en-AU" sz="3400" cap="none" dirty="0"/>
              <a:t> </a:t>
            </a:r>
            <a:r>
              <a:rPr lang="en-AU" sz="3400" cap="none" dirty="0" err="1"/>
              <a:t>ini</a:t>
            </a:r>
            <a:r>
              <a:rPr lang="en-AU" sz="3400" cap="none" dirty="0"/>
              <a:t> </a:t>
            </a:r>
            <a:r>
              <a:rPr lang="en-AU" sz="3400" cap="none" dirty="0" err="1"/>
              <a:t>biru</a:t>
            </a:r>
            <a:r>
              <a:rPr lang="en-AU" sz="3400" cap="none" dirty="0"/>
              <a:t> </a:t>
            </a:r>
            <a:r>
              <a:rPr lang="en-AU" sz="3400" cap="none" dirty="0" err="1"/>
              <a:t>tua</a:t>
            </a:r>
            <a:r>
              <a:rPr lang="en-AU" sz="3400" cap="none" dirty="0"/>
              <a:t>.</a:t>
            </a:r>
            <a:endParaRPr lang="en-US" sz="3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5" y="5093568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err="1">
                <a:solidFill>
                  <a:schemeClr val="bg2"/>
                </a:solidFill>
              </a:rPr>
              <a:t>biru</a:t>
            </a:r>
            <a:r>
              <a:rPr lang="en-AU" sz="3200" b="1" dirty="0">
                <a:solidFill>
                  <a:schemeClr val="bg2"/>
                </a:solidFill>
              </a:rPr>
              <a:t> </a:t>
            </a:r>
            <a:r>
              <a:rPr lang="en-AU" sz="3200" b="1" dirty="0" err="1">
                <a:solidFill>
                  <a:schemeClr val="bg2"/>
                </a:solidFill>
              </a:rPr>
              <a:t>tua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9" name="Picture 8" descr="A picture containing wall, indoor, clothing, person&#10;&#10;Description generated with high confidence">
            <a:extLst>
              <a:ext uri="{FF2B5EF4-FFF2-40B4-BE49-F238E27FC236}">
                <a16:creationId xmlns:a16="http://schemas.microsoft.com/office/drawing/2014/main" id="{D8EE80DC-BDAE-496D-A9BE-40A5BA1B0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9547">
            <a:off x="7305423" y="1757208"/>
            <a:ext cx="4063574" cy="2718725"/>
          </a:xfrm>
          <a:prstGeom prst="rect">
            <a:avLst/>
          </a:prstGeom>
        </p:spPr>
      </p:pic>
      <p:pic>
        <p:nvPicPr>
          <p:cNvPr id="15" name="Picture 14" descr="A picture containing wall, indoor, clothing, person&#10;&#10;Description generated with high confidence">
            <a:extLst>
              <a:ext uri="{FF2B5EF4-FFF2-40B4-BE49-F238E27FC236}">
                <a16:creationId xmlns:a16="http://schemas.microsoft.com/office/drawing/2014/main" id="{3A36C022-C026-4DD0-9965-A199139EC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9547">
            <a:off x="1210945" y="3040238"/>
            <a:ext cx="4063574" cy="271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85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AU" sz="3400" cap="none" dirty="0" err="1"/>
              <a:t>Ini</a:t>
            </a:r>
            <a:r>
              <a:rPr lang="en-AU" sz="3400" cap="none" dirty="0"/>
              <a:t> </a:t>
            </a:r>
            <a:r>
              <a:rPr lang="en-AU" sz="3400" cap="none" dirty="0" err="1"/>
              <a:t>swempak</a:t>
            </a:r>
            <a:r>
              <a:rPr lang="en-AU" sz="3400" cap="none" dirty="0"/>
              <a:t>.</a:t>
            </a:r>
            <a:endParaRPr lang="en-US" sz="3400" cap="none" dirty="0"/>
          </a:p>
        </p:txBody>
      </p:sp>
      <p:pic>
        <p:nvPicPr>
          <p:cNvPr id="9" name="Picture 8" descr="A picture containing clothing&#10;&#10;Description generated with very high confidence">
            <a:extLst>
              <a:ext uri="{FF2B5EF4-FFF2-40B4-BE49-F238E27FC236}">
                <a16:creationId xmlns:a16="http://schemas.microsoft.com/office/drawing/2014/main" id="{149E82E0-445C-4614-9E26-70D3DED30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101" y="1226894"/>
            <a:ext cx="4684643" cy="4684643"/>
          </a:xfrm>
          <a:prstGeom prst="rect">
            <a:avLst/>
          </a:prstGeom>
        </p:spPr>
      </p:pic>
      <p:pic>
        <p:nvPicPr>
          <p:cNvPr id="11" name="Picture 10" descr="A picture containing clothing&#10;&#10;Description generated with very high confidence">
            <a:extLst>
              <a:ext uri="{FF2B5EF4-FFF2-40B4-BE49-F238E27FC236}">
                <a16:creationId xmlns:a16="http://schemas.microsoft.com/office/drawing/2014/main" id="{85D948C0-2944-43B6-A93D-CFA4AAB09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065" y="2281083"/>
            <a:ext cx="3850903" cy="385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7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/>
              <a:t>See if you can identify the colour of this item of clothing …</a:t>
            </a:r>
            <a:endParaRPr lang="en-US" sz="3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715726" y="4631929"/>
            <a:ext cx="3499921" cy="107721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err="1">
                <a:solidFill>
                  <a:schemeClr val="bg2"/>
                </a:solidFill>
              </a:rPr>
              <a:t>merah</a:t>
            </a:r>
            <a:r>
              <a:rPr lang="en-AU" sz="3200" b="1" dirty="0">
                <a:solidFill>
                  <a:schemeClr val="bg2"/>
                </a:solidFill>
              </a:rPr>
              <a:t>, </a:t>
            </a:r>
            <a:r>
              <a:rPr lang="en-AU" sz="3200" b="1" dirty="0" err="1">
                <a:solidFill>
                  <a:schemeClr val="bg2"/>
                </a:solidFill>
              </a:rPr>
              <a:t>hijau</a:t>
            </a:r>
            <a:r>
              <a:rPr lang="en-AU" sz="3200" b="1" dirty="0">
                <a:solidFill>
                  <a:schemeClr val="bg2"/>
                </a:solidFill>
              </a:rPr>
              <a:t> </a:t>
            </a:r>
            <a:r>
              <a:rPr lang="en-AU" sz="3200" b="1" dirty="0" err="1">
                <a:solidFill>
                  <a:schemeClr val="bg2"/>
                </a:solidFill>
              </a:rPr>
              <a:t>dan</a:t>
            </a:r>
            <a:r>
              <a:rPr lang="en-AU" sz="3200" b="1" dirty="0">
                <a:solidFill>
                  <a:schemeClr val="bg2"/>
                </a:solidFill>
              </a:rPr>
              <a:t> </a:t>
            </a:r>
            <a:r>
              <a:rPr lang="en-AU" sz="3200" b="1" dirty="0" err="1">
                <a:solidFill>
                  <a:schemeClr val="bg2"/>
                </a:solidFill>
              </a:rPr>
              <a:t>putih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11" name="Picture 10" descr="A colorful dress&#10;&#10;Description generated with very high confidence">
            <a:extLst>
              <a:ext uri="{FF2B5EF4-FFF2-40B4-BE49-F238E27FC236}">
                <a16:creationId xmlns:a16="http://schemas.microsoft.com/office/drawing/2014/main" id="{ED54F5DF-B539-470D-896B-8D21749A5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850" y="1015311"/>
            <a:ext cx="3966719" cy="3811355"/>
          </a:xfrm>
          <a:prstGeom prst="rect">
            <a:avLst/>
          </a:prstGeom>
        </p:spPr>
      </p:pic>
      <p:pic>
        <p:nvPicPr>
          <p:cNvPr id="13" name="Picture 12" descr="A colorful dress&#10;&#10;Description generated with very high confidence">
            <a:extLst>
              <a:ext uri="{FF2B5EF4-FFF2-40B4-BE49-F238E27FC236}">
                <a16:creationId xmlns:a16="http://schemas.microsoft.com/office/drawing/2014/main" id="{835A5498-CA8D-4EBC-9F83-CFC04D273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52" y="2330511"/>
            <a:ext cx="4374929" cy="420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0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 err="1"/>
              <a:t>Rok</a:t>
            </a:r>
            <a:r>
              <a:rPr lang="en-AU" sz="3400" cap="none" dirty="0"/>
              <a:t> </a:t>
            </a:r>
            <a:r>
              <a:rPr lang="en-AU" sz="3400" cap="none" dirty="0" err="1"/>
              <a:t>ini</a:t>
            </a:r>
            <a:r>
              <a:rPr lang="en-AU" sz="3400" cap="none" dirty="0"/>
              <a:t> </a:t>
            </a:r>
            <a:r>
              <a:rPr lang="en-AU" sz="3400" cap="none" dirty="0" err="1"/>
              <a:t>berwarna</a:t>
            </a:r>
            <a:r>
              <a:rPr lang="en-AU" sz="3400" cap="none" dirty="0"/>
              <a:t> </a:t>
            </a:r>
            <a:r>
              <a:rPr lang="en-AU" sz="3400" cap="none" dirty="0" err="1"/>
              <a:t>merah</a:t>
            </a:r>
            <a:r>
              <a:rPr lang="en-AU" sz="3400" cap="none" dirty="0"/>
              <a:t>, </a:t>
            </a:r>
            <a:r>
              <a:rPr lang="en-AU" sz="3400" cap="none" dirty="0" err="1"/>
              <a:t>hijau</a:t>
            </a:r>
            <a:r>
              <a:rPr lang="en-AU" sz="3400" cap="none" dirty="0"/>
              <a:t> </a:t>
            </a:r>
            <a:r>
              <a:rPr lang="en-AU" sz="3400" cap="none" dirty="0" err="1"/>
              <a:t>dan</a:t>
            </a:r>
            <a:r>
              <a:rPr lang="en-AU" sz="3400" cap="none" dirty="0"/>
              <a:t> </a:t>
            </a:r>
            <a:r>
              <a:rPr lang="en-AU" sz="3400" cap="none" dirty="0" err="1"/>
              <a:t>putih</a:t>
            </a:r>
            <a:r>
              <a:rPr lang="en-AU" sz="3400" cap="none" dirty="0"/>
              <a:t>.</a:t>
            </a:r>
            <a:endParaRPr lang="en-US" sz="3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715726" y="4631929"/>
            <a:ext cx="3499921" cy="107721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err="1">
                <a:solidFill>
                  <a:schemeClr val="bg2"/>
                </a:solidFill>
              </a:rPr>
              <a:t>merah</a:t>
            </a:r>
            <a:r>
              <a:rPr lang="en-AU" sz="3200" b="1" dirty="0">
                <a:solidFill>
                  <a:schemeClr val="bg2"/>
                </a:solidFill>
              </a:rPr>
              <a:t>, </a:t>
            </a:r>
            <a:r>
              <a:rPr lang="en-AU" sz="3200" b="1" dirty="0" err="1">
                <a:solidFill>
                  <a:schemeClr val="bg2"/>
                </a:solidFill>
              </a:rPr>
              <a:t>hijau</a:t>
            </a:r>
            <a:r>
              <a:rPr lang="en-AU" sz="3200" b="1" dirty="0">
                <a:solidFill>
                  <a:schemeClr val="bg2"/>
                </a:solidFill>
              </a:rPr>
              <a:t> </a:t>
            </a:r>
            <a:r>
              <a:rPr lang="en-AU" sz="3200" b="1" dirty="0" err="1">
                <a:solidFill>
                  <a:schemeClr val="bg2"/>
                </a:solidFill>
              </a:rPr>
              <a:t>dan</a:t>
            </a:r>
            <a:r>
              <a:rPr lang="en-AU" sz="3200" b="1" dirty="0">
                <a:solidFill>
                  <a:schemeClr val="bg2"/>
                </a:solidFill>
              </a:rPr>
              <a:t> </a:t>
            </a:r>
            <a:r>
              <a:rPr lang="en-AU" sz="3200" b="1" dirty="0" err="1">
                <a:solidFill>
                  <a:schemeClr val="bg2"/>
                </a:solidFill>
              </a:rPr>
              <a:t>putih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11" name="Picture 10" descr="A colorful dress&#10;&#10;Description generated with very high confidence">
            <a:extLst>
              <a:ext uri="{FF2B5EF4-FFF2-40B4-BE49-F238E27FC236}">
                <a16:creationId xmlns:a16="http://schemas.microsoft.com/office/drawing/2014/main" id="{ED54F5DF-B539-470D-896B-8D21749A5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850" y="1015311"/>
            <a:ext cx="3966719" cy="3811355"/>
          </a:xfrm>
          <a:prstGeom prst="rect">
            <a:avLst/>
          </a:prstGeom>
        </p:spPr>
      </p:pic>
      <p:pic>
        <p:nvPicPr>
          <p:cNvPr id="13" name="Picture 12" descr="A colorful dress&#10;&#10;Description generated with very high confidence">
            <a:extLst>
              <a:ext uri="{FF2B5EF4-FFF2-40B4-BE49-F238E27FC236}">
                <a16:creationId xmlns:a16="http://schemas.microsoft.com/office/drawing/2014/main" id="{835A5498-CA8D-4EBC-9F83-CFC04D273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52" y="2330511"/>
            <a:ext cx="4374929" cy="420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2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/>
              <a:t>See if you can identify the colour of this item of clothing …</a:t>
            </a:r>
            <a:endParaRPr lang="en-US" sz="3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5" y="5093568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err="1">
                <a:solidFill>
                  <a:schemeClr val="bg2"/>
                </a:solidFill>
              </a:rPr>
              <a:t>putih</a:t>
            </a:r>
            <a:r>
              <a:rPr lang="en-AU" sz="3200" b="1" dirty="0">
                <a:solidFill>
                  <a:schemeClr val="bg2"/>
                </a:solidFill>
              </a:rPr>
              <a:t> </a:t>
            </a:r>
            <a:r>
              <a:rPr lang="en-AU" sz="3200" b="1" dirty="0" err="1">
                <a:solidFill>
                  <a:schemeClr val="bg2"/>
                </a:solidFill>
              </a:rPr>
              <a:t>dan</a:t>
            </a:r>
            <a:r>
              <a:rPr lang="en-AU" sz="3200" b="1" dirty="0">
                <a:solidFill>
                  <a:schemeClr val="bg2"/>
                </a:solidFill>
              </a:rPr>
              <a:t> </a:t>
            </a:r>
            <a:r>
              <a:rPr lang="en-AU" sz="3200" b="1" dirty="0" err="1">
                <a:solidFill>
                  <a:schemeClr val="bg2"/>
                </a:solidFill>
              </a:rPr>
              <a:t>merah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27038C-B707-4AB8-ACF8-4E0897FEA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6167">
            <a:off x="7125662" y="1636442"/>
            <a:ext cx="4761905" cy="28571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18F032-5AA6-4DF1-AFDF-6DD8EBBC5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6167">
            <a:off x="948565" y="2515333"/>
            <a:ext cx="4761905" cy="2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5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dirty="0" err="1"/>
              <a:t>Warna</a:t>
            </a:r>
            <a:r>
              <a:rPr lang="en-AU" sz="3400" dirty="0"/>
              <a:t> </a:t>
            </a:r>
            <a:r>
              <a:rPr lang="en-AU" sz="3400" dirty="0" err="1"/>
              <a:t>k</a:t>
            </a:r>
            <a:r>
              <a:rPr lang="en-AU" sz="3400" cap="none" dirty="0" err="1"/>
              <a:t>acamata</a:t>
            </a:r>
            <a:r>
              <a:rPr lang="en-AU" sz="3400" cap="none" dirty="0"/>
              <a:t> </a:t>
            </a:r>
            <a:r>
              <a:rPr lang="en-AU" sz="3400" cap="none" dirty="0" err="1"/>
              <a:t>hitam</a:t>
            </a:r>
            <a:r>
              <a:rPr lang="en-AU" sz="3400" cap="none" dirty="0"/>
              <a:t> </a:t>
            </a:r>
            <a:r>
              <a:rPr lang="en-AU" sz="3400" cap="none" dirty="0" err="1"/>
              <a:t>ini</a:t>
            </a:r>
            <a:r>
              <a:rPr lang="en-AU" sz="3400" cap="none" dirty="0"/>
              <a:t> </a:t>
            </a:r>
            <a:r>
              <a:rPr lang="en-AU" sz="3400" cap="none" dirty="0" err="1"/>
              <a:t>putih</a:t>
            </a:r>
            <a:r>
              <a:rPr lang="en-AU" sz="3400" cap="none" dirty="0"/>
              <a:t> </a:t>
            </a:r>
            <a:r>
              <a:rPr lang="en-AU" sz="3400" cap="none" dirty="0" err="1"/>
              <a:t>dan</a:t>
            </a:r>
            <a:r>
              <a:rPr lang="en-AU" sz="3400" cap="none" dirty="0"/>
              <a:t> </a:t>
            </a:r>
            <a:r>
              <a:rPr lang="en-AU" sz="3400" cap="none" dirty="0" err="1"/>
              <a:t>merah</a:t>
            </a:r>
            <a:r>
              <a:rPr lang="en-AU" sz="3400" cap="none" dirty="0"/>
              <a:t>.</a:t>
            </a:r>
            <a:endParaRPr lang="en-US" sz="3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5" y="5093568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err="1">
                <a:solidFill>
                  <a:schemeClr val="bg2"/>
                </a:solidFill>
              </a:rPr>
              <a:t>putih</a:t>
            </a:r>
            <a:r>
              <a:rPr lang="en-AU" sz="3200" b="1" dirty="0">
                <a:solidFill>
                  <a:schemeClr val="bg2"/>
                </a:solidFill>
              </a:rPr>
              <a:t> </a:t>
            </a:r>
            <a:r>
              <a:rPr lang="en-AU" sz="3200" b="1" dirty="0" err="1">
                <a:solidFill>
                  <a:schemeClr val="bg2"/>
                </a:solidFill>
              </a:rPr>
              <a:t>dan</a:t>
            </a:r>
            <a:r>
              <a:rPr lang="en-AU" sz="3200" b="1" dirty="0">
                <a:solidFill>
                  <a:schemeClr val="bg2"/>
                </a:solidFill>
              </a:rPr>
              <a:t> </a:t>
            </a:r>
            <a:r>
              <a:rPr lang="en-AU" sz="3200" b="1" dirty="0" err="1">
                <a:solidFill>
                  <a:schemeClr val="bg2"/>
                </a:solidFill>
              </a:rPr>
              <a:t>merah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27038C-B707-4AB8-ACF8-4E0897FEA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6167">
            <a:off x="7125662" y="1636442"/>
            <a:ext cx="4761905" cy="28571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18F032-5AA6-4DF1-AFDF-6DD8EBBC5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6167">
            <a:off x="948565" y="2515333"/>
            <a:ext cx="4761905" cy="2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91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797282" cy="970450"/>
          </a:xfrm>
        </p:spPr>
        <p:txBody>
          <a:bodyPr/>
          <a:lstStyle/>
          <a:p>
            <a:r>
              <a:rPr lang="en-AU" cap="none" dirty="0"/>
              <a:t>Asking to describe something?</a:t>
            </a:r>
            <a:endParaRPr lang="en-US" cap="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5D0F3-585A-4E6A-87CA-6F1FE138D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783" y="3338261"/>
            <a:ext cx="11416683" cy="363651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AU" sz="4000" dirty="0" err="1">
                <a:latin typeface="Arial" panose="020B0604020202020204" pitchFamily="34" charset="0"/>
                <a:cs typeface="Arial" panose="020B0604020202020204" pitchFamily="34" charset="0"/>
              </a:rPr>
              <a:t>Bagaimana</a:t>
            </a:r>
            <a:r>
              <a:rPr lang="en-AU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(Item</a:t>
            </a:r>
            <a:r>
              <a:rPr lang="en-AU" sz="4000" dirty="0">
                <a:latin typeface="Arial" panose="020B0604020202020204" pitchFamily="34" charset="0"/>
                <a:cs typeface="Arial" panose="020B0604020202020204" pitchFamily="34" charset="0"/>
              </a:rPr>
              <a:t>)?	</a:t>
            </a:r>
            <a:r>
              <a:rPr lang="en-A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AU" sz="4000" dirty="0">
                <a:latin typeface="Arial" panose="020B0604020202020204" pitchFamily="34" charset="0"/>
                <a:cs typeface="Arial" panose="020B0604020202020204" pitchFamily="34" charset="0"/>
              </a:rPr>
              <a:t>is this (Item)? </a:t>
            </a:r>
          </a:p>
          <a:p>
            <a:r>
              <a:rPr lang="en-AU" sz="4000" dirty="0">
                <a:latin typeface="Arial" panose="020B0604020202020204" pitchFamily="34" charset="0"/>
                <a:cs typeface="Arial" panose="020B0604020202020204" pitchFamily="34" charset="0"/>
              </a:rPr>
              <a:t>(Item) </a:t>
            </a:r>
            <a:r>
              <a:rPr lang="en-AU" sz="4000" dirty="0" err="1"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AU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dirty="0" err="1">
                <a:latin typeface="Arial" panose="020B0604020202020204" pitchFamily="34" charset="0"/>
                <a:cs typeface="Arial" panose="020B0604020202020204" pitchFamily="34" charset="0"/>
              </a:rPr>
              <a:t>keren</a:t>
            </a:r>
            <a:r>
              <a:rPr lang="en-AU" sz="4000" dirty="0">
                <a:latin typeface="Arial" panose="020B0604020202020204" pitchFamily="34" charset="0"/>
                <a:cs typeface="Arial" panose="020B0604020202020204" pitchFamily="34" charset="0"/>
              </a:rPr>
              <a:t>!				This item is trendy.</a:t>
            </a:r>
          </a:p>
          <a:p>
            <a:r>
              <a:rPr lang="en-AU" sz="4000" dirty="0">
                <a:latin typeface="Arial" panose="020B0604020202020204" pitchFamily="34" charset="0"/>
                <a:cs typeface="Arial" panose="020B0604020202020204" pitchFamily="34" charset="0"/>
              </a:rPr>
              <a:t>(Item) </a:t>
            </a:r>
            <a:r>
              <a:rPr lang="en-AU" sz="4000" dirty="0" err="1"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AU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dirty="0" err="1">
                <a:latin typeface="Arial" panose="020B0604020202020204" pitchFamily="34" charset="0"/>
                <a:cs typeface="Arial" panose="020B0604020202020204" pitchFamily="34" charset="0"/>
              </a:rPr>
              <a:t>terlalu</a:t>
            </a:r>
            <a:r>
              <a:rPr lang="en-AU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dirty="0" err="1">
                <a:latin typeface="Arial" panose="020B0604020202020204" pitchFamily="34" charset="0"/>
                <a:cs typeface="Arial" panose="020B0604020202020204" pitchFamily="34" charset="0"/>
              </a:rPr>
              <a:t>kecil</a:t>
            </a:r>
            <a:r>
              <a:rPr lang="en-AU" sz="4000" dirty="0">
                <a:latin typeface="Arial" panose="020B0604020202020204" pitchFamily="34" charset="0"/>
                <a:cs typeface="Arial" panose="020B0604020202020204" pitchFamily="34" charset="0"/>
              </a:rPr>
              <a:t>!		This item is too small.</a:t>
            </a:r>
          </a:p>
          <a:p>
            <a:r>
              <a:rPr lang="en-AU" sz="4000" dirty="0">
                <a:latin typeface="Arial" panose="020B0604020202020204" pitchFamily="34" charset="0"/>
                <a:cs typeface="Arial" panose="020B0604020202020204" pitchFamily="34" charset="0"/>
              </a:rPr>
              <a:t>(Item) </a:t>
            </a:r>
            <a:r>
              <a:rPr lang="en-AU" sz="4000" dirty="0" err="1"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AU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dirty="0" err="1">
                <a:latin typeface="Arial" panose="020B0604020202020204" pitchFamily="34" charset="0"/>
                <a:cs typeface="Arial" panose="020B0604020202020204" pitchFamily="34" charset="0"/>
              </a:rPr>
              <a:t>terlalu</a:t>
            </a:r>
            <a:r>
              <a:rPr lang="en-AU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dirty="0" err="1">
                <a:latin typeface="Arial" panose="020B0604020202020204" pitchFamily="34" charset="0"/>
                <a:cs typeface="Arial" panose="020B0604020202020204" pitchFamily="34" charset="0"/>
              </a:rPr>
              <a:t>besar</a:t>
            </a:r>
            <a:r>
              <a:rPr lang="en-AU" sz="4000" dirty="0">
                <a:latin typeface="Arial" panose="020B0604020202020204" pitchFamily="34" charset="0"/>
                <a:cs typeface="Arial" panose="020B0604020202020204" pitchFamily="34" charset="0"/>
              </a:rPr>
              <a:t>!		This item is too large.</a:t>
            </a:r>
          </a:p>
          <a:p>
            <a:r>
              <a:rPr lang="en-AU" sz="4000" dirty="0">
                <a:latin typeface="Arial" panose="020B0604020202020204" pitchFamily="34" charset="0"/>
                <a:cs typeface="Arial" panose="020B0604020202020204" pitchFamily="34" charset="0"/>
              </a:rPr>
              <a:t>(Item) </a:t>
            </a:r>
            <a:r>
              <a:rPr lang="en-AU" sz="4000" dirty="0" err="1"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AU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dirty="0" err="1">
                <a:latin typeface="Arial" panose="020B0604020202020204" pitchFamily="34" charset="0"/>
                <a:cs typeface="Arial" panose="020B0604020202020204" pitchFamily="34" charset="0"/>
              </a:rPr>
              <a:t>terlalu</a:t>
            </a:r>
            <a:r>
              <a:rPr lang="en-AU" sz="4000" dirty="0">
                <a:latin typeface="Arial" panose="020B0604020202020204" pitchFamily="34" charset="0"/>
                <a:cs typeface="Arial" panose="020B0604020202020204" pitchFamily="34" charset="0"/>
              </a:rPr>
              <a:t> mahal!		This item is too expensive.</a:t>
            </a:r>
          </a:p>
          <a:p>
            <a:r>
              <a:rPr lang="en-AU" sz="4000" dirty="0">
                <a:latin typeface="Arial" panose="020B0604020202020204" pitchFamily="34" charset="0"/>
                <a:cs typeface="Arial" panose="020B0604020202020204" pitchFamily="34" charset="0"/>
              </a:rPr>
              <a:t>(Item) </a:t>
            </a:r>
            <a:r>
              <a:rPr lang="en-AU" sz="4000" dirty="0" err="1"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AU" sz="4000" dirty="0">
                <a:latin typeface="Arial" panose="020B0604020202020204" pitchFamily="34" charset="0"/>
                <a:cs typeface="Arial" panose="020B0604020202020204" pitchFamily="34" charset="0"/>
              </a:rPr>
              <a:t> pas!					This item is suitable.</a:t>
            </a:r>
          </a:p>
          <a:p>
            <a:r>
              <a:rPr lang="en-AU" sz="4000" dirty="0">
                <a:latin typeface="Arial" panose="020B0604020202020204" pitchFamily="34" charset="0"/>
                <a:cs typeface="Arial" panose="020B0604020202020204" pitchFamily="34" charset="0"/>
              </a:rPr>
              <a:t>(Item) </a:t>
            </a:r>
            <a:r>
              <a:rPr lang="en-AU" sz="4000" dirty="0" err="1"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AU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dirty="0" err="1">
                <a:latin typeface="Arial" panose="020B0604020202020204" pitchFamily="34" charset="0"/>
                <a:cs typeface="Arial" panose="020B0604020202020204" pitchFamily="34" charset="0"/>
              </a:rPr>
              <a:t>bagus</a:t>
            </a:r>
            <a:r>
              <a:rPr lang="en-AU" sz="4000" dirty="0">
                <a:latin typeface="Arial" panose="020B0604020202020204" pitchFamily="34" charset="0"/>
                <a:cs typeface="Arial" panose="020B0604020202020204" pitchFamily="34" charset="0"/>
              </a:rPr>
              <a:t>!				This item is good.</a:t>
            </a:r>
          </a:p>
          <a:p>
            <a:endParaRPr lang="en-AU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06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173550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/>
              <a:t>See if you can describe this item of clothing …</a:t>
            </a:r>
            <a:endParaRPr lang="en-US" sz="3400" cap="non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8F0D55-DEEF-4843-8AA2-818A8D596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736" y="958640"/>
            <a:ext cx="2929671" cy="39661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5" y="5093568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>
                <a:solidFill>
                  <a:schemeClr val="bg2"/>
                </a:solidFill>
              </a:rPr>
              <a:t>trendy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673F4D2-F455-43C3-87B0-0CD30F06E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915" y="2413000"/>
            <a:ext cx="268297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1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173550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 err="1"/>
              <a:t>Baju</a:t>
            </a:r>
            <a:r>
              <a:rPr lang="en-AU" sz="3400" cap="none" dirty="0"/>
              <a:t> </a:t>
            </a:r>
            <a:r>
              <a:rPr lang="en-AU" sz="3400" cap="none" dirty="0" err="1"/>
              <a:t>kaus</a:t>
            </a:r>
            <a:r>
              <a:rPr lang="en-AU" sz="3400" cap="none" dirty="0"/>
              <a:t> </a:t>
            </a:r>
            <a:r>
              <a:rPr lang="en-AU" sz="3400" cap="none" dirty="0" err="1"/>
              <a:t>ini</a:t>
            </a:r>
            <a:r>
              <a:rPr lang="en-AU" sz="3400" cap="none" dirty="0"/>
              <a:t> </a:t>
            </a:r>
            <a:r>
              <a:rPr lang="en-AU" sz="3400" dirty="0" err="1" smtClean="0"/>
              <a:t>keren</a:t>
            </a:r>
            <a:r>
              <a:rPr lang="en-AU" sz="3400" cap="none" dirty="0" smtClean="0"/>
              <a:t>!</a:t>
            </a:r>
            <a:endParaRPr lang="en-US" sz="3400" cap="non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8F0D55-DEEF-4843-8AA2-818A8D596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736" y="958640"/>
            <a:ext cx="2929671" cy="39661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5" y="5093568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err="1">
                <a:solidFill>
                  <a:schemeClr val="bg2"/>
                </a:solidFill>
              </a:rPr>
              <a:t>keren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673F4D2-F455-43C3-87B0-0CD30F06E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915" y="2413000"/>
            <a:ext cx="268297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3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217938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dirty="0"/>
              <a:t>See if you can describe this item of clothing …</a:t>
            </a:r>
            <a:endParaRPr lang="en-US" sz="3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4" y="4740419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>
                <a:solidFill>
                  <a:schemeClr val="bg2"/>
                </a:solidFill>
              </a:rPr>
              <a:t>t</a:t>
            </a:r>
            <a:r>
              <a:rPr lang="en-AU" sz="3200" b="1" dirty="0" smtClean="0">
                <a:solidFill>
                  <a:schemeClr val="bg2"/>
                </a:solidFill>
              </a:rPr>
              <a:t>oo small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9" name="Picture 8" descr="A picture containing clothing&#10;&#10;Description generated with very high confidence">
            <a:extLst>
              <a:ext uri="{FF2B5EF4-FFF2-40B4-BE49-F238E27FC236}">
                <a16:creationId xmlns:a16="http://schemas.microsoft.com/office/drawing/2014/main" id="{A76EF882-E4E5-47C1-B9CB-805E02155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000" y="958640"/>
            <a:ext cx="3843330" cy="3843330"/>
          </a:xfrm>
          <a:prstGeom prst="rect">
            <a:avLst/>
          </a:prstGeom>
        </p:spPr>
      </p:pic>
      <p:pic>
        <p:nvPicPr>
          <p:cNvPr id="13" name="Picture 12" descr="A picture containing clothing&#10;&#10;Description generated with very high confidence">
            <a:extLst>
              <a:ext uri="{FF2B5EF4-FFF2-40B4-BE49-F238E27FC236}">
                <a16:creationId xmlns:a16="http://schemas.microsoft.com/office/drawing/2014/main" id="{17F704EB-BC97-4E9A-872F-0B17F36EA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68" y="2060554"/>
            <a:ext cx="3843330" cy="384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46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217938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dirty="0" err="1"/>
              <a:t>Swempak</a:t>
            </a:r>
            <a:r>
              <a:rPr lang="en-AU" sz="3400" dirty="0"/>
              <a:t> </a:t>
            </a:r>
            <a:r>
              <a:rPr lang="en-AU" sz="3400" dirty="0" err="1"/>
              <a:t>ini</a:t>
            </a:r>
            <a:r>
              <a:rPr lang="en-AU" sz="3400" dirty="0"/>
              <a:t> </a:t>
            </a:r>
            <a:r>
              <a:rPr lang="en-AU" sz="3400" dirty="0" err="1"/>
              <a:t>terlalu</a:t>
            </a:r>
            <a:r>
              <a:rPr lang="en-AU" sz="3400" dirty="0"/>
              <a:t> </a:t>
            </a:r>
            <a:r>
              <a:rPr lang="en-AU" sz="3400" dirty="0" err="1"/>
              <a:t>kecil</a:t>
            </a:r>
            <a:r>
              <a:rPr lang="en-AU" sz="3400" dirty="0"/>
              <a:t> !</a:t>
            </a:r>
            <a:endParaRPr lang="en-US" sz="3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4" y="4740419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err="1">
                <a:solidFill>
                  <a:schemeClr val="bg2"/>
                </a:solidFill>
              </a:rPr>
              <a:t>terlalu</a:t>
            </a:r>
            <a:r>
              <a:rPr lang="en-AU" sz="3200" b="1" dirty="0">
                <a:solidFill>
                  <a:schemeClr val="bg2"/>
                </a:solidFill>
              </a:rPr>
              <a:t> </a:t>
            </a:r>
            <a:r>
              <a:rPr lang="en-AU" sz="3200" b="1" dirty="0" err="1">
                <a:solidFill>
                  <a:schemeClr val="bg2"/>
                </a:solidFill>
              </a:rPr>
              <a:t>kecil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9" name="Picture 8" descr="A picture containing clothing&#10;&#10;Description generated with very high confidence">
            <a:extLst>
              <a:ext uri="{FF2B5EF4-FFF2-40B4-BE49-F238E27FC236}">
                <a16:creationId xmlns:a16="http://schemas.microsoft.com/office/drawing/2014/main" id="{A76EF882-E4E5-47C1-B9CB-805E02155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000" y="958640"/>
            <a:ext cx="3843330" cy="3843330"/>
          </a:xfrm>
          <a:prstGeom prst="rect">
            <a:avLst/>
          </a:prstGeom>
        </p:spPr>
      </p:pic>
      <p:pic>
        <p:nvPicPr>
          <p:cNvPr id="13" name="Picture 12" descr="A picture containing clothing&#10;&#10;Description generated with very high confidence">
            <a:extLst>
              <a:ext uri="{FF2B5EF4-FFF2-40B4-BE49-F238E27FC236}">
                <a16:creationId xmlns:a16="http://schemas.microsoft.com/office/drawing/2014/main" id="{17F704EB-BC97-4E9A-872F-0B17F36EA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68" y="2060554"/>
            <a:ext cx="3843330" cy="384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18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253449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/>
              <a:t>See if you can describe this item of clothing …</a:t>
            </a:r>
            <a:endParaRPr lang="en-US" sz="3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5" y="5093568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err="1">
                <a:solidFill>
                  <a:schemeClr val="bg2"/>
                </a:solidFill>
              </a:rPr>
              <a:t>terlalu</a:t>
            </a:r>
            <a:r>
              <a:rPr lang="en-AU" sz="3200" b="1" dirty="0">
                <a:solidFill>
                  <a:schemeClr val="bg2"/>
                </a:solidFill>
              </a:rPr>
              <a:t> </a:t>
            </a:r>
            <a:r>
              <a:rPr lang="en-AU" sz="3200" b="1" dirty="0" err="1">
                <a:solidFill>
                  <a:schemeClr val="bg2"/>
                </a:solidFill>
              </a:rPr>
              <a:t>besar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1621EE-69D2-4073-A213-80759FBA4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725" y="350529"/>
            <a:ext cx="3860018" cy="57900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948D2A-1323-48F7-8D6A-AB24B89E7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08" y="1318956"/>
            <a:ext cx="3860018" cy="579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7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/>
              <a:t>See if you can identify this item of clothing …</a:t>
            </a:r>
            <a:endParaRPr lang="en-US" sz="3400" cap="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5D0F3-585A-4E6A-87CA-6F1FE138D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413000"/>
            <a:ext cx="5016259" cy="3632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Apa</a:t>
            </a:r>
            <a:r>
              <a:rPr lang="en-AU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ini</a:t>
            </a:r>
            <a:r>
              <a:rPr lang="en-AU" sz="4000" dirty="0"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84A21F-710F-46E3-A1EE-0F4D264FE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200" y="821807"/>
            <a:ext cx="3860018" cy="579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9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253449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 err="1"/>
              <a:t>Celana</a:t>
            </a:r>
            <a:r>
              <a:rPr lang="en-AU" sz="3400" cap="none" dirty="0"/>
              <a:t> </a:t>
            </a:r>
            <a:r>
              <a:rPr lang="en-AU" sz="3400" cap="none" dirty="0" err="1"/>
              <a:t>dalam</a:t>
            </a:r>
            <a:r>
              <a:rPr lang="en-AU" sz="3400" cap="none" dirty="0"/>
              <a:t> </a:t>
            </a:r>
            <a:r>
              <a:rPr lang="en-AU" sz="3400" cap="none" dirty="0" err="1"/>
              <a:t>ini</a:t>
            </a:r>
            <a:r>
              <a:rPr lang="en-AU" sz="3400" cap="none" dirty="0"/>
              <a:t> </a:t>
            </a:r>
            <a:r>
              <a:rPr lang="en-AU" sz="3400" cap="none" dirty="0" err="1"/>
              <a:t>terlalu</a:t>
            </a:r>
            <a:r>
              <a:rPr lang="en-AU" sz="3400" cap="none" dirty="0"/>
              <a:t> </a:t>
            </a:r>
            <a:r>
              <a:rPr lang="en-AU" sz="3400" cap="none" dirty="0" err="1"/>
              <a:t>besar</a:t>
            </a:r>
            <a:r>
              <a:rPr lang="en-AU" sz="3400" cap="none" dirty="0"/>
              <a:t>.</a:t>
            </a:r>
            <a:endParaRPr lang="en-US" sz="3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5" y="5093568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smtClean="0">
                <a:solidFill>
                  <a:schemeClr val="bg2"/>
                </a:solidFill>
              </a:rPr>
              <a:t>Too large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1621EE-69D2-4073-A213-80759FBA4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467" y="262039"/>
            <a:ext cx="3860018" cy="57900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948D2A-1323-48F7-8D6A-AB24B89E7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08" y="1318956"/>
            <a:ext cx="3860018" cy="579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4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200183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/>
              <a:t>See if you can describe this item of clothing …</a:t>
            </a:r>
            <a:endParaRPr lang="en-US" sz="3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5" y="5093568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smtClean="0">
                <a:solidFill>
                  <a:schemeClr val="bg2"/>
                </a:solidFill>
              </a:rPr>
              <a:t>Too expensive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9" name="Picture 8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F10FEEC0-9B60-499A-A31B-F25B9E88F8A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754" y="1223803"/>
            <a:ext cx="3499730" cy="3644224"/>
          </a:xfrm>
          <a:prstGeom prst="rect">
            <a:avLst/>
          </a:prstGeom>
        </p:spPr>
      </p:pic>
      <p:pic>
        <p:nvPicPr>
          <p:cNvPr id="13" name="Picture 12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49280706-2D9E-469F-AB10-B58F807911B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898" y="2453788"/>
            <a:ext cx="3499730" cy="364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0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200183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/>
              <a:t>Jas </a:t>
            </a:r>
            <a:r>
              <a:rPr lang="en-AU" sz="3400" cap="none" dirty="0" err="1"/>
              <a:t>ini</a:t>
            </a:r>
            <a:r>
              <a:rPr lang="en-AU" sz="3400" cap="none" dirty="0"/>
              <a:t> </a:t>
            </a:r>
            <a:r>
              <a:rPr lang="en-AU" sz="3400" cap="none" dirty="0" err="1"/>
              <a:t>terlalu</a:t>
            </a:r>
            <a:r>
              <a:rPr lang="en-AU" sz="3400" cap="none" dirty="0"/>
              <a:t> mahal !</a:t>
            </a:r>
            <a:endParaRPr lang="en-US" sz="3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5" y="5093568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err="1">
                <a:solidFill>
                  <a:schemeClr val="bg2"/>
                </a:solidFill>
              </a:rPr>
              <a:t>terlalu</a:t>
            </a:r>
            <a:r>
              <a:rPr lang="en-AU" sz="3200" b="1" dirty="0">
                <a:solidFill>
                  <a:schemeClr val="bg2"/>
                </a:solidFill>
              </a:rPr>
              <a:t> mahal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9" name="Picture 8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F10FEEC0-9B60-499A-A31B-F25B9E88F8A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754" y="1223803"/>
            <a:ext cx="3499730" cy="3644224"/>
          </a:xfrm>
          <a:prstGeom prst="rect">
            <a:avLst/>
          </a:prstGeom>
        </p:spPr>
      </p:pic>
      <p:pic>
        <p:nvPicPr>
          <p:cNvPr id="13" name="Picture 12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49280706-2D9E-469F-AB10-B58F807911B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898" y="2453788"/>
            <a:ext cx="3499730" cy="364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8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191305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/>
              <a:t>See if you can describe this item of clothing …</a:t>
            </a:r>
            <a:endParaRPr lang="en-US" sz="3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5" y="5093568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smtClean="0">
                <a:solidFill>
                  <a:schemeClr val="bg2"/>
                </a:solidFill>
              </a:rPr>
              <a:t>suitable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11" name="Picture 10" descr="A picture containing clothing&#10;&#10;Description generated with very high confidence">
            <a:extLst>
              <a:ext uri="{FF2B5EF4-FFF2-40B4-BE49-F238E27FC236}">
                <a16:creationId xmlns:a16="http://schemas.microsoft.com/office/drawing/2014/main" id="{73EF872B-7665-426A-A2E2-BF4F6A6CA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705" y="1107209"/>
            <a:ext cx="3257534" cy="3909041"/>
          </a:xfrm>
          <a:prstGeom prst="rect">
            <a:avLst/>
          </a:prstGeom>
        </p:spPr>
      </p:pic>
      <p:pic>
        <p:nvPicPr>
          <p:cNvPr id="15" name="Picture 14" descr="A picture containing clothing&#10;&#10;Description generated with very high confidence">
            <a:extLst>
              <a:ext uri="{FF2B5EF4-FFF2-40B4-BE49-F238E27FC236}">
                <a16:creationId xmlns:a16="http://schemas.microsoft.com/office/drawing/2014/main" id="{F91BBA3B-20B7-40F5-AF17-C74C504BC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428" y="2453788"/>
            <a:ext cx="3257534" cy="390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3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191305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dirty="0" err="1"/>
              <a:t>K</a:t>
            </a:r>
            <a:r>
              <a:rPr lang="en-AU" sz="3400" cap="none" dirty="0" err="1"/>
              <a:t>emeja</a:t>
            </a:r>
            <a:r>
              <a:rPr lang="en-AU" sz="3400" cap="none" dirty="0"/>
              <a:t> </a:t>
            </a:r>
            <a:r>
              <a:rPr lang="en-AU" sz="3400" cap="none" dirty="0" err="1"/>
              <a:t>ini</a:t>
            </a:r>
            <a:r>
              <a:rPr lang="en-AU" sz="3400" cap="none" dirty="0"/>
              <a:t> pas !</a:t>
            </a:r>
            <a:endParaRPr lang="en-US" sz="3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5" y="5093568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>
                <a:solidFill>
                  <a:schemeClr val="bg2"/>
                </a:solidFill>
              </a:rPr>
              <a:t>pas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11" name="Picture 10" descr="A picture containing clothing&#10;&#10;Description generated with very high confidence">
            <a:extLst>
              <a:ext uri="{FF2B5EF4-FFF2-40B4-BE49-F238E27FC236}">
                <a16:creationId xmlns:a16="http://schemas.microsoft.com/office/drawing/2014/main" id="{73EF872B-7665-426A-A2E2-BF4F6A6CA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705" y="1107209"/>
            <a:ext cx="3257534" cy="3909041"/>
          </a:xfrm>
          <a:prstGeom prst="rect">
            <a:avLst/>
          </a:prstGeom>
        </p:spPr>
      </p:pic>
      <p:pic>
        <p:nvPicPr>
          <p:cNvPr id="15" name="Picture 14" descr="A picture containing clothing&#10;&#10;Description generated with very high confidence">
            <a:extLst>
              <a:ext uri="{FF2B5EF4-FFF2-40B4-BE49-F238E27FC236}">
                <a16:creationId xmlns:a16="http://schemas.microsoft.com/office/drawing/2014/main" id="{F91BBA3B-20B7-40F5-AF17-C74C504BC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428" y="2453788"/>
            <a:ext cx="3257534" cy="390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21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209060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/>
              <a:t>See if you can describe this item of clothing …</a:t>
            </a:r>
            <a:endParaRPr lang="en-US" sz="3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5" y="4693786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smtClean="0">
                <a:solidFill>
                  <a:schemeClr val="bg2"/>
                </a:solidFill>
              </a:rPr>
              <a:t>good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9" name="Picture 8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6D0AB7EC-3BC6-46D7-BE0A-6BE8BEF71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080" y="920833"/>
            <a:ext cx="3799601" cy="3837598"/>
          </a:xfrm>
          <a:prstGeom prst="rect">
            <a:avLst/>
          </a:prstGeom>
        </p:spPr>
      </p:pic>
      <p:pic>
        <p:nvPicPr>
          <p:cNvPr id="13" name="Picture 12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6C8B9938-E0A2-4B7C-BE71-CD8412221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05" y="2169702"/>
            <a:ext cx="3823056" cy="386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08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209060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 err="1"/>
              <a:t>Baju</a:t>
            </a:r>
            <a:r>
              <a:rPr lang="en-AU" sz="3400" cap="none" dirty="0"/>
              <a:t> </a:t>
            </a:r>
            <a:r>
              <a:rPr lang="en-AU" sz="3400" cap="none" dirty="0" err="1"/>
              <a:t>wol</a:t>
            </a:r>
            <a:r>
              <a:rPr lang="en-AU" sz="3400" cap="none" dirty="0"/>
              <a:t> </a:t>
            </a:r>
            <a:r>
              <a:rPr lang="en-AU" sz="3400" cap="none" dirty="0" err="1"/>
              <a:t>ini</a:t>
            </a:r>
            <a:r>
              <a:rPr lang="en-AU" sz="3400" cap="none" dirty="0"/>
              <a:t> </a:t>
            </a:r>
            <a:r>
              <a:rPr lang="en-AU" sz="3400" cap="none" dirty="0" err="1"/>
              <a:t>bagus</a:t>
            </a:r>
            <a:r>
              <a:rPr lang="en-AU" sz="3400" cap="none" dirty="0"/>
              <a:t> !</a:t>
            </a:r>
            <a:endParaRPr lang="en-US" sz="3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5" y="4693786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err="1">
                <a:solidFill>
                  <a:schemeClr val="bg2"/>
                </a:solidFill>
              </a:rPr>
              <a:t>bagus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9" name="Picture 8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6D0AB7EC-3BC6-46D7-BE0A-6BE8BEF71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080" y="920833"/>
            <a:ext cx="3799601" cy="3837598"/>
          </a:xfrm>
          <a:prstGeom prst="rect">
            <a:avLst/>
          </a:prstGeom>
        </p:spPr>
      </p:pic>
      <p:pic>
        <p:nvPicPr>
          <p:cNvPr id="13" name="Picture 12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6C8B9938-E0A2-4B7C-BE71-CD8412221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05" y="2169702"/>
            <a:ext cx="3823056" cy="386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226816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/>
              <a:t>See if you can describe this item of clothing …</a:t>
            </a:r>
            <a:endParaRPr lang="en-US" sz="3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5" y="5093568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>
                <a:solidFill>
                  <a:schemeClr val="bg2"/>
                </a:solidFill>
              </a:rPr>
              <a:t>t</a:t>
            </a:r>
            <a:r>
              <a:rPr lang="en-AU" sz="3200" b="1" dirty="0" smtClean="0">
                <a:solidFill>
                  <a:schemeClr val="bg2"/>
                </a:solidFill>
              </a:rPr>
              <a:t>oo long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11" name="Picture 10" descr="A picture containing white, indoor&#10;&#10;Description generated with high confidence">
            <a:extLst>
              <a:ext uri="{FF2B5EF4-FFF2-40B4-BE49-F238E27FC236}">
                <a16:creationId xmlns:a16="http://schemas.microsoft.com/office/drawing/2014/main" id="{5542DA7C-8FA3-4016-BAD8-806FF94790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705" y="1137839"/>
            <a:ext cx="3776530" cy="3776530"/>
          </a:xfrm>
          <a:prstGeom prst="rect">
            <a:avLst/>
          </a:prstGeom>
        </p:spPr>
      </p:pic>
      <p:pic>
        <p:nvPicPr>
          <p:cNvPr id="9" name="Picture 8" descr="A picture containing white, indoor&#10;&#10;Description generated with high confidence">
            <a:extLst>
              <a:ext uri="{FF2B5EF4-FFF2-40B4-BE49-F238E27FC236}">
                <a16:creationId xmlns:a16="http://schemas.microsoft.com/office/drawing/2014/main" id="{C86B686E-E3BC-4EB3-B19F-8156AAC5D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27" y="2346682"/>
            <a:ext cx="3776530" cy="377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07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226816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 err="1"/>
              <a:t>Celana</a:t>
            </a:r>
            <a:r>
              <a:rPr lang="en-AU" sz="3400" cap="none" dirty="0"/>
              <a:t> </a:t>
            </a:r>
            <a:r>
              <a:rPr lang="en-AU" sz="3400" cap="none" dirty="0" err="1"/>
              <a:t>panjang</a:t>
            </a:r>
            <a:r>
              <a:rPr lang="en-AU" sz="3400" cap="none" dirty="0"/>
              <a:t> </a:t>
            </a:r>
            <a:r>
              <a:rPr lang="en-AU" sz="3400" cap="none" dirty="0" err="1"/>
              <a:t>ini</a:t>
            </a:r>
            <a:r>
              <a:rPr lang="en-AU" sz="3400" cap="none" dirty="0"/>
              <a:t> </a:t>
            </a:r>
            <a:r>
              <a:rPr lang="en-AU" sz="3400" cap="none" dirty="0" err="1"/>
              <a:t>terlalu</a:t>
            </a:r>
            <a:r>
              <a:rPr lang="en-AU" sz="3400" cap="none" dirty="0"/>
              <a:t> </a:t>
            </a:r>
            <a:r>
              <a:rPr lang="en-AU" sz="3400" cap="none" dirty="0" err="1"/>
              <a:t>panjang</a:t>
            </a:r>
            <a:r>
              <a:rPr lang="en-AU" sz="3400" cap="none" dirty="0"/>
              <a:t>.</a:t>
            </a:r>
            <a:endParaRPr lang="en-US" sz="3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5" y="5093568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err="1">
                <a:solidFill>
                  <a:schemeClr val="bg2"/>
                </a:solidFill>
              </a:rPr>
              <a:t>terlalu</a:t>
            </a:r>
            <a:r>
              <a:rPr lang="en-AU" sz="3200" b="1" dirty="0">
                <a:solidFill>
                  <a:schemeClr val="bg2"/>
                </a:solidFill>
              </a:rPr>
              <a:t> </a:t>
            </a:r>
            <a:r>
              <a:rPr lang="en-AU" sz="3200" b="1" dirty="0" err="1">
                <a:solidFill>
                  <a:schemeClr val="bg2"/>
                </a:solidFill>
              </a:rPr>
              <a:t>panjang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11" name="Picture 10" descr="A picture containing white, indoor&#10;&#10;Description generated with high confidence">
            <a:extLst>
              <a:ext uri="{FF2B5EF4-FFF2-40B4-BE49-F238E27FC236}">
                <a16:creationId xmlns:a16="http://schemas.microsoft.com/office/drawing/2014/main" id="{5542DA7C-8FA3-4016-BAD8-806FF94790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705" y="1137839"/>
            <a:ext cx="3776530" cy="3776530"/>
          </a:xfrm>
          <a:prstGeom prst="rect">
            <a:avLst/>
          </a:prstGeom>
        </p:spPr>
      </p:pic>
      <p:pic>
        <p:nvPicPr>
          <p:cNvPr id="9" name="Picture 8" descr="A picture containing white, indoor&#10;&#10;Description generated with high confidence">
            <a:extLst>
              <a:ext uri="{FF2B5EF4-FFF2-40B4-BE49-F238E27FC236}">
                <a16:creationId xmlns:a16="http://schemas.microsoft.com/office/drawing/2014/main" id="{C86B686E-E3BC-4EB3-B19F-8156AAC5D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27" y="2346682"/>
            <a:ext cx="3776530" cy="377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271204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/>
              <a:t>See if you can describe this item of clothing …</a:t>
            </a:r>
            <a:endParaRPr lang="en-US" sz="3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5" y="5093568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smtClean="0">
                <a:solidFill>
                  <a:schemeClr val="bg2"/>
                </a:solidFill>
              </a:rPr>
              <a:t>trendy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9" name="Picture 8" descr="A picture containing wall, indoor, clothing, person&#10;&#10;Description generated with high confidence">
            <a:extLst>
              <a:ext uri="{FF2B5EF4-FFF2-40B4-BE49-F238E27FC236}">
                <a16:creationId xmlns:a16="http://schemas.microsoft.com/office/drawing/2014/main" id="{D8EE80DC-BDAE-496D-A9BE-40A5BA1B0E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9547">
            <a:off x="7305423" y="1757208"/>
            <a:ext cx="4063574" cy="2718725"/>
          </a:xfrm>
          <a:prstGeom prst="rect">
            <a:avLst/>
          </a:prstGeom>
        </p:spPr>
      </p:pic>
      <p:pic>
        <p:nvPicPr>
          <p:cNvPr id="15" name="Picture 14" descr="A picture containing wall, indoor, clothing, person&#10;&#10;Description generated with high confidence">
            <a:extLst>
              <a:ext uri="{FF2B5EF4-FFF2-40B4-BE49-F238E27FC236}">
                <a16:creationId xmlns:a16="http://schemas.microsoft.com/office/drawing/2014/main" id="{3A36C022-C026-4DD0-9965-A199139EC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9547">
            <a:off x="1210945" y="3040238"/>
            <a:ext cx="4063574" cy="271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5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AU" sz="3400" cap="none" dirty="0" err="1"/>
              <a:t>Ini</a:t>
            </a:r>
            <a:r>
              <a:rPr lang="en-AU" sz="3400" cap="none" dirty="0"/>
              <a:t> </a:t>
            </a:r>
            <a:r>
              <a:rPr lang="en-AU" sz="3400" cap="none" dirty="0" err="1"/>
              <a:t>celana</a:t>
            </a:r>
            <a:r>
              <a:rPr lang="en-AU" sz="3400" cap="none" dirty="0"/>
              <a:t> </a:t>
            </a:r>
            <a:r>
              <a:rPr lang="en-AU" sz="3400" cap="none" dirty="0" err="1"/>
              <a:t>dalam</a:t>
            </a:r>
            <a:r>
              <a:rPr lang="en-AU" sz="3400" cap="none" dirty="0"/>
              <a:t>.</a:t>
            </a:r>
            <a:endParaRPr lang="en-US" sz="3400" cap="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CDB18A-E2FF-42C8-BE26-FF2B27270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33" y="958640"/>
            <a:ext cx="457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04535D-D89B-4CFF-8F8C-D5A1211E6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200" y="821807"/>
            <a:ext cx="3860018" cy="579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5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271204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 err="1"/>
              <a:t>Celana</a:t>
            </a:r>
            <a:r>
              <a:rPr lang="en-AU" sz="3400" cap="none" dirty="0"/>
              <a:t> </a:t>
            </a:r>
            <a:r>
              <a:rPr lang="en-AU" sz="3400" cap="none" dirty="0" err="1"/>
              <a:t>jins</a:t>
            </a:r>
            <a:r>
              <a:rPr lang="en-AU" sz="3400" cap="none" dirty="0"/>
              <a:t> </a:t>
            </a:r>
            <a:r>
              <a:rPr lang="en-AU" sz="3400" cap="none" dirty="0" err="1"/>
              <a:t>ini</a:t>
            </a:r>
            <a:r>
              <a:rPr lang="en-AU" sz="3400" cap="none" dirty="0"/>
              <a:t> </a:t>
            </a:r>
            <a:r>
              <a:rPr lang="en-AU" sz="3400" cap="none" dirty="0" err="1"/>
              <a:t>keren</a:t>
            </a:r>
            <a:r>
              <a:rPr lang="en-AU" sz="3400" cap="none" dirty="0"/>
              <a:t> !</a:t>
            </a:r>
            <a:endParaRPr lang="en-US" sz="3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5" y="5093568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err="1">
                <a:solidFill>
                  <a:schemeClr val="bg2"/>
                </a:solidFill>
              </a:rPr>
              <a:t>keren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9" name="Picture 8" descr="A picture containing wall, indoor, clothing, person&#10;&#10;Description generated with high confidence">
            <a:extLst>
              <a:ext uri="{FF2B5EF4-FFF2-40B4-BE49-F238E27FC236}">
                <a16:creationId xmlns:a16="http://schemas.microsoft.com/office/drawing/2014/main" id="{D8EE80DC-BDAE-496D-A9BE-40A5BA1B0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9547">
            <a:off x="7305423" y="1757208"/>
            <a:ext cx="4063574" cy="2718725"/>
          </a:xfrm>
          <a:prstGeom prst="rect">
            <a:avLst/>
          </a:prstGeom>
        </p:spPr>
      </p:pic>
      <p:pic>
        <p:nvPicPr>
          <p:cNvPr id="15" name="Picture 14" descr="A picture containing wall, indoor, clothing, person&#10;&#10;Description generated with high confidence">
            <a:extLst>
              <a:ext uri="{FF2B5EF4-FFF2-40B4-BE49-F238E27FC236}">
                <a16:creationId xmlns:a16="http://schemas.microsoft.com/office/drawing/2014/main" id="{3A36C022-C026-4DD0-9965-A199139EC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9547">
            <a:off x="1210945" y="3040238"/>
            <a:ext cx="4063574" cy="271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3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271204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/>
              <a:t>See if you can describe this item of clothing …</a:t>
            </a:r>
            <a:endParaRPr lang="en-US" sz="3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715726" y="4631929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>
                <a:solidFill>
                  <a:schemeClr val="bg2"/>
                </a:solidFill>
              </a:rPr>
              <a:t>t</a:t>
            </a:r>
            <a:r>
              <a:rPr lang="en-AU" sz="3200" b="1" dirty="0" smtClean="0">
                <a:solidFill>
                  <a:schemeClr val="bg2"/>
                </a:solidFill>
              </a:rPr>
              <a:t>oo big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11" name="Picture 10" descr="A colorful dress&#10;&#10;Description generated with very high confidence">
            <a:extLst>
              <a:ext uri="{FF2B5EF4-FFF2-40B4-BE49-F238E27FC236}">
                <a16:creationId xmlns:a16="http://schemas.microsoft.com/office/drawing/2014/main" id="{ED54F5DF-B539-470D-896B-8D21749A5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850" y="1015311"/>
            <a:ext cx="3966719" cy="3811355"/>
          </a:xfrm>
          <a:prstGeom prst="rect">
            <a:avLst/>
          </a:prstGeom>
        </p:spPr>
      </p:pic>
      <p:pic>
        <p:nvPicPr>
          <p:cNvPr id="13" name="Picture 12" descr="A colorful dress&#10;&#10;Description generated with very high confidence">
            <a:extLst>
              <a:ext uri="{FF2B5EF4-FFF2-40B4-BE49-F238E27FC236}">
                <a16:creationId xmlns:a16="http://schemas.microsoft.com/office/drawing/2014/main" id="{835A5498-CA8D-4EBC-9F83-CFC04D273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52" y="2330511"/>
            <a:ext cx="4374929" cy="420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7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271204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 err="1"/>
              <a:t>Rok</a:t>
            </a:r>
            <a:r>
              <a:rPr lang="en-AU" sz="3400" cap="none" dirty="0"/>
              <a:t> </a:t>
            </a:r>
            <a:r>
              <a:rPr lang="en-AU" sz="3400" cap="none" dirty="0" err="1"/>
              <a:t>ini</a:t>
            </a:r>
            <a:r>
              <a:rPr lang="en-AU" sz="3400" cap="none" dirty="0"/>
              <a:t> </a:t>
            </a:r>
            <a:r>
              <a:rPr lang="en-AU" sz="3400" cap="none" dirty="0" err="1"/>
              <a:t>terlalu</a:t>
            </a:r>
            <a:r>
              <a:rPr lang="en-AU" sz="3400" cap="none" dirty="0"/>
              <a:t> </a:t>
            </a:r>
            <a:r>
              <a:rPr lang="en-AU" sz="3400" cap="none" dirty="0" err="1"/>
              <a:t>besar</a:t>
            </a:r>
            <a:r>
              <a:rPr lang="en-AU" sz="3400" cap="none" dirty="0"/>
              <a:t>.</a:t>
            </a:r>
            <a:endParaRPr lang="en-US" sz="3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715726" y="4631929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err="1">
                <a:solidFill>
                  <a:schemeClr val="bg2"/>
                </a:solidFill>
              </a:rPr>
              <a:t>terlalu</a:t>
            </a:r>
            <a:r>
              <a:rPr lang="en-AU" sz="3200" b="1" dirty="0">
                <a:solidFill>
                  <a:schemeClr val="bg2"/>
                </a:solidFill>
              </a:rPr>
              <a:t> </a:t>
            </a:r>
            <a:r>
              <a:rPr lang="en-AU" sz="3200" b="1" dirty="0" err="1">
                <a:solidFill>
                  <a:schemeClr val="bg2"/>
                </a:solidFill>
              </a:rPr>
              <a:t>besar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11" name="Picture 10" descr="A colorful dress&#10;&#10;Description generated with very high confidence">
            <a:extLst>
              <a:ext uri="{FF2B5EF4-FFF2-40B4-BE49-F238E27FC236}">
                <a16:creationId xmlns:a16="http://schemas.microsoft.com/office/drawing/2014/main" id="{ED54F5DF-B539-470D-896B-8D21749A5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850" y="1015311"/>
            <a:ext cx="3966719" cy="3811355"/>
          </a:xfrm>
          <a:prstGeom prst="rect">
            <a:avLst/>
          </a:prstGeom>
        </p:spPr>
      </p:pic>
      <p:pic>
        <p:nvPicPr>
          <p:cNvPr id="13" name="Picture 12" descr="A colorful dress&#10;&#10;Description generated with very high confidence">
            <a:extLst>
              <a:ext uri="{FF2B5EF4-FFF2-40B4-BE49-F238E27FC236}">
                <a16:creationId xmlns:a16="http://schemas.microsoft.com/office/drawing/2014/main" id="{835A5498-CA8D-4EBC-9F83-CFC04D273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52" y="2330511"/>
            <a:ext cx="4374929" cy="420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42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286558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/>
              <a:t>See if you can describe this item of clothing …</a:t>
            </a:r>
            <a:endParaRPr lang="en-US" sz="3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5" y="5093568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>
                <a:solidFill>
                  <a:schemeClr val="bg2"/>
                </a:solidFill>
              </a:rPr>
              <a:t>t</a:t>
            </a:r>
            <a:r>
              <a:rPr lang="en-AU" sz="3200" b="1" dirty="0" smtClean="0">
                <a:solidFill>
                  <a:schemeClr val="bg2"/>
                </a:solidFill>
              </a:rPr>
              <a:t>oo expensive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27038C-B707-4AB8-ACF8-4E0897FEA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6167">
            <a:off x="7125662" y="1636442"/>
            <a:ext cx="4761905" cy="28571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18F032-5AA6-4DF1-AFDF-6DD8EBBC5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6167">
            <a:off x="948565" y="2515333"/>
            <a:ext cx="4761905" cy="2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5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286558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 err="1"/>
              <a:t>Kaca</a:t>
            </a:r>
            <a:r>
              <a:rPr lang="en-AU" sz="3400" dirty="0" err="1"/>
              <a:t>mata</a:t>
            </a:r>
            <a:r>
              <a:rPr lang="en-AU" sz="3400" dirty="0"/>
              <a:t> </a:t>
            </a:r>
            <a:r>
              <a:rPr lang="en-AU" sz="3400" dirty="0" err="1"/>
              <a:t>hitam</a:t>
            </a:r>
            <a:r>
              <a:rPr lang="en-AU" sz="3400" dirty="0"/>
              <a:t> </a:t>
            </a:r>
            <a:r>
              <a:rPr lang="en-AU" sz="3400" dirty="0" err="1"/>
              <a:t>ini</a:t>
            </a:r>
            <a:r>
              <a:rPr lang="en-AU" sz="3400" dirty="0"/>
              <a:t> </a:t>
            </a:r>
            <a:r>
              <a:rPr lang="en-AU" sz="3400" dirty="0" err="1"/>
              <a:t>terlalu</a:t>
            </a:r>
            <a:r>
              <a:rPr lang="en-AU" sz="3400" dirty="0"/>
              <a:t> mahal.</a:t>
            </a:r>
            <a:endParaRPr lang="en-US" sz="34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DA87-3324-4056-8BEC-FD2F96E7413B}"/>
              </a:ext>
            </a:extLst>
          </p:cNvPr>
          <p:cNvSpPr txBox="1"/>
          <p:nvPr/>
        </p:nvSpPr>
        <p:spPr>
          <a:xfrm>
            <a:off x="7644705" y="5093568"/>
            <a:ext cx="34999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 err="1">
                <a:solidFill>
                  <a:schemeClr val="bg2"/>
                </a:solidFill>
              </a:rPr>
              <a:t>terlalu</a:t>
            </a:r>
            <a:r>
              <a:rPr lang="en-AU" sz="3200" b="1" dirty="0">
                <a:solidFill>
                  <a:schemeClr val="bg2"/>
                </a:solidFill>
              </a:rPr>
              <a:t> mahal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27038C-B707-4AB8-ACF8-4E0897FEA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6167">
            <a:off x="7125662" y="1636442"/>
            <a:ext cx="4761905" cy="28571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18F032-5AA6-4DF1-AFDF-6DD8EBBC5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6167">
            <a:off x="948565" y="2515333"/>
            <a:ext cx="4761905" cy="2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9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83A341-BD44-4CC6-98EA-1A340BADFC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C64351-D358-462B-8481-0A9C4420EA7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C47847B4-34AE-4784-9831-6525319953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6E8-CC48-4FB7-9FAA-475D6949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039035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3400" cap="none" dirty="0"/>
              <a:t>See if you can identify this item of clothing …</a:t>
            </a:r>
            <a:endParaRPr lang="en-US" sz="3400" cap="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5D0F3-585A-4E6A-87CA-6F1FE138D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413000"/>
            <a:ext cx="5016259" cy="3632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Apa</a:t>
            </a:r>
            <a:r>
              <a:rPr lang="en-AU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itu</a:t>
            </a:r>
            <a:r>
              <a:rPr lang="en-AU" sz="4000" dirty="0"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Picture 10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5B43078A-B8F2-438F-B29C-E2B819A5D43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345" y="1464816"/>
            <a:ext cx="4036904" cy="420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1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9ECD33"/>
      </a:accent1>
      <a:accent2>
        <a:srgbClr val="E19933"/>
      </a:accent2>
      <a:accent3>
        <a:srgbClr val="DC5D3D"/>
      </a:accent3>
      <a:accent4>
        <a:srgbClr val="A967CB"/>
      </a:accent4>
      <a:accent5>
        <a:srgbClr val="5EA5DD"/>
      </a:accent5>
      <a:accent6>
        <a:srgbClr val="44BEA9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98D1675B-7325-48AD-994B-0DEF3379A9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620</TotalTime>
  <Words>922</Words>
  <Application>Microsoft Office PowerPoint</Application>
  <PresentationFormat>Widescreen</PresentationFormat>
  <Paragraphs>172</Paragraphs>
  <Slides>84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9" baseType="lpstr">
      <vt:lpstr>Arial</vt:lpstr>
      <vt:lpstr>Calibri</vt:lpstr>
      <vt:lpstr>Century Gothic</vt:lpstr>
      <vt:lpstr>Wingdings 2</vt:lpstr>
      <vt:lpstr>Quotable</vt:lpstr>
      <vt:lpstr>Items of Clothing</vt:lpstr>
      <vt:lpstr>Asking “What is this?” / “What is that?”</vt:lpstr>
      <vt:lpstr>See if you can identify this item of clothing …</vt:lpstr>
      <vt:lpstr>Ini baju kaus.</vt:lpstr>
      <vt:lpstr>See if you can identify this item of clothing …</vt:lpstr>
      <vt:lpstr>Ini swempak.</vt:lpstr>
      <vt:lpstr>See if you can identify this item of clothing …</vt:lpstr>
      <vt:lpstr>Ini celana dalam.</vt:lpstr>
      <vt:lpstr>See if you can identify this item of clothing …</vt:lpstr>
      <vt:lpstr>Ini jas.</vt:lpstr>
      <vt:lpstr>See if you can identify this item of clothing …</vt:lpstr>
      <vt:lpstr>Ini kemeja.</vt:lpstr>
      <vt:lpstr>See if you can identify this item of clothing …</vt:lpstr>
      <vt:lpstr>Ini baju wol..</vt:lpstr>
      <vt:lpstr>See if you can identify this item of clothing …</vt:lpstr>
      <vt:lpstr>Ini celana panjang</vt:lpstr>
      <vt:lpstr>See if you can identify this item of clothing …</vt:lpstr>
      <vt:lpstr>Ini celana jins</vt:lpstr>
      <vt:lpstr>See if you can identify this item of clothing …</vt:lpstr>
      <vt:lpstr>Ini rok.</vt:lpstr>
      <vt:lpstr>See if you can identify this item of clothing …</vt:lpstr>
      <vt:lpstr>Ini kacamata hitam.</vt:lpstr>
      <vt:lpstr>Asking “What is the price?” of something?</vt:lpstr>
      <vt:lpstr>See if you can identify the price of this item of clothing …</vt:lpstr>
      <vt:lpstr>Harganya baju kaus ini  enampuluh lima ribu rupiah.</vt:lpstr>
      <vt:lpstr>See if you can identify the price of this item of clothing …</vt:lpstr>
      <vt:lpstr>Harganya swempak ini sembilanpuluh ribu rupiah.</vt:lpstr>
      <vt:lpstr>See if you can identify the price of this item of clothing …</vt:lpstr>
      <vt:lpstr>Harganya celana dalam ini duapuluh lima ribu rupiah.</vt:lpstr>
      <vt:lpstr>See if you can identify the price of this item of clothing …</vt:lpstr>
      <vt:lpstr>Harganya jas ini tiga ratus limapuluh lima ribu rupiah.</vt:lpstr>
      <vt:lpstr>See if you can identify the price of this item of clothing …</vt:lpstr>
      <vt:lpstr>Harganya kemeja ini sembilanpuluh lima ribu rupiah.</vt:lpstr>
      <vt:lpstr>See if you can identify the price of this item of clothing …</vt:lpstr>
      <vt:lpstr>Harganya baju wol ini serratus sepuluh ribu rupiah.</vt:lpstr>
      <vt:lpstr>See if you can identify the price of this item of clothing …</vt:lpstr>
      <vt:lpstr>Harganya celana panjang ini seratus tigapuluh lima ribu rupiah.</vt:lpstr>
      <vt:lpstr>See if you can identify the price of this item of clothing …</vt:lpstr>
      <vt:lpstr>Harganya celana jins ini tujuhpuluh delapan ribu rupiah.</vt:lpstr>
      <vt:lpstr>See if you can identify the price of this item of clothing …</vt:lpstr>
      <vt:lpstr>Harganya rok ini limapuluh sembilan ribu rupiah.</vt:lpstr>
      <vt:lpstr>See if you can identify the price of this item of clothing …</vt:lpstr>
      <vt:lpstr>Harganya kacamata hitam ini empat ratus lima puluh ribu rupiah.</vt:lpstr>
      <vt:lpstr>Asking “What is the colour?” of something?</vt:lpstr>
      <vt:lpstr>See if you can identify the colour of this item of clothing …</vt:lpstr>
      <vt:lpstr>Warnanya baju kaus ini merah.</vt:lpstr>
      <vt:lpstr>Swempak ini berwarna hitam dan merah muda.</vt:lpstr>
      <vt:lpstr>See if you can identify the colour of this item of clothing …</vt:lpstr>
      <vt:lpstr>Warna celana dalam ini abu-abu.</vt:lpstr>
      <vt:lpstr>See if you can identify the colour of this item of clothing …</vt:lpstr>
      <vt:lpstr>Jas ini berwarna abu-abu</vt:lpstr>
      <vt:lpstr>See if you can identify the colour of this item of clothing …</vt:lpstr>
      <vt:lpstr>Warna kemeja ini merah muda.</vt:lpstr>
      <vt:lpstr>See if you can identify the colour of this item of clothing …</vt:lpstr>
      <vt:lpstr>Baju wol ini berwarna hitam, biru dan putih.</vt:lpstr>
      <vt:lpstr>See if you can identify the colour of this item of clothing …</vt:lpstr>
      <vt:lpstr>Celana panjang ini berwarna abu-abu</vt:lpstr>
      <vt:lpstr>See if you can identify the colour of this item of clothing …</vt:lpstr>
      <vt:lpstr>Warna celana jins ini biru tua.</vt:lpstr>
      <vt:lpstr>See if you can identify the colour of this item of clothing …</vt:lpstr>
      <vt:lpstr>Rok ini berwarna merah, hijau dan putih.</vt:lpstr>
      <vt:lpstr>See if you can identify the colour of this item of clothing …</vt:lpstr>
      <vt:lpstr>Warna kacamata hitam ini putih dan merah.</vt:lpstr>
      <vt:lpstr>Asking to describe something?</vt:lpstr>
      <vt:lpstr>See if you can describe this item of clothing …</vt:lpstr>
      <vt:lpstr>Baju kaus ini keren!</vt:lpstr>
      <vt:lpstr>See if you can describe this item of clothing …</vt:lpstr>
      <vt:lpstr>Swempak ini terlalu kecil !</vt:lpstr>
      <vt:lpstr>See if you can describe this item of clothing …</vt:lpstr>
      <vt:lpstr>Celana dalam ini terlalu besar.</vt:lpstr>
      <vt:lpstr>See if you can describe this item of clothing …</vt:lpstr>
      <vt:lpstr>Jas ini terlalu mahal !</vt:lpstr>
      <vt:lpstr>See if you can describe this item of clothing …</vt:lpstr>
      <vt:lpstr>Kemeja ini pas !</vt:lpstr>
      <vt:lpstr>See if you can describe this item of clothing …</vt:lpstr>
      <vt:lpstr>Baju wol ini bagus !</vt:lpstr>
      <vt:lpstr>See if you can describe this item of clothing …</vt:lpstr>
      <vt:lpstr>Celana panjang ini terlalu panjang.</vt:lpstr>
      <vt:lpstr>See if you can describe this item of clothing …</vt:lpstr>
      <vt:lpstr>Celana jins ini keren !</vt:lpstr>
      <vt:lpstr>See if you can describe this item of clothing …</vt:lpstr>
      <vt:lpstr>Rok ini terlalu besar.</vt:lpstr>
      <vt:lpstr>See if you can describe this item of clothing …</vt:lpstr>
      <vt:lpstr>Kacamata hitam ini terlalu mahal.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Animals</dc:title>
  <dc:creator>ATHANASIADIS, Jim (jatha1)</dc:creator>
  <cp:lastModifiedBy>ATHANASIADIS, Jim</cp:lastModifiedBy>
  <cp:revision>40</cp:revision>
  <dcterms:created xsi:type="dcterms:W3CDTF">2017-10-07T06:58:22Z</dcterms:created>
  <dcterms:modified xsi:type="dcterms:W3CDTF">2017-10-13T04:44:38Z</dcterms:modified>
</cp:coreProperties>
</file>