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70" r:id="rId3"/>
    <p:sldId id="269" r:id="rId4"/>
    <p:sldId id="271" r:id="rId5"/>
    <p:sldId id="257" r:id="rId6"/>
    <p:sldId id="258" r:id="rId7"/>
    <p:sldId id="259" r:id="rId8"/>
    <p:sldId id="274" r:id="rId9"/>
    <p:sldId id="262" r:id="rId10"/>
    <p:sldId id="282" r:id="rId11"/>
    <p:sldId id="278" r:id="rId12"/>
    <p:sldId id="279" r:id="rId13"/>
    <p:sldId id="280" r:id="rId14"/>
    <p:sldId id="285" r:id="rId15"/>
    <p:sldId id="283" r:id="rId16"/>
    <p:sldId id="286" r:id="rId17"/>
    <p:sldId id="261" r:id="rId18"/>
    <p:sldId id="272" r:id="rId19"/>
    <p:sldId id="265" r:id="rId20"/>
    <p:sldId id="263" r:id="rId21"/>
    <p:sldId id="273" r:id="rId22"/>
    <p:sldId id="264" r:id="rId23"/>
    <p:sldId id="276" r:id="rId24"/>
    <p:sldId id="268" r:id="rId25"/>
    <p:sldId id="284" r:id="rId26"/>
    <p:sldId id="275" r:id="rId27"/>
    <p:sldId id="267" r:id="rId28"/>
    <p:sldId id="260" r:id="rId29"/>
    <p:sldId id="281" r:id="rId30"/>
    <p:sldId id="266" r:id="rId31"/>
    <p:sldId id="27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Gould" initials="KG" lastIdx="1" clrIdx="0">
    <p:extLst>
      <p:ext uri="{19B8F6BF-5375-455C-9EA6-DF929625EA0E}">
        <p15:presenceInfo xmlns:p15="http://schemas.microsoft.com/office/powerpoint/2012/main" userId="S-1-5-21-3111782765-1257029354-2630116598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8242-4096-4432-A6C2-54CFE1252089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D710C-CF51-4978-A9D7-FC154EC599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386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hujan</a:t>
            </a:r>
            <a:r>
              <a:rPr lang="en-AU" dirty="0" smtClean="0"/>
              <a:t> di Jakarta </a:t>
            </a:r>
            <a:r>
              <a:rPr lang="en-AU" dirty="0" err="1" smtClean="0"/>
              <a:t>cuaca</a:t>
            </a:r>
            <a:r>
              <a:rPr lang="en-AU" dirty="0" smtClean="0"/>
              <a:t> </a:t>
            </a:r>
            <a:r>
              <a:rPr lang="en-AU" dirty="0" err="1" smtClean="0"/>
              <a:t>berhujan</a:t>
            </a:r>
            <a:r>
              <a:rPr lang="en-AU" dirty="0" smtClean="0"/>
              <a:t> </a:t>
            </a:r>
            <a:r>
              <a:rPr lang="en-AU" dirty="0" err="1" smtClean="0"/>
              <a:t>keras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lembab</a:t>
            </a:r>
            <a:r>
              <a:rPr lang="en-AU" dirty="0" smtClean="0"/>
              <a:t>.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minimum 24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maksimum</a:t>
            </a:r>
            <a:r>
              <a:rPr lang="en-AU" baseline="0" dirty="0" smtClean="0"/>
              <a:t> 32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</a:t>
            </a:r>
          </a:p>
          <a:p>
            <a:pPr marL="228600" indent="-228600">
              <a:buAutoNum type="alphaLcParenR"/>
            </a:pPr>
            <a:r>
              <a:rPr lang="en-AU" baseline="0" dirty="0" err="1" smtClean="0"/>
              <a:t>Pada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musim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dingin</a:t>
            </a:r>
            <a:r>
              <a:rPr lang="en-AU" baseline="0" dirty="0" smtClean="0"/>
              <a:t> di Melbourne, </a:t>
            </a:r>
            <a:r>
              <a:rPr lang="en-AU" baseline="0" dirty="0" err="1" smtClean="0"/>
              <a:t>cuaca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dingin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bersalju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minimum 0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maksimum</a:t>
            </a:r>
            <a:r>
              <a:rPr lang="en-AU" baseline="0" dirty="0" smtClean="0"/>
              <a:t> Sembilan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</a:t>
            </a:r>
          </a:p>
          <a:p>
            <a:pPr marL="228600" indent="-228600">
              <a:buAutoNum type="alphaLcParenR"/>
            </a:pPr>
            <a:r>
              <a:rPr lang="en-AU" baseline="0" dirty="0" err="1" smtClean="0"/>
              <a:t>Pada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musim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panas</a:t>
            </a:r>
            <a:r>
              <a:rPr lang="en-AU" baseline="0" dirty="0" smtClean="0"/>
              <a:t> di Sydney, </a:t>
            </a:r>
            <a:r>
              <a:rPr lang="en-AU" baseline="0" dirty="0" err="1" smtClean="0"/>
              <a:t>cuaca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cerah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panas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maksimum</a:t>
            </a:r>
            <a:r>
              <a:rPr lang="en-AU" baseline="0" dirty="0" smtClean="0"/>
              <a:t> 42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minimum 25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</a:t>
            </a:r>
          </a:p>
          <a:p>
            <a:pPr marL="228600" indent="-228600">
              <a:buAutoNum type="alphaLcParenR"/>
            </a:pPr>
            <a:r>
              <a:rPr lang="en-AU" baseline="0" dirty="0" err="1" smtClean="0"/>
              <a:t>Pada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musim</a:t>
            </a:r>
            <a:r>
              <a:rPr lang="en-AU" baseline="0" dirty="0" smtClean="0"/>
              <a:t> semi di Perth, </a:t>
            </a:r>
            <a:r>
              <a:rPr lang="en-AU" baseline="0" dirty="0" err="1" smtClean="0"/>
              <a:t>cuaca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cerah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berawan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berhujan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gerimis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maksimum</a:t>
            </a:r>
            <a:r>
              <a:rPr lang="en-AU" baseline="0" dirty="0" smtClean="0"/>
              <a:t> 22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minimum 12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</a:t>
            </a:r>
          </a:p>
          <a:p>
            <a:pPr marL="228600" indent="-228600">
              <a:buAutoNum type="alphaLcParenR"/>
            </a:pPr>
            <a:r>
              <a:rPr lang="en-AU" baseline="0" dirty="0" err="1" smtClean="0"/>
              <a:t>Pada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musim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kemarau</a:t>
            </a:r>
            <a:r>
              <a:rPr lang="en-AU" baseline="0" dirty="0" smtClean="0"/>
              <a:t> di </a:t>
            </a:r>
            <a:r>
              <a:rPr lang="en-AU" baseline="0" dirty="0" err="1" smtClean="0"/>
              <a:t>kota</a:t>
            </a:r>
            <a:r>
              <a:rPr lang="en-AU" baseline="0" dirty="0" smtClean="0"/>
              <a:t> Medan, </a:t>
            </a:r>
            <a:r>
              <a:rPr lang="en-AU" baseline="0" dirty="0" err="1" smtClean="0"/>
              <a:t>cuaca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panas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berawan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maksimum</a:t>
            </a:r>
            <a:r>
              <a:rPr lang="en-AU" baseline="0" dirty="0" smtClean="0"/>
              <a:t> 30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minimum 26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</a:t>
            </a:r>
          </a:p>
          <a:p>
            <a:pPr marL="228600" indent="-228600">
              <a:buAutoNum type="alphaLcParenR"/>
            </a:pPr>
            <a:r>
              <a:rPr lang="en-AU" baseline="0" dirty="0" err="1" smtClean="0"/>
              <a:t>Pada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musim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gugur</a:t>
            </a:r>
            <a:r>
              <a:rPr lang="en-AU" baseline="0" dirty="0" smtClean="0"/>
              <a:t> di Adelaide, </a:t>
            </a:r>
            <a:r>
              <a:rPr lang="en-AU" baseline="0" dirty="0" err="1" smtClean="0"/>
              <a:t>cuaca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panas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berangin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minimum 15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maksimum</a:t>
            </a:r>
            <a:r>
              <a:rPr lang="en-AU" baseline="0" dirty="0" smtClean="0"/>
              <a:t> 15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710C-CF51-4978-A9D7-FC154EC599D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876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Hari </a:t>
            </a:r>
            <a:r>
              <a:rPr lang="en-AU" dirty="0" err="1" smtClean="0"/>
              <a:t>ini</a:t>
            </a:r>
            <a:r>
              <a:rPr lang="en-AU" dirty="0" smtClean="0"/>
              <a:t> di Medan </a:t>
            </a:r>
            <a:r>
              <a:rPr lang="en-AU" dirty="0" err="1" smtClean="0"/>
              <a:t>cerah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berangin</a:t>
            </a:r>
            <a:r>
              <a:rPr lang="en-AU" dirty="0" smtClean="0"/>
              <a:t>. </a:t>
            </a:r>
            <a:r>
              <a:rPr lang="en-AU" dirty="0" err="1" smtClean="0"/>
              <a:t>Suhu</a:t>
            </a:r>
            <a:r>
              <a:rPr lang="en-AU" dirty="0" smtClean="0"/>
              <a:t> </a:t>
            </a:r>
            <a:r>
              <a:rPr lang="en-AU" dirty="0" err="1" smtClean="0"/>
              <a:t>maksimum</a:t>
            </a:r>
            <a:r>
              <a:rPr lang="en-AU" dirty="0" smtClean="0"/>
              <a:t> 27 </a:t>
            </a:r>
            <a:r>
              <a:rPr lang="en-AU" dirty="0" err="1" smtClean="0"/>
              <a:t>derajat</a:t>
            </a:r>
            <a:r>
              <a:rPr lang="en-AU" dirty="0" smtClean="0"/>
              <a:t>.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Cuaca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cerah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panas</a:t>
            </a:r>
            <a:r>
              <a:rPr lang="en-AU" baseline="0" dirty="0" smtClean="0"/>
              <a:t> di Padang.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maksimum</a:t>
            </a:r>
            <a:r>
              <a:rPr lang="en-AU" baseline="0" dirty="0" smtClean="0"/>
              <a:t> 31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Hujan</a:t>
            </a:r>
            <a:r>
              <a:rPr lang="en-AU" baseline="0" dirty="0" smtClean="0"/>
              <a:t> di Jakarta.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maksimum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tiga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puluh</a:t>
            </a:r>
            <a:r>
              <a:rPr lang="en-AU" baseline="0" dirty="0" smtClean="0"/>
              <a:t> lima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Di Ambon </a:t>
            </a:r>
            <a:r>
              <a:rPr lang="en-AU" baseline="0" dirty="0" err="1" smtClean="0"/>
              <a:t>cuaca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berangin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lembab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Cuaca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sangat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panas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cerah</a:t>
            </a:r>
            <a:r>
              <a:rPr lang="en-AU" baseline="0" dirty="0" smtClean="0"/>
              <a:t> di </a:t>
            </a:r>
            <a:r>
              <a:rPr lang="en-AU" baseline="0" dirty="0" err="1" smtClean="0"/>
              <a:t>Kupang</a:t>
            </a:r>
            <a:r>
              <a:rPr lang="en-AU" baseline="0" dirty="0" smtClean="0"/>
              <a:t>, 34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Hari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dingin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berhujan</a:t>
            </a:r>
            <a:r>
              <a:rPr lang="en-AU" baseline="0" dirty="0" smtClean="0"/>
              <a:t> di Sydney.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maksimum</a:t>
            </a:r>
            <a:r>
              <a:rPr lang="en-AU" baseline="0" dirty="0" smtClean="0"/>
              <a:t> 15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Di Melbourne </a:t>
            </a:r>
            <a:r>
              <a:rPr lang="en-AU" baseline="0" dirty="0" err="1" smtClean="0"/>
              <a:t>sangat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dingin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berangin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maksimum</a:t>
            </a:r>
            <a:r>
              <a:rPr lang="en-AU" baseline="0" dirty="0" smtClean="0"/>
              <a:t> 8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</a:t>
            </a:r>
            <a:r>
              <a:rPr lang="en-AU" baseline="0" dirty="0" err="1" smtClean="0"/>
              <a:t>Suhu</a:t>
            </a:r>
            <a:r>
              <a:rPr lang="en-AU" baseline="0" dirty="0" smtClean="0"/>
              <a:t> minimum 0 </a:t>
            </a:r>
            <a:r>
              <a:rPr lang="en-AU" baseline="0" dirty="0" err="1" smtClean="0"/>
              <a:t>derajat</a:t>
            </a:r>
            <a:r>
              <a:rPr lang="en-AU" baseline="0" dirty="0" smtClean="0"/>
              <a:t>. Hari </a:t>
            </a:r>
            <a:r>
              <a:rPr lang="en-AU" baseline="0" dirty="0" err="1" smtClean="0"/>
              <a:t>ini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bersalju</a:t>
            </a:r>
            <a:r>
              <a:rPr lang="en-AU" baseline="0" dirty="0" smtClean="0"/>
              <a:t> di Hobart.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710C-CF51-4978-A9D7-FC154EC599DD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49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watch?v=KuqLWlRpA_E&amp;app=deskto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cation.vic.gov.au/languagesonline/indonesian/sect28/pdfs/print3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vic.gov.au/languagesonline/indonesian/sect28/pdfs/print7.pdf" TargetMode="External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Mei" TargetMode="External"/><Relationship Id="rId13" Type="http://schemas.openxmlformats.org/officeDocument/2006/relationships/hyperlink" Target="https://id.wikipedia.org/wiki/Oktober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id.wikipedia.org/wiki/April" TargetMode="External"/><Relationship Id="rId12" Type="http://schemas.openxmlformats.org/officeDocument/2006/relationships/hyperlink" Target="https://id.wikipedia.org/wiki/September" TargetMode="External"/><Relationship Id="rId2" Type="http://schemas.openxmlformats.org/officeDocument/2006/relationships/audio" Target="../media/media2.mp3"/><Relationship Id="rId16" Type="http://schemas.openxmlformats.org/officeDocument/2006/relationships/image" Target="../media/image1.png"/><Relationship Id="rId1" Type="http://schemas.microsoft.com/office/2007/relationships/media" Target="../media/media2.mp3"/><Relationship Id="rId6" Type="http://schemas.openxmlformats.org/officeDocument/2006/relationships/hyperlink" Target="https://id.wikipedia.org/wiki/Maret" TargetMode="External"/><Relationship Id="rId11" Type="http://schemas.openxmlformats.org/officeDocument/2006/relationships/hyperlink" Target="https://id.wikipedia.org/wiki/Agustus" TargetMode="External"/><Relationship Id="rId5" Type="http://schemas.openxmlformats.org/officeDocument/2006/relationships/hyperlink" Target="https://id.wikipedia.org/wiki/Februari" TargetMode="External"/><Relationship Id="rId15" Type="http://schemas.openxmlformats.org/officeDocument/2006/relationships/hyperlink" Target="https://id.wikipedia.org/wiki/Desember" TargetMode="External"/><Relationship Id="rId10" Type="http://schemas.openxmlformats.org/officeDocument/2006/relationships/hyperlink" Target="https://id.wikipedia.org/wiki/Juli" TargetMode="External"/><Relationship Id="rId4" Type="http://schemas.openxmlformats.org/officeDocument/2006/relationships/hyperlink" Target="https://id.wikipedia.org/wiki/Januari" TargetMode="External"/><Relationship Id="rId9" Type="http://schemas.openxmlformats.org/officeDocument/2006/relationships/hyperlink" Target="https://id.wikipedia.org/wiki/Juni" TargetMode="External"/><Relationship Id="rId14" Type="http://schemas.openxmlformats.org/officeDocument/2006/relationships/hyperlink" Target="https://id.wikipedia.org/wiki/Novembe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vic.gov.au/languagesonline/indonesian/sect28/no_08/no_08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12191999" cy="958673"/>
          </a:xfrm>
        </p:spPr>
        <p:txBody>
          <a:bodyPr/>
          <a:lstStyle/>
          <a:p>
            <a:pPr algn="ctr"/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/>
              <a:t>C</a:t>
            </a:r>
            <a:r>
              <a:rPr lang="en-AU" dirty="0" err="1" smtClean="0"/>
              <a:t>uaca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28699"/>
            <a:ext cx="12192000" cy="563142"/>
          </a:xfrm>
        </p:spPr>
        <p:txBody>
          <a:bodyPr/>
          <a:lstStyle/>
          <a:p>
            <a:pPr algn="ctr"/>
            <a:r>
              <a:rPr lang="en-AU" dirty="0" smtClean="0"/>
              <a:t>Seasons and Weather.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91840"/>
            <a:ext cx="12191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By the end of this unit, I will be able to:</a:t>
            </a:r>
          </a:p>
          <a:p>
            <a:pPr marL="285750" indent="-285750" algn="ctr">
              <a:buFontTx/>
              <a:buChar char="-"/>
            </a:pPr>
            <a:r>
              <a:rPr lang="en-AU" dirty="0" smtClean="0"/>
              <a:t>Recite the days of the week and months of the year</a:t>
            </a:r>
          </a:p>
          <a:p>
            <a:pPr marL="285750" indent="-285750" algn="ctr">
              <a:buFontTx/>
              <a:buChar char="-"/>
            </a:pPr>
            <a:r>
              <a:rPr lang="en-AU" dirty="0" smtClean="0"/>
              <a:t>Name the seasons in Australia and Indonesia </a:t>
            </a:r>
            <a:endParaRPr lang="en-AU" dirty="0" smtClean="0"/>
          </a:p>
          <a:p>
            <a:pPr marL="285750" indent="-285750" algn="ctr">
              <a:buFontTx/>
              <a:buChar char="-"/>
            </a:pPr>
            <a:r>
              <a:rPr lang="en-AU" dirty="0" smtClean="0"/>
              <a:t>Express preferences</a:t>
            </a:r>
            <a:endParaRPr lang="en-AU" dirty="0" smtClean="0"/>
          </a:p>
          <a:p>
            <a:pPr marL="285750" indent="-285750" algn="ctr">
              <a:buFontTx/>
              <a:buChar char="-"/>
            </a:pPr>
            <a:r>
              <a:rPr lang="en-AU" dirty="0" smtClean="0"/>
              <a:t>Describe the weather in each season</a:t>
            </a:r>
          </a:p>
          <a:p>
            <a:pPr marL="285750" indent="-285750" algn="ctr">
              <a:buFontTx/>
              <a:buChar char="-"/>
            </a:pPr>
            <a:r>
              <a:rPr lang="en-AU" dirty="0" smtClean="0"/>
              <a:t>Read and respond to a weather report </a:t>
            </a:r>
          </a:p>
          <a:p>
            <a:pPr marL="285750" indent="-285750" algn="ctr">
              <a:buFontTx/>
              <a:buChar char="-"/>
            </a:pPr>
            <a:r>
              <a:rPr lang="en-AU" dirty="0" smtClean="0"/>
              <a:t>Listen and respond to a weather report</a:t>
            </a:r>
          </a:p>
          <a:p>
            <a:pPr marL="285750" indent="-285750" algn="ctr">
              <a:buFontTx/>
              <a:buChar char="-"/>
            </a:pPr>
            <a:r>
              <a:rPr lang="en-AU" dirty="0" smtClean="0"/>
              <a:t>Write and record a weather report </a:t>
            </a:r>
          </a:p>
          <a:p>
            <a:pPr marL="285750" indent="-285750" algn="ctr">
              <a:buFontTx/>
              <a:buChar char="-"/>
            </a:pPr>
            <a:endParaRPr lang="en-AU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" y="1113257"/>
            <a:ext cx="12192000" cy="56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 err="1" smtClean="0"/>
              <a:t>Kelas</a:t>
            </a:r>
            <a:r>
              <a:rPr lang="en-AU" dirty="0" smtClean="0"/>
              <a:t> 5/6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8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971" y="214560"/>
            <a:ext cx="10489480" cy="1176981"/>
          </a:xfrm>
        </p:spPr>
        <p:txBody>
          <a:bodyPr>
            <a:normAutofit/>
          </a:bodyPr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di Indonesia </a:t>
            </a:r>
            <a:r>
              <a:rPr lang="en-AU" dirty="0" err="1" smtClean="0"/>
              <a:t>dan</a:t>
            </a:r>
            <a:r>
              <a:rPr lang="en-AU" dirty="0" smtClean="0"/>
              <a:t> Australia? </a:t>
            </a:r>
            <a:br>
              <a:rPr lang="en-AU" dirty="0" smtClean="0"/>
            </a:br>
            <a:r>
              <a:rPr lang="en-AU" sz="2000" dirty="0" smtClean="0"/>
              <a:t>What are the seasons like in Indonesia and Australia?</a:t>
            </a:r>
            <a:endParaRPr lang="en-AU" sz="2000" dirty="0"/>
          </a:p>
        </p:txBody>
      </p:sp>
      <p:pic>
        <p:nvPicPr>
          <p:cNvPr id="4" name="Picture 2" descr="http://upload.wikimedia.org/wikipedia/commons/4/4e/Rain_on_the_f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"/>
          <a:stretch/>
        </p:blipFill>
        <p:spPr bwMode="auto">
          <a:xfrm>
            <a:off x="452928" y="2585958"/>
            <a:ext cx="1602052" cy="12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arawakvoice-rjwyphwqwyxd8vs1dgl2ujwh6uxd.netdna-ssl.com/wp-content/uploads/2018/09/kemarau-Indonesia.jpg?x6748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8433"/>
          <a:stretch/>
        </p:blipFill>
        <p:spPr bwMode="auto">
          <a:xfrm>
            <a:off x="472263" y="4012221"/>
            <a:ext cx="1582717" cy="128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r="46626" b="51944"/>
          <a:stretch/>
        </p:blipFill>
        <p:spPr bwMode="auto">
          <a:xfrm>
            <a:off x="6460477" y="5432647"/>
            <a:ext cx="1602052" cy="12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0" b="51944"/>
          <a:stretch/>
        </p:blipFill>
        <p:spPr bwMode="auto">
          <a:xfrm>
            <a:off x="481610" y="5415685"/>
            <a:ext cx="1582718" cy="124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48608" r="50890"/>
          <a:stretch/>
        </p:blipFill>
        <p:spPr bwMode="auto">
          <a:xfrm>
            <a:off x="6460477" y="2585957"/>
            <a:ext cx="1595134" cy="12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1" t="50908"/>
          <a:stretch/>
        </p:blipFill>
        <p:spPr bwMode="auto">
          <a:xfrm>
            <a:off x="6460477" y="4059057"/>
            <a:ext cx="1602052" cy="12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31814" y="2767353"/>
            <a:ext cx="340821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………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hujan</a:t>
            </a:r>
            <a:r>
              <a:rPr lang="en-AU" dirty="0" smtClean="0"/>
              <a:t> </a:t>
            </a:r>
            <a:r>
              <a:rPr lang="en-AU" dirty="0" err="1" smtClean="0"/>
              <a:t>cuaca</a:t>
            </a:r>
            <a:r>
              <a:rPr lang="en-AU" dirty="0" smtClean="0"/>
              <a:t> </a:t>
            </a:r>
            <a:r>
              <a:rPr lang="en-AU" dirty="0" err="1" smtClean="0"/>
              <a:t>panas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………. </a:t>
            </a:r>
            <a:r>
              <a:rPr lang="en-AU" dirty="0" err="1" smtClean="0"/>
              <a:t>Setiap</a:t>
            </a:r>
            <a:r>
              <a:rPr lang="en-AU" dirty="0" smtClean="0"/>
              <a:t> </a:t>
            </a:r>
            <a:r>
              <a:rPr lang="en-AU" dirty="0" err="1" smtClean="0"/>
              <a:t>hari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…….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222208" y="2767353"/>
            <a:ext cx="340821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Pada</a:t>
            </a:r>
            <a:r>
              <a:rPr lang="en-AU" dirty="0"/>
              <a:t> </a:t>
            </a:r>
            <a:r>
              <a:rPr lang="en-AU" dirty="0" smtClean="0"/>
              <a:t>…… </a:t>
            </a:r>
            <a:r>
              <a:rPr lang="en-AU" dirty="0" err="1" smtClean="0"/>
              <a:t>kemarau</a:t>
            </a:r>
            <a:r>
              <a:rPr lang="en-AU" dirty="0" smtClean="0"/>
              <a:t> </a:t>
            </a:r>
            <a:r>
              <a:rPr lang="en-AU" dirty="0" err="1" smtClean="0"/>
              <a:t>cuaca</a:t>
            </a:r>
            <a:r>
              <a:rPr lang="en-AU" dirty="0" smtClean="0"/>
              <a:t> ……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lembab</a:t>
            </a:r>
            <a:r>
              <a:rPr lang="en-AU" dirty="0" smtClean="0"/>
              <a:t>. </a:t>
            </a:r>
            <a:r>
              <a:rPr lang="en-AU" dirty="0" err="1" smtClean="0"/>
              <a:t>Biasanya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ada</a:t>
            </a:r>
            <a:r>
              <a:rPr lang="en-AU" dirty="0" smtClean="0"/>
              <a:t> ……..  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8331814" y="5574883"/>
            <a:ext cx="340821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panas</a:t>
            </a:r>
            <a:r>
              <a:rPr lang="en-AU" dirty="0" smtClean="0"/>
              <a:t> </a:t>
            </a:r>
            <a:r>
              <a:rPr lang="en-AU" dirty="0" err="1" smtClean="0"/>
              <a:t>cuaca</a:t>
            </a:r>
            <a:r>
              <a:rPr lang="en-AU" dirty="0" smtClean="0"/>
              <a:t> ……… </a:t>
            </a:r>
            <a:r>
              <a:rPr lang="en-AU" dirty="0" err="1" smtClean="0"/>
              <a:t>dan</a:t>
            </a:r>
            <a:r>
              <a:rPr lang="en-AU" dirty="0" smtClean="0"/>
              <a:t> …….. </a:t>
            </a:r>
            <a:r>
              <a:rPr lang="en-AU" dirty="0" err="1" smtClean="0"/>
              <a:t>Biasanya</a:t>
            </a:r>
            <a:r>
              <a:rPr lang="en-AU" dirty="0" smtClean="0"/>
              <a:t> ……  ……. </a:t>
            </a:r>
            <a:r>
              <a:rPr lang="en-AU" dirty="0" err="1" smtClean="0"/>
              <a:t>hujan</a:t>
            </a:r>
            <a:r>
              <a:rPr lang="en-AU" dirty="0" smtClean="0"/>
              <a:t>.  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8331814" y="4211564"/>
            <a:ext cx="340821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gugur</a:t>
            </a:r>
            <a:r>
              <a:rPr lang="en-AU" dirty="0" smtClean="0"/>
              <a:t> </a:t>
            </a:r>
            <a:r>
              <a:rPr lang="en-AU" dirty="0" err="1" smtClean="0"/>
              <a:t>cuaca</a:t>
            </a:r>
            <a:r>
              <a:rPr lang="en-AU" dirty="0" smtClean="0"/>
              <a:t> …… </a:t>
            </a:r>
            <a:r>
              <a:rPr lang="en-AU" dirty="0" err="1" smtClean="0"/>
              <a:t>dan</a:t>
            </a:r>
            <a:r>
              <a:rPr lang="en-AU" dirty="0" smtClean="0"/>
              <a:t> …….. </a:t>
            </a:r>
            <a:r>
              <a:rPr lang="en-AU" dirty="0" err="1" smtClean="0"/>
              <a:t>Pohon-pohon</a:t>
            </a:r>
            <a:r>
              <a:rPr lang="en-AU" dirty="0" smtClean="0"/>
              <a:t> </a:t>
            </a:r>
            <a:r>
              <a:rPr lang="en-AU" dirty="0" err="1" smtClean="0"/>
              <a:t>berwarna-warnai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2222208" y="5457082"/>
            <a:ext cx="340821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………. </a:t>
            </a:r>
            <a:r>
              <a:rPr lang="en-AU" dirty="0" err="1" smtClean="0"/>
              <a:t>cuaca</a:t>
            </a:r>
            <a:r>
              <a:rPr lang="en-AU" dirty="0" smtClean="0"/>
              <a:t> </a:t>
            </a:r>
            <a:r>
              <a:rPr lang="en-AU" dirty="0" err="1" smtClean="0"/>
              <a:t>dingin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. Ada ……… </a:t>
            </a:r>
            <a:r>
              <a:rPr lang="en-AU" dirty="0" err="1" smtClean="0"/>
              <a:t>dan</a:t>
            </a:r>
            <a:r>
              <a:rPr lang="en-AU" dirty="0" smtClean="0"/>
              <a:t> di </a:t>
            </a:r>
            <a:r>
              <a:rPr lang="en-AU" dirty="0" err="1" smtClean="0"/>
              <a:t>daerah</a:t>
            </a:r>
            <a:r>
              <a:rPr lang="en-AU" dirty="0" smtClean="0"/>
              <a:t> </a:t>
            </a:r>
            <a:r>
              <a:rPr lang="en-AU" dirty="0" err="1" smtClean="0"/>
              <a:t>pegunungan</a:t>
            </a:r>
            <a:r>
              <a:rPr lang="en-AU" dirty="0" smtClean="0"/>
              <a:t> </a:t>
            </a:r>
            <a:r>
              <a:rPr lang="en-AU" dirty="0" err="1" smtClean="0"/>
              <a:t>cuaca</a:t>
            </a:r>
            <a:r>
              <a:rPr lang="en-AU" dirty="0" smtClean="0"/>
              <a:t> ……….. 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2222208" y="4073065"/>
            <a:ext cx="340821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Pada</a:t>
            </a:r>
            <a:r>
              <a:rPr lang="en-AU" dirty="0" smtClean="0"/>
              <a:t> …….. semi </a:t>
            </a:r>
            <a:r>
              <a:rPr lang="en-AU" dirty="0" err="1" smtClean="0"/>
              <a:t>cuaca</a:t>
            </a:r>
            <a:r>
              <a:rPr lang="en-AU" dirty="0" smtClean="0"/>
              <a:t> …….. </a:t>
            </a:r>
            <a:r>
              <a:rPr lang="en-AU" dirty="0" err="1" smtClean="0"/>
              <a:t>Biasanya</a:t>
            </a:r>
            <a:r>
              <a:rPr lang="en-AU" dirty="0" smtClean="0"/>
              <a:t> ….. </a:t>
            </a:r>
            <a:r>
              <a:rPr lang="en-AU" dirty="0" err="1" smtClean="0"/>
              <a:t>bunga-bunga</a:t>
            </a:r>
            <a:r>
              <a:rPr lang="en-AU" dirty="0" smtClean="0"/>
              <a:t> yang </a:t>
            </a:r>
            <a:r>
              <a:rPr lang="en-AU" dirty="0" err="1" smtClean="0"/>
              <a:t>berwarna-warnai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81610" y="1281497"/>
            <a:ext cx="5586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err="1" smtClean="0"/>
              <a:t>Dengarkanlah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cocokkan</a:t>
            </a:r>
            <a:r>
              <a:rPr lang="en-AU" b="1" dirty="0" smtClean="0"/>
              <a:t>.  </a:t>
            </a:r>
            <a:r>
              <a:rPr lang="en-AU" sz="1400" dirty="0" smtClean="0"/>
              <a:t>(listen and match)</a:t>
            </a:r>
          </a:p>
          <a:p>
            <a:pPr marL="342900" indent="-342900">
              <a:buAutoNum type="arabicPeriod"/>
            </a:pPr>
            <a:r>
              <a:rPr lang="en-AU" b="1" dirty="0" err="1"/>
              <a:t>D</a:t>
            </a:r>
            <a:r>
              <a:rPr lang="en-AU" b="1" dirty="0" err="1" smtClean="0"/>
              <a:t>engarkanlah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isilah</a:t>
            </a:r>
            <a:r>
              <a:rPr lang="en-AU" b="1" dirty="0" smtClean="0"/>
              <a:t>. </a:t>
            </a:r>
            <a:r>
              <a:rPr lang="en-AU" sz="1400" dirty="0" smtClean="0"/>
              <a:t>(listen and fill in)</a:t>
            </a:r>
          </a:p>
          <a:p>
            <a:pPr marL="342900" indent="-342900">
              <a:buAutoNum type="arabicPeriod"/>
            </a:pPr>
            <a:r>
              <a:rPr lang="en-AU" b="1" dirty="0" err="1" smtClean="0"/>
              <a:t>Terjemahkanlah</a:t>
            </a:r>
            <a:r>
              <a:rPr lang="en-AU" sz="1400" dirty="0" smtClean="0"/>
              <a:t>.  (translate)</a:t>
            </a:r>
            <a:endParaRPr lang="en-A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1130" y="1099912"/>
            <a:ext cx="412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u="sng" dirty="0" err="1" smtClean="0">
                <a:solidFill>
                  <a:srgbClr val="FF0000"/>
                </a:solidFill>
              </a:rPr>
              <a:t>Kosa</a:t>
            </a:r>
            <a:r>
              <a:rPr lang="en-AU" sz="1600" b="1" u="sng" dirty="0" smtClean="0">
                <a:solidFill>
                  <a:srgbClr val="FF0000"/>
                </a:solidFill>
              </a:rPr>
              <a:t> Kata:</a:t>
            </a:r>
          </a:p>
          <a:p>
            <a:r>
              <a:rPr lang="en-AU" sz="1600" dirty="0" err="1">
                <a:solidFill>
                  <a:srgbClr val="FF0000"/>
                </a:solidFill>
              </a:rPr>
              <a:t>b</a:t>
            </a:r>
            <a:r>
              <a:rPr lang="en-AU" sz="1600" dirty="0" err="1" smtClean="0">
                <a:solidFill>
                  <a:srgbClr val="FF0000"/>
                </a:solidFill>
              </a:rPr>
              <a:t>iasanya</a:t>
            </a:r>
            <a:r>
              <a:rPr lang="en-AU" sz="1600" dirty="0" smtClean="0">
                <a:solidFill>
                  <a:srgbClr val="FF0000"/>
                </a:solidFill>
              </a:rPr>
              <a:t> = usually</a:t>
            </a:r>
          </a:p>
          <a:p>
            <a:r>
              <a:rPr lang="en-AU" sz="1600" dirty="0" err="1">
                <a:solidFill>
                  <a:srgbClr val="FF0000"/>
                </a:solidFill>
              </a:rPr>
              <a:t>b</a:t>
            </a:r>
            <a:r>
              <a:rPr lang="en-AU" sz="1600" dirty="0" err="1" smtClean="0">
                <a:solidFill>
                  <a:srgbClr val="FF0000"/>
                </a:solidFill>
              </a:rPr>
              <a:t>unga-bunga</a:t>
            </a:r>
            <a:r>
              <a:rPr lang="en-AU" sz="1600" dirty="0" smtClean="0">
                <a:solidFill>
                  <a:srgbClr val="FF0000"/>
                </a:solidFill>
              </a:rPr>
              <a:t> = flowers</a:t>
            </a:r>
          </a:p>
          <a:p>
            <a:r>
              <a:rPr lang="en-AU" sz="1600" dirty="0" err="1">
                <a:solidFill>
                  <a:srgbClr val="FF0000"/>
                </a:solidFill>
              </a:rPr>
              <a:t>b</a:t>
            </a:r>
            <a:r>
              <a:rPr lang="en-AU" sz="1600" dirty="0" err="1" smtClean="0">
                <a:solidFill>
                  <a:srgbClr val="FF0000"/>
                </a:solidFill>
              </a:rPr>
              <a:t>erwarna-warnai</a:t>
            </a:r>
            <a:r>
              <a:rPr lang="en-AU" sz="1600" dirty="0" smtClean="0">
                <a:solidFill>
                  <a:srgbClr val="FF0000"/>
                </a:solidFill>
              </a:rPr>
              <a:t> = multi coloured</a:t>
            </a:r>
          </a:p>
          <a:p>
            <a:r>
              <a:rPr lang="en-AU" sz="1600" dirty="0" err="1">
                <a:solidFill>
                  <a:srgbClr val="FF0000"/>
                </a:solidFill>
              </a:rPr>
              <a:t>d</a:t>
            </a:r>
            <a:r>
              <a:rPr lang="en-AU" sz="1600" dirty="0" err="1" smtClean="0">
                <a:solidFill>
                  <a:srgbClr val="FF0000"/>
                </a:solidFill>
              </a:rPr>
              <a:t>aerah</a:t>
            </a:r>
            <a:r>
              <a:rPr lang="en-AU" sz="1600" dirty="0" smtClean="0">
                <a:solidFill>
                  <a:srgbClr val="FF0000"/>
                </a:solidFill>
              </a:rPr>
              <a:t> </a:t>
            </a:r>
            <a:r>
              <a:rPr lang="en-AU" sz="1600" dirty="0" err="1" smtClean="0">
                <a:solidFill>
                  <a:srgbClr val="FF0000"/>
                </a:solidFill>
              </a:rPr>
              <a:t>pegunungan</a:t>
            </a:r>
            <a:r>
              <a:rPr lang="en-AU" sz="1600" dirty="0" smtClean="0">
                <a:solidFill>
                  <a:srgbClr val="FF0000"/>
                </a:solidFill>
              </a:rPr>
              <a:t> = mountain range</a:t>
            </a:r>
          </a:p>
          <a:p>
            <a:r>
              <a:rPr lang="en-AU" sz="1600" dirty="0" err="1">
                <a:solidFill>
                  <a:srgbClr val="FF0000"/>
                </a:solidFill>
              </a:rPr>
              <a:t>s</a:t>
            </a:r>
            <a:r>
              <a:rPr lang="en-AU" sz="1600" dirty="0" err="1" smtClean="0">
                <a:solidFill>
                  <a:srgbClr val="FF0000"/>
                </a:solidFill>
              </a:rPr>
              <a:t>etiap</a:t>
            </a:r>
            <a:r>
              <a:rPr lang="en-AU" sz="1600" dirty="0" smtClean="0">
                <a:solidFill>
                  <a:srgbClr val="FF0000"/>
                </a:solidFill>
              </a:rPr>
              <a:t> </a:t>
            </a:r>
            <a:r>
              <a:rPr lang="en-AU" sz="1600" dirty="0" err="1" smtClean="0">
                <a:solidFill>
                  <a:srgbClr val="FF0000"/>
                </a:solidFill>
              </a:rPr>
              <a:t>hari</a:t>
            </a:r>
            <a:r>
              <a:rPr lang="en-AU" sz="1600" dirty="0" smtClean="0">
                <a:solidFill>
                  <a:srgbClr val="FF0000"/>
                </a:solidFill>
              </a:rPr>
              <a:t> = =every day</a:t>
            </a:r>
            <a:endParaRPr lang="en-A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8495" y="98323"/>
            <a:ext cx="8911687" cy="1280890"/>
          </a:xfrm>
        </p:spPr>
        <p:txBody>
          <a:bodyPr/>
          <a:lstStyle/>
          <a:p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? </a:t>
            </a:r>
            <a:r>
              <a:rPr lang="en-AU" dirty="0" err="1" smtClean="0"/>
              <a:t>Sedang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?</a:t>
            </a:r>
            <a:br>
              <a:rPr lang="en-AU" dirty="0" smtClean="0"/>
            </a:br>
            <a:r>
              <a:rPr lang="en-AU" sz="2000" dirty="0" smtClean="0"/>
              <a:t>What season? What are you doing?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74624" y="1990952"/>
            <a:ext cx="243676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berski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674624" y="3021247"/>
            <a:ext cx="243676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b</a:t>
            </a:r>
            <a:r>
              <a:rPr lang="en-AU" dirty="0" err="1" smtClean="0"/>
              <a:t>ermain</a:t>
            </a:r>
            <a:r>
              <a:rPr lang="en-AU" dirty="0" smtClean="0"/>
              <a:t> </a:t>
            </a:r>
            <a:r>
              <a:rPr lang="en-AU" dirty="0" err="1" smtClean="0"/>
              <a:t>futbal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689420" y="2523682"/>
            <a:ext cx="243676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berenang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689420" y="3555886"/>
            <a:ext cx="246635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b</a:t>
            </a:r>
            <a:r>
              <a:rPr lang="en-AU" dirty="0" err="1" smtClean="0"/>
              <a:t>ermain</a:t>
            </a:r>
            <a:r>
              <a:rPr lang="en-AU" dirty="0" smtClean="0"/>
              <a:t> bola net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2659830" y="6219421"/>
            <a:ext cx="24367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b</a:t>
            </a:r>
            <a:r>
              <a:rPr lang="en-AU" dirty="0" err="1" smtClean="0"/>
              <a:t>ermain</a:t>
            </a:r>
            <a:r>
              <a:rPr lang="en-AU" dirty="0" smtClean="0"/>
              <a:t> </a:t>
            </a:r>
            <a:r>
              <a:rPr lang="en-AU" dirty="0" err="1" smtClean="0"/>
              <a:t>tenis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674625" y="5674433"/>
            <a:ext cx="24367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n</a:t>
            </a:r>
            <a:r>
              <a:rPr lang="en-AU" dirty="0" err="1" smtClean="0"/>
              <a:t>aik</a:t>
            </a:r>
            <a:r>
              <a:rPr lang="en-AU" dirty="0" smtClean="0"/>
              <a:t> </a:t>
            </a:r>
            <a:r>
              <a:rPr lang="en-AU" dirty="0" err="1" smtClean="0"/>
              <a:t>sepeda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689420" y="5099927"/>
            <a:ext cx="243676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mendaki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689420" y="4581573"/>
            <a:ext cx="243676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n</a:t>
            </a:r>
            <a:r>
              <a:rPr lang="en-AU" dirty="0" err="1" smtClean="0"/>
              <a:t>aik</a:t>
            </a:r>
            <a:r>
              <a:rPr lang="en-AU" dirty="0" smtClean="0"/>
              <a:t> </a:t>
            </a:r>
            <a:r>
              <a:rPr lang="en-AU" dirty="0" err="1" smtClean="0"/>
              <a:t>kereta</a:t>
            </a:r>
            <a:r>
              <a:rPr lang="en-AU" dirty="0" smtClean="0"/>
              <a:t> </a:t>
            </a:r>
            <a:r>
              <a:rPr lang="en-AU" dirty="0" err="1" smtClean="0"/>
              <a:t>luncur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689420" y="4063219"/>
            <a:ext cx="244611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k</a:t>
            </a:r>
            <a:r>
              <a:rPr lang="en-AU" dirty="0" err="1" smtClean="0"/>
              <a:t>e</a:t>
            </a:r>
            <a:r>
              <a:rPr lang="en-AU" dirty="0" smtClean="0"/>
              <a:t> </a:t>
            </a:r>
            <a:r>
              <a:rPr lang="en-AU" dirty="0" err="1" smtClean="0"/>
              <a:t>pantai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597236" y="1427018"/>
            <a:ext cx="3241964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panas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8839200" y="1428511"/>
            <a:ext cx="3241964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gugur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8839200" y="4032752"/>
            <a:ext cx="3241964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Musim</a:t>
            </a:r>
            <a:r>
              <a:rPr lang="en-AU" dirty="0" smtClean="0"/>
              <a:t> semi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5597236" y="4036515"/>
            <a:ext cx="3241964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dingin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2659829" y="1479649"/>
            <a:ext cx="243676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enonton</a:t>
            </a:r>
            <a:r>
              <a:rPr lang="en-AU" dirty="0" smtClean="0"/>
              <a:t> </a:t>
            </a:r>
            <a:r>
              <a:rPr lang="en-AU" dirty="0" err="1" smtClean="0"/>
              <a:t>televisi</a:t>
            </a:r>
            <a:endParaRPr lang="en-A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1992528" y="1124012"/>
            <a:ext cx="521175" cy="658940"/>
          </a:xfrm>
          <a:prstGeom prst="rect">
            <a:avLst/>
          </a:prstGeom>
        </p:spPr>
      </p:pic>
      <p:pic>
        <p:nvPicPr>
          <p:cNvPr id="4098" name="Picture 2" descr="Woman alpine skiing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t="6517" b="13941"/>
          <a:stretch/>
        </p:blipFill>
        <p:spPr bwMode="auto">
          <a:xfrm>
            <a:off x="1981199" y="1793561"/>
            <a:ext cx="554813" cy="6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wimming Vector at GetDrawings |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37" y="2415511"/>
            <a:ext cx="521175" cy="5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ootball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82" b="7592"/>
          <a:stretch/>
        </p:blipFill>
        <p:spPr bwMode="auto">
          <a:xfrm>
            <a:off x="1981199" y="2809884"/>
            <a:ext cx="526473" cy="4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tball Player Catching Ball Isolated Cartoon Vector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9" t="-181" r="14101" b="51817"/>
          <a:stretch/>
        </p:blipFill>
        <p:spPr bwMode="auto">
          <a:xfrm>
            <a:off x="1970624" y="3283524"/>
            <a:ext cx="609600" cy="6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each Royalty Free Vector Image - Vector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18859" r="2065" b="8139"/>
          <a:stretch/>
        </p:blipFill>
        <p:spPr bwMode="auto">
          <a:xfrm>
            <a:off x="1981199" y="3920829"/>
            <a:ext cx="568037" cy="5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obogganing Royalty Free Vector Image - Vector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3" b="11174"/>
          <a:stretch/>
        </p:blipFill>
        <p:spPr bwMode="auto">
          <a:xfrm>
            <a:off x="1992528" y="4463211"/>
            <a:ext cx="556707" cy="5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Kid Hiking Royalty Free Vector Image - Vector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r="-553" b="40453"/>
          <a:stretch/>
        </p:blipFill>
        <p:spPr bwMode="auto">
          <a:xfrm>
            <a:off x="1981199" y="5033020"/>
            <a:ext cx="568036" cy="5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Kid cycling Royalty Free Vector Image - VectorStock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7"/>
          <a:stretch/>
        </p:blipFill>
        <p:spPr bwMode="auto">
          <a:xfrm>
            <a:off x="2016592" y="5599173"/>
            <a:ext cx="563632" cy="5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Tennis icon Royalty Free Vector Image - VectorStock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4"/>
          <a:stretch/>
        </p:blipFill>
        <p:spPr bwMode="auto">
          <a:xfrm>
            <a:off x="1970624" y="6133068"/>
            <a:ext cx="609600" cy="5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43" y="347020"/>
            <a:ext cx="9890021" cy="1052289"/>
          </a:xfrm>
        </p:spPr>
        <p:txBody>
          <a:bodyPr>
            <a:normAutofit/>
          </a:bodyPr>
          <a:lstStyle/>
          <a:p>
            <a:r>
              <a:rPr lang="en-AU" dirty="0" err="1" smtClean="0"/>
              <a:t>Kamu</a:t>
            </a:r>
            <a:r>
              <a:rPr lang="en-AU" dirty="0" smtClean="0"/>
              <a:t>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?</a:t>
            </a:r>
            <a:br>
              <a:rPr lang="en-AU" dirty="0" smtClean="0"/>
            </a:br>
            <a:r>
              <a:rPr lang="en-AU" sz="2000" dirty="0" smtClean="0"/>
              <a:t>What season do you prefer?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08364" y="3582202"/>
            <a:ext cx="10363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err="1" smtClean="0"/>
              <a:t>Terjemahkanlah</a:t>
            </a:r>
            <a:r>
              <a:rPr lang="en-AU" b="1" dirty="0" smtClean="0"/>
              <a:t>. </a:t>
            </a:r>
            <a:r>
              <a:rPr lang="en-AU" sz="1400" dirty="0" smtClean="0"/>
              <a:t>(translate)</a:t>
            </a:r>
          </a:p>
          <a:p>
            <a:r>
              <a:rPr lang="en-AU" sz="1400" dirty="0" smtClean="0"/>
              <a:t> </a:t>
            </a:r>
            <a:endParaRPr lang="en-AU" dirty="0" smtClean="0"/>
          </a:p>
          <a:p>
            <a:pPr marL="342900" indent="-342900">
              <a:buAutoNum type="alphaLcParenR"/>
            </a:pP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panas</a:t>
            </a:r>
            <a:r>
              <a:rPr lang="en-AU" dirty="0" smtClean="0"/>
              <a:t> </a:t>
            </a: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berenang</a:t>
            </a:r>
            <a:r>
              <a:rPr lang="en-AU" dirty="0" smtClean="0"/>
              <a:t>.</a:t>
            </a:r>
          </a:p>
          <a:p>
            <a:pPr marL="342900" indent="-342900">
              <a:buAutoNum type="alphaLcParenR"/>
            </a:pPr>
            <a:endParaRPr lang="en-AU" dirty="0" smtClean="0"/>
          </a:p>
          <a:p>
            <a:pPr marL="342900" indent="-342900">
              <a:buAutoNum type="alphaLcParenR"/>
            </a:pPr>
            <a:endParaRPr lang="en-AU" dirty="0" smtClean="0"/>
          </a:p>
          <a:p>
            <a:pPr marL="342900" indent="-342900">
              <a:buAutoNum type="alphaLcParenR"/>
            </a:pPr>
            <a:r>
              <a:rPr lang="en-AU" dirty="0" err="1" smtClean="0"/>
              <a:t>Saya</a:t>
            </a:r>
            <a:r>
              <a:rPr lang="en-AU" dirty="0" smtClean="0"/>
              <a:t> paling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dingin</a:t>
            </a:r>
            <a:r>
              <a:rPr lang="en-AU" dirty="0" smtClean="0"/>
              <a:t> </a:t>
            </a: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bermain</a:t>
            </a:r>
            <a:r>
              <a:rPr lang="en-AU" dirty="0" smtClean="0"/>
              <a:t> </a:t>
            </a:r>
            <a:r>
              <a:rPr lang="en-AU" dirty="0" err="1" smtClean="0"/>
              <a:t>bolanet</a:t>
            </a:r>
            <a:r>
              <a:rPr lang="en-AU" dirty="0" smtClean="0"/>
              <a:t>.</a:t>
            </a:r>
          </a:p>
          <a:p>
            <a:pPr marL="342900" indent="-342900">
              <a:buAutoNum type="alphaLcParenR"/>
            </a:pPr>
            <a:endParaRPr lang="en-AU" dirty="0" smtClean="0"/>
          </a:p>
          <a:p>
            <a:pPr marL="342900" indent="-342900">
              <a:buAutoNum type="alphaLcParenR"/>
            </a:pPr>
            <a:endParaRPr lang="en-AU" dirty="0" smtClean="0"/>
          </a:p>
          <a:p>
            <a:pPr marL="342900" indent="-342900">
              <a:buAutoNum type="alphaLcParenR"/>
            </a:pP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panas</a:t>
            </a:r>
            <a:r>
              <a:rPr lang="en-AU" dirty="0" smtClean="0"/>
              <a:t> </a:t>
            </a: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ke</a:t>
            </a:r>
            <a:r>
              <a:rPr lang="en-AU" dirty="0" smtClean="0"/>
              <a:t> </a:t>
            </a:r>
            <a:r>
              <a:rPr lang="en-AU" dirty="0" err="1" smtClean="0"/>
              <a:t>pantai</a:t>
            </a:r>
            <a:r>
              <a:rPr lang="en-AU" dirty="0" smtClean="0"/>
              <a:t>.</a:t>
            </a:r>
          </a:p>
          <a:p>
            <a:pPr marL="342900" indent="-342900">
              <a:buAutoNum type="alphaLcParenR"/>
            </a:pPr>
            <a:endParaRPr lang="en-AU" dirty="0" smtClean="0"/>
          </a:p>
          <a:p>
            <a:pPr marL="342900" indent="-342900">
              <a:buAutoNum type="alphaLcParenR"/>
            </a:pPr>
            <a:r>
              <a:rPr lang="en-AU" dirty="0" err="1" smtClean="0"/>
              <a:t>Saya</a:t>
            </a:r>
            <a:r>
              <a:rPr lang="en-AU" dirty="0" smtClean="0"/>
              <a:t> paling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kemarau</a:t>
            </a:r>
            <a:r>
              <a:rPr lang="en-AU" dirty="0" smtClean="0"/>
              <a:t> </a:t>
            </a: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berselancar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108364" y="1294661"/>
            <a:ext cx="7620001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b="1" dirty="0" err="1" smtClean="0"/>
              <a:t>Suka</a:t>
            </a:r>
            <a:endParaRPr lang="en-AU" sz="1600" b="1" dirty="0" smtClean="0"/>
          </a:p>
          <a:p>
            <a:r>
              <a:rPr lang="en-AU" sz="1600" dirty="0" smtClean="0"/>
              <a:t>We have already learnt how to express our likes and dislikes. </a:t>
            </a:r>
          </a:p>
          <a:p>
            <a:endParaRPr lang="en-AU" sz="1600" dirty="0" smtClean="0"/>
          </a:p>
          <a:p>
            <a:r>
              <a:rPr lang="en-AU" sz="1600" dirty="0" err="1" smtClean="0"/>
              <a:t>Saya</a:t>
            </a:r>
            <a:r>
              <a:rPr lang="en-AU" sz="1600" dirty="0" smtClean="0"/>
              <a:t> </a:t>
            </a:r>
            <a:r>
              <a:rPr lang="en-AU" sz="1600" dirty="0" err="1" smtClean="0"/>
              <a:t>tidak</a:t>
            </a:r>
            <a:r>
              <a:rPr lang="en-AU" sz="1600" dirty="0" smtClean="0"/>
              <a:t> </a:t>
            </a:r>
            <a:r>
              <a:rPr lang="en-AU" sz="1600" dirty="0" err="1" smtClean="0"/>
              <a:t>suka</a:t>
            </a:r>
            <a:r>
              <a:rPr lang="en-AU" sz="1600" dirty="0" smtClean="0"/>
              <a:t> </a:t>
            </a:r>
            <a:r>
              <a:rPr lang="en-AU" sz="1600" dirty="0" err="1" smtClean="0"/>
              <a:t>belajar</a:t>
            </a:r>
            <a:r>
              <a:rPr lang="en-AU" sz="1600" dirty="0" smtClean="0"/>
              <a:t> </a:t>
            </a:r>
            <a:r>
              <a:rPr lang="en-AU" sz="1600" dirty="0" err="1" smtClean="0"/>
              <a:t>musik</a:t>
            </a:r>
            <a:r>
              <a:rPr lang="en-AU" sz="1600" dirty="0" smtClean="0"/>
              <a:t>.  …… I don’t like learning music. </a:t>
            </a:r>
          </a:p>
          <a:p>
            <a:r>
              <a:rPr lang="en-AU" sz="1600" dirty="0" err="1" smtClean="0"/>
              <a:t>Saya</a:t>
            </a:r>
            <a:r>
              <a:rPr lang="en-AU" sz="1600" dirty="0" smtClean="0"/>
              <a:t> </a:t>
            </a:r>
            <a:r>
              <a:rPr lang="en-AU" sz="1600" dirty="0" err="1" smtClean="0"/>
              <a:t>suka</a:t>
            </a:r>
            <a:r>
              <a:rPr lang="en-AU" sz="1600" dirty="0" smtClean="0"/>
              <a:t> </a:t>
            </a:r>
            <a:r>
              <a:rPr lang="en-AU" sz="1600" dirty="0" err="1" smtClean="0"/>
              <a:t>belajar</a:t>
            </a:r>
            <a:r>
              <a:rPr lang="en-AU" sz="1600" dirty="0" smtClean="0"/>
              <a:t> Bahasa Indonesia. …… I like learning Indonesian.</a:t>
            </a:r>
            <a:endParaRPr lang="en-AU" sz="1600" dirty="0"/>
          </a:p>
          <a:p>
            <a:endParaRPr lang="en-AU" sz="1600" dirty="0" smtClean="0"/>
          </a:p>
          <a:p>
            <a:r>
              <a:rPr lang="en-AU" sz="1600" dirty="0" smtClean="0"/>
              <a:t>The phrase </a:t>
            </a:r>
            <a:r>
              <a:rPr lang="en-AU" sz="1600" b="1" dirty="0" smtClean="0"/>
              <a:t>‘</a:t>
            </a:r>
            <a:r>
              <a:rPr lang="en-AU" sz="1600" b="1" dirty="0" err="1" smtClean="0"/>
              <a:t>lebih</a:t>
            </a:r>
            <a:r>
              <a:rPr lang="en-AU" sz="1600" b="1" dirty="0" smtClean="0"/>
              <a:t> </a:t>
            </a:r>
            <a:r>
              <a:rPr lang="en-AU" sz="1600" b="1" dirty="0" err="1" smtClean="0"/>
              <a:t>suka</a:t>
            </a:r>
            <a:r>
              <a:rPr lang="en-AU" sz="1600" b="1" dirty="0" smtClean="0"/>
              <a:t>’ </a:t>
            </a:r>
            <a:r>
              <a:rPr lang="en-AU" sz="1600" dirty="0" smtClean="0"/>
              <a:t>means ‘prefer’</a:t>
            </a:r>
          </a:p>
          <a:p>
            <a:r>
              <a:rPr lang="en-AU" sz="1600" dirty="0" smtClean="0"/>
              <a:t>The phrase </a:t>
            </a:r>
            <a:r>
              <a:rPr lang="en-AU" sz="1600" b="1" dirty="0" smtClean="0"/>
              <a:t>‘paling </a:t>
            </a:r>
            <a:r>
              <a:rPr lang="en-AU" sz="1600" b="1" dirty="0" err="1" smtClean="0"/>
              <a:t>suka</a:t>
            </a:r>
            <a:r>
              <a:rPr lang="en-AU" sz="1600" b="1" dirty="0" smtClean="0"/>
              <a:t>’ </a:t>
            </a:r>
            <a:r>
              <a:rPr lang="en-AU" sz="1600" dirty="0" smtClean="0"/>
              <a:t>means to ‘like most’</a:t>
            </a:r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02437" y="1486254"/>
            <a:ext cx="2743199" cy="17543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b="1" u="sng" dirty="0" err="1" smtClean="0"/>
              <a:t>Kosa</a:t>
            </a:r>
            <a:r>
              <a:rPr lang="en-AU" b="1" u="sng" dirty="0" smtClean="0"/>
              <a:t> kata:</a:t>
            </a:r>
          </a:p>
          <a:p>
            <a:endParaRPr lang="en-AU" b="1" dirty="0" smtClean="0"/>
          </a:p>
          <a:p>
            <a:r>
              <a:rPr lang="en-AU" dirty="0" err="1"/>
              <a:t>k</a:t>
            </a:r>
            <a:r>
              <a:rPr lang="en-AU" dirty="0" err="1" smtClean="0"/>
              <a:t>arena</a:t>
            </a:r>
            <a:r>
              <a:rPr lang="en-AU" dirty="0" smtClean="0"/>
              <a:t> = because</a:t>
            </a:r>
          </a:p>
          <a:p>
            <a:r>
              <a:rPr lang="en-AU" dirty="0" err="1" smtClean="0"/>
              <a:t>dan</a:t>
            </a:r>
            <a:r>
              <a:rPr lang="en-AU" dirty="0" smtClean="0"/>
              <a:t> = and </a:t>
            </a:r>
          </a:p>
          <a:p>
            <a:r>
              <a:rPr lang="en-AU" dirty="0" err="1"/>
              <a:t>b</a:t>
            </a:r>
            <a:r>
              <a:rPr lang="en-AU" dirty="0" err="1" smtClean="0"/>
              <a:t>erselancar</a:t>
            </a:r>
            <a:r>
              <a:rPr lang="en-AU" dirty="0" smtClean="0"/>
              <a:t> = surfing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3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43" y="208474"/>
            <a:ext cx="8911687" cy="1280890"/>
          </a:xfrm>
        </p:spPr>
        <p:txBody>
          <a:bodyPr/>
          <a:lstStyle/>
          <a:p>
            <a:r>
              <a:rPr lang="en-AU" dirty="0" smtClean="0"/>
              <a:t>Hmm… </a:t>
            </a:r>
            <a:r>
              <a:rPr lang="en-AU" dirty="0" err="1" smtClean="0"/>
              <a:t>saya</a:t>
            </a:r>
            <a:r>
              <a:rPr lang="en-AU" dirty="0" smtClean="0"/>
              <a:t>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gugur</a:t>
            </a:r>
            <a:r>
              <a:rPr lang="en-AU" dirty="0" smtClean="0"/>
              <a:t>.</a:t>
            </a:r>
            <a:br>
              <a:rPr lang="en-AU" dirty="0" smtClean="0"/>
            </a:br>
            <a:r>
              <a:rPr lang="en-AU" sz="2000" dirty="0" smtClean="0"/>
              <a:t>(Hmm… I prefer autumn.)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55022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Adapted from: Cartwright, Kim; </a:t>
            </a:r>
            <a:r>
              <a:rPr lang="en-AU" sz="1400" dirty="0" err="1" smtClean="0"/>
              <a:t>Bagus</a:t>
            </a:r>
            <a:r>
              <a:rPr lang="en-AU" sz="1400" dirty="0" smtClean="0"/>
              <a:t> </a:t>
            </a:r>
            <a:r>
              <a:rPr lang="en-AU" sz="1400" dirty="0" err="1" smtClean="0"/>
              <a:t>Sekali</a:t>
            </a:r>
            <a:r>
              <a:rPr lang="en-AU" sz="1400" dirty="0" smtClean="0"/>
              <a:t> 2 Workbook and CD; CIS Heinemann 2002; page 44; CD 3, track 6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1" y="134389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err="1" smtClean="0"/>
              <a:t>Dengarkanlah</a:t>
            </a:r>
            <a:r>
              <a:rPr lang="en-AU" b="1" dirty="0" smtClean="0"/>
              <a:t>. </a:t>
            </a:r>
            <a:r>
              <a:rPr lang="en-AU" dirty="0" smtClean="0"/>
              <a:t>(listen)</a:t>
            </a:r>
          </a:p>
          <a:p>
            <a:pPr marL="342900" indent="-342900">
              <a:buAutoNum type="arabicPeriod"/>
            </a:pPr>
            <a:r>
              <a:rPr lang="en-AU" b="1" dirty="0" err="1" smtClean="0"/>
              <a:t>Dengarkanlah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tulislah</a:t>
            </a:r>
            <a:r>
              <a:rPr lang="en-AU" b="1" dirty="0" smtClean="0"/>
              <a:t>. </a:t>
            </a:r>
            <a:r>
              <a:rPr lang="en-AU" dirty="0" smtClean="0"/>
              <a:t>(listen and write)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30588"/>
              </p:ext>
            </p:extLst>
          </p:nvPr>
        </p:nvGraphicFramePr>
        <p:xfrm>
          <a:off x="1699492" y="2327567"/>
          <a:ext cx="8559801" cy="3906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963">
                  <a:extLst>
                    <a:ext uri="{9D8B030D-6E8A-4147-A177-3AD203B41FA5}">
                      <a16:colId xmlns:a16="http://schemas.microsoft.com/office/drawing/2014/main" val="2785841937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1056759277"/>
                    </a:ext>
                  </a:extLst>
                </a:gridCol>
                <a:gridCol w="3706093">
                  <a:extLst>
                    <a:ext uri="{9D8B030D-6E8A-4147-A177-3AD203B41FA5}">
                      <a16:colId xmlns:a16="http://schemas.microsoft.com/office/drawing/2014/main" val="907726167"/>
                    </a:ext>
                  </a:extLst>
                </a:gridCol>
              </a:tblGrid>
              <a:tr h="1205401">
                <a:tc>
                  <a:txBody>
                    <a:bodyPr/>
                    <a:lstStyle/>
                    <a:p>
                      <a:pPr algn="ctr"/>
                      <a:endParaRPr lang="en-AU" dirty="0" smtClean="0"/>
                    </a:p>
                    <a:p>
                      <a:pPr algn="ctr"/>
                      <a:r>
                        <a:rPr lang="en-AU" dirty="0" err="1" smtClean="0"/>
                        <a:t>Siapa</a:t>
                      </a:r>
                      <a:r>
                        <a:rPr lang="en-AU" dirty="0" smtClean="0"/>
                        <a:t>?</a:t>
                      </a:r>
                    </a:p>
                    <a:p>
                      <a:pPr algn="ctr"/>
                      <a:r>
                        <a:rPr lang="en-AU" sz="1400" b="0" dirty="0" smtClean="0"/>
                        <a:t>(who)</a:t>
                      </a:r>
                      <a:endParaRPr lang="en-A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 smtClean="0"/>
                    </a:p>
                    <a:p>
                      <a:pPr algn="ctr"/>
                      <a:r>
                        <a:rPr lang="en-AU" sz="1400" dirty="0" err="1" smtClean="0"/>
                        <a:t>Lebih</a:t>
                      </a:r>
                      <a:r>
                        <a:rPr lang="en-AU" sz="1400" dirty="0" smtClean="0"/>
                        <a:t> </a:t>
                      </a:r>
                      <a:r>
                        <a:rPr lang="en-AU" sz="1400" dirty="0" err="1" smtClean="0"/>
                        <a:t>suka</a:t>
                      </a:r>
                      <a:r>
                        <a:rPr lang="en-AU" sz="1400" dirty="0" smtClean="0"/>
                        <a:t> </a:t>
                      </a:r>
                      <a:r>
                        <a:rPr lang="en-AU" sz="1400" dirty="0" err="1" smtClean="0"/>
                        <a:t>musim</a:t>
                      </a:r>
                      <a:r>
                        <a:rPr lang="en-AU" sz="1400" dirty="0" smtClean="0"/>
                        <a:t> </a:t>
                      </a:r>
                      <a:r>
                        <a:rPr lang="en-AU" sz="1400" dirty="0" err="1" smtClean="0"/>
                        <a:t>apa</a:t>
                      </a:r>
                      <a:r>
                        <a:rPr lang="en-AU" sz="1400" dirty="0" smtClean="0"/>
                        <a:t>?</a:t>
                      </a:r>
                    </a:p>
                    <a:p>
                      <a:pPr algn="ctr"/>
                      <a:r>
                        <a:rPr lang="en-AU" sz="1400" b="0" dirty="0" smtClean="0"/>
                        <a:t>(prefers what season?)</a:t>
                      </a:r>
                    </a:p>
                    <a:p>
                      <a:pPr algn="ctr"/>
                      <a:endParaRPr lang="en-A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b="1" dirty="0" smtClean="0"/>
                    </a:p>
                    <a:p>
                      <a:pPr algn="ctr"/>
                      <a:r>
                        <a:rPr lang="en-AU" sz="1400" b="1" dirty="0" smtClean="0"/>
                        <a:t>CHALLENGE </a:t>
                      </a:r>
                    </a:p>
                    <a:p>
                      <a:pPr algn="ctr"/>
                      <a:r>
                        <a:rPr lang="en-AU" sz="1400" b="1" dirty="0" err="1" smtClean="0"/>
                        <a:t>Mengapa</a:t>
                      </a:r>
                      <a:r>
                        <a:rPr lang="en-AU" sz="1400" b="1" dirty="0" smtClean="0"/>
                        <a:t>? </a:t>
                      </a:r>
                    </a:p>
                    <a:p>
                      <a:pPr algn="ctr"/>
                      <a:r>
                        <a:rPr lang="en-AU" sz="1400" b="0" dirty="0" smtClean="0"/>
                        <a:t>(Why?)</a:t>
                      </a:r>
                      <a:endParaRPr lang="en-A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023843"/>
                  </a:ext>
                </a:extLst>
              </a:tr>
              <a:tr h="385940">
                <a:tc>
                  <a:txBody>
                    <a:bodyPr/>
                    <a:lstStyle/>
                    <a:p>
                      <a:r>
                        <a:rPr lang="en-AU" dirty="0" smtClean="0"/>
                        <a:t>Andi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753857"/>
                  </a:ext>
                </a:extLst>
              </a:tr>
              <a:tr h="385940">
                <a:tc>
                  <a:txBody>
                    <a:bodyPr/>
                    <a:lstStyle/>
                    <a:p>
                      <a:r>
                        <a:rPr lang="en-AU" dirty="0" smtClean="0"/>
                        <a:t>Jacques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79134"/>
                  </a:ext>
                </a:extLst>
              </a:tr>
              <a:tr h="385940">
                <a:tc>
                  <a:txBody>
                    <a:bodyPr/>
                    <a:lstStyle/>
                    <a:p>
                      <a:r>
                        <a:rPr lang="en-AU" dirty="0" smtClean="0"/>
                        <a:t>Eva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623328"/>
                  </a:ext>
                </a:extLst>
              </a:tr>
              <a:tr h="385940">
                <a:tc>
                  <a:txBody>
                    <a:bodyPr/>
                    <a:lstStyle/>
                    <a:p>
                      <a:r>
                        <a:rPr lang="en-AU" dirty="0" smtClean="0"/>
                        <a:t>Isabella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04077"/>
                  </a:ext>
                </a:extLst>
              </a:tr>
              <a:tr h="385940">
                <a:tc>
                  <a:txBody>
                    <a:bodyPr/>
                    <a:lstStyle/>
                    <a:p>
                      <a:r>
                        <a:rPr lang="en-AU" dirty="0" smtClean="0"/>
                        <a:t>Yuki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133143"/>
                  </a:ext>
                </a:extLst>
              </a:tr>
              <a:tr h="385940">
                <a:tc>
                  <a:txBody>
                    <a:bodyPr/>
                    <a:lstStyle/>
                    <a:p>
                      <a:r>
                        <a:rPr lang="en-AU" dirty="0" smtClean="0"/>
                        <a:t>Jai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27944"/>
                  </a:ext>
                </a:extLst>
              </a:tr>
              <a:tr h="3859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83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9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107" y="250037"/>
            <a:ext cx="8911687" cy="1079999"/>
          </a:xfrm>
        </p:spPr>
        <p:txBody>
          <a:bodyPr/>
          <a:lstStyle/>
          <a:p>
            <a:r>
              <a:rPr lang="en-AU" dirty="0" smtClean="0"/>
              <a:t>Kapan </a:t>
            </a:r>
            <a:r>
              <a:rPr lang="en-AU" dirty="0" err="1" smtClean="0"/>
              <a:t>kamu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berlibur</a:t>
            </a:r>
            <a:r>
              <a:rPr lang="en-AU" dirty="0" smtClean="0"/>
              <a:t>?</a:t>
            </a:r>
            <a:br>
              <a:rPr lang="en-AU" dirty="0" smtClean="0"/>
            </a:br>
            <a:r>
              <a:rPr lang="en-AU" sz="2000" dirty="0" smtClean="0"/>
              <a:t>When do you like to holiday?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623107" y="1330036"/>
            <a:ext cx="771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err="1" smtClean="0"/>
              <a:t>Bacalah</a:t>
            </a:r>
            <a:r>
              <a:rPr lang="en-AU" b="1" dirty="0" smtClean="0"/>
              <a:t>. </a:t>
            </a:r>
            <a:r>
              <a:rPr lang="en-AU" sz="1400" dirty="0" smtClean="0"/>
              <a:t>(read)</a:t>
            </a:r>
          </a:p>
          <a:p>
            <a:pPr marL="342900" indent="-342900">
              <a:buAutoNum type="arabicPeriod"/>
            </a:pPr>
            <a:r>
              <a:rPr lang="en-AU" b="1" dirty="0" err="1" smtClean="0"/>
              <a:t>Bacalah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jawablah</a:t>
            </a:r>
            <a:r>
              <a:rPr lang="en-AU" b="1" dirty="0" smtClean="0"/>
              <a:t> </a:t>
            </a:r>
            <a:r>
              <a:rPr lang="en-AU" b="1" dirty="0" err="1" smtClean="0"/>
              <a:t>pertanyaan</a:t>
            </a:r>
            <a:r>
              <a:rPr lang="en-AU" b="1" dirty="0" smtClean="0"/>
              <a:t>. </a:t>
            </a:r>
            <a:r>
              <a:rPr lang="en-AU" sz="1400" dirty="0" smtClean="0"/>
              <a:t>(read and answer the questions)</a:t>
            </a:r>
            <a:endParaRPr lang="en-AU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32507" y="2179675"/>
            <a:ext cx="3020291" cy="185650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berlibur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ebruari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berselancar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musim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panas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Joe </a:t>
            </a:r>
            <a:endParaRPr lang="en-A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4632" y="4424431"/>
            <a:ext cx="3018166" cy="1856509"/>
          </a:xfrm>
          <a:prstGeom prst="wedgeRoundRectCallou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berlibur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Mt Hotham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Juli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cuaca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bersalju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berski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Alana </a:t>
            </a:r>
            <a:endParaRPr lang="en-A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488150" y="2179675"/>
            <a:ext cx="3200400" cy="1856509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berlibur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musim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kemarau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musim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berselancar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musim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hujan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Nyoman</a:t>
            </a:r>
            <a:endParaRPr lang="en-A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88150" y="4424431"/>
            <a:ext cx="3200400" cy="1856509"/>
          </a:xfrm>
          <a:prstGeom prst="wedgeRoundRectCallou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liburan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pantai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Desember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Januari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berlibur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Gold Coast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musim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panas</a:t>
            </a:r>
            <a:r>
              <a:rPr lang="en-A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A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Emma</a:t>
            </a:r>
            <a:endParaRPr lang="en-A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7825" y="2382981"/>
            <a:ext cx="539261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err="1" smtClean="0"/>
              <a:t>Pertanyaan</a:t>
            </a:r>
            <a:r>
              <a:rPr lang="en-AU" sz="1600" b="1" dirty="0" smtClean="0"/>
              <a:t>:</a:t>
            </a:r>
          </a:p>
          <a:p>
            <a:endParaRPr lang="en-AU" sz="1600" dirty="0" smtClean="0"/>
          </a:p>
          <a:p>
            <a:pPr marL="342900" indent="-342900">
              <a:buAutoNum type="alphaLcParenR"/>
            </a:pPr>
            <a:r>
              <a:rPr lang="en-AU" sz="1600" dirty="0" smtClean="0"/>
              <a:t>Who likes to holiday at the beach?</a:t>
            </a:r>
          </a:p>
          <a:p>
            <a:pPr marL="342900" indent="-342900">
              <a:buAutoNum type="alphaLcParenR"/>
            </a:pPr>
            <a:endParaRPr lang="en-AU" sz="1600" dirty="0" smtClean="0"/>
          </a:p>
          <a:p>
            <a:pPr marL="342900" indent="-342900">
              <a:buAutoNum type="alphaLcParenR"/>
            </a:pPr>
            <a:r>
              <a:rPr lang="en-AU" sz="1600" dirty="0" smtClean="0"/>
              <a:t>When does </a:t>
            </a:r>
            <a:r>
              <a:rPr lang="en-AU" sz="1600" dirty="0" err="1" smtClean="0"/>
              <a:t>Nyoman</a:t>
            </a:r>
            <a:r>
              <a:rPr lang="en-AU" sz="1600" dirty="0" smtClean="0"/>
              <a:t> most like to go on holiday?</a:t>
            </a:r>
          </a:p>
          <a:p>
            <a:pPr marL="342900" indent="-342900">
              <a:buAutoNum type="alphaLcParenR"/>
            </a:pPr>
            <a:endParaRPr lang="en-AU" sz="1600" dirty="0" smtClean="0"/>
          </a:p>
          <a:p>
            <a:pPr marL="342900" indent="-342900">
              <a:buAutoNum type="alphaLcParenR"/>
            </a:pPr>
            <a:r>
              <a:rPr lang="en-AU" sz="1600" dirty="0" smtClean="0"/>
              <a:t>Why does Alana like going on holiday in July?</a:t>
            </a:r>
          </a:p>
          <a:p>
            <a:pPr marL="342900" indent="-342900">
              <a:buAutoNum type="alphaLcParenR"/>
            </a:pPr>
            <a:endParaRPr lang="en-AU" sz="1600" dirty="0" smtClean="0"/>
          </a:p>
          <a:p>
            <a:pPr marL="342900" indent="-342900">
              <a:buAutoNum type="alphaLcParenR"/>
            </a:pPr>
            <a:r>
              <a:rPr lang="en-AU" sz="1600" dirty="0" smtClean="0"/>
              <a:t>Which season is most popular according to these responses?</a:t>
            </a:r>
          </a:p>
          <a:p>
            <a:pPr marL="342900" indent="-342900">
              <a:buAutoNum type="alphaLcParenR"/>
            </a:pPr>
            <a:endParaRPr lang="en-AU" sz="1600" dirty="0" smtClean="0"/>
          </a:p>
          <a:p>
            <a:pPr marL="342900" indent="-342900">
              <a:buAutoNum type="alphaLcParenR"/>
            </a:pPr>
            <a:r>
              <a:rPr lang="en-AU" sz="1600" dirty="0" smtClean="0"/>
              <a:t>What does </a:t>
            </a:r>
            <a:r>
              <a:rPr lang="en-AU" sz="1600" dirty="0"/>
              <a:t>E</a:t>
            </a:r>
            <a:r>
              <a:rPr lang="en-AU" sz="1600" dirty="0" smtClean="0"/>
              <a:t>mma like most?  </a:t>
            </a:r>
          </a:p>
          <a:p>
            <a:pPr marL="342900" indent="-342900">
              <a:buAutoNum type="alphaLcParenR"/>
            </a:pPr>
            <a:endParaRPr lang="en-AU" sz="1600" dirty="0" smtClean="0"/>
          </a:p>
          <a:p>
            <a:pPr marL="342900" indent="-342900">
              <a:buAutoNum type="alphaLcParenR"/>
            </a:pP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0" y="6530687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/>
              <a:t>Adapted from: Fenton, Joanne/Gould-</a:t>
            </a:r>
            <a:r>
              <a:rPr lang="en-AU" sz="1200" dirty="0" err="1"/>
              <a:t>Drakely</a:t>
            </a:r>
            <a:r>
              <a:rPr lang="en-AU" sz="1200" dirty="0"/>
              <a:t>, Melissa/</a:t>
            </a:r>
            <a:r>
              <a:rPr lang="en-AU" sz="1200" dirty="0" err="1"/>
              <a:t>Harjoso</a:t>
            </a:r>
            <a:r>
              <a:rPr lang="en-AU" sz="1200" dirty="0"/>
              <a:t>, Ida/Yang, </a:t>
            </a:r>
            <a:r>
              <a:rPr lang="en-AU" sz="1200" dirty="0" err="1"/>
              <a:t>Ilian</a:t>
            </a:r>
            <a:r>
              <a:rPr lang="en-AU" sz="1200" dirty="0"/>
              <a:t>; </a:t>
            </a:r>
            <a:r>
              <a:rPr lang="en-AU" sz="1200" dirty="0" err="1"/>
              <a:t>Saling</a:t>
            </a:r>
            <a:r>
              <a:rPr lang="en-AU" sz="1200" dirty="0"/>
              <a:t> </a:t>
            </a:r>
            <a:r>
              <a:rPr lang="en-AU" sz="1200" dirty="0" err="1"/>
              <a:t>Silang</a:t>
            </a:r>
            <a:r>
              <a:rPr lang="en-AU" sz="1200" dirty="0"/>
              <a:t> 2 </a:t>
            </a:r>
            <a:r>
              <a:rPr lang="en-AU" sz="1200" dirty="0" smtClean="0"/>
              <a:t>Textbook; </a:t>
            </a:r>
            <a:r>
              <a:rPr lang="en-AU" sz="1200" dirty="0"/>
              <a:t>Pearson Australia 2013; page </a:t>
            </a:r>
            <a:r>
              <a:rPr lang="en-AU" sz="1200" dirty="0" smtClean="0"/>
              <a:t>22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8673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398" y="277746"/>
            <a:ext cx="9909214" cy="996872"/>
          </a:xfrm>
        </p:spPr>
        <p:txBody>
          <a:bodyPr/>
          <a:lstStyle/>
          <a:p>
            <a:r>
              <a:rPr lang="en-AU" dirty="0" smtClean="0"/>
              <a:t>Kapan </a:t>
            </a:r>
            <a:r>
              <a:rPr lang="en-AU" dirty="0" err="1" smtClean="0"/>
              <a:t>kamu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berlibur</a:t>
            </a:r>
            <a:r>
              <a:rPr lang="en-AU" dirty="0" smtClean="0"/>
              <a:t>? </a:t>
            </a:r>
            <a:br>
              <a:rPr lang="en-AU" dirty="0" smtClean="0"/>
            </a:br>
            <a:r>
              <a:rPr lang="en-AU" sz="2000" dirty="0" smtClean="0"/>
              <a:t>When do you like to holiday?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/>
              <a:t>Adapted from: Fenton, Joanne/Gould-</a:t>
            </a:r>
            <a:r>
              <a:rPr lang="en-AU" sz="1200" dirty="0" err="1" smtClean="0"/>
              <a:t>Drakely</a:t>
            </a:r>
            <a:r>
              <a:rPr lang="en-AU" sz="1200" dirty="0" smtClean="0"/>
              <a:t>, Melissa/</a:t>
            </a:r>
            <a:r>
              <a:rPr lang="en-AU" sz="1200" dirty="0" err="1" smtClean="0"/>
              <a:t>Harjoso</a:t>
            </a:r>
            <a:r>
              <a:rPr lang="en-AU" sz="1200" dirty="0" smtClean="0"/>
              <a:t>, Ida/Yang, </a:t>
            </a:r>
            <a:r>
              <a:rPr lang="en-AU" sz="1200" dirty="0" err="1" smtClean="0"/>
              <a:t>Ilian</a:t>
            </a:r>
            <a:r>
              <a:rPr lang="en-AU" sz="1200" dirty="0" smtClean="0"/>
              <a:t>; </a:t>
            </a:r>
            <a:r>
              <a:rPr lang="en-AU" sz="1200" dirty="0" err="1" smtClean="0"/>
              <a:t>Saling</a:t>
            </a:r>
            <a:r>
              <a:rPr lang="en-AU" sz="1200" dirty="0" smtClean="0"/>
              <a:t> </a:t>
            </a:r>
            <a:r>
              <a:rPr lang="en-AU" sz="1200" dirty="0" err="1" smtClean="0"/>
              <a:t>Silang</a:t>
            </a:r>
            <a:r>
              <a:rPr lang="en-AU" sz="1200" dirty="0" smtClean="0"/>
              <a:t> 2 Activity book; Pearson Australia 2013; page 21, CD 1 track 20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49927" y="1607127"/>
            <a:ext cx="1025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err="1" smtClean="0"/>
              <a:t>Dengarkanlah</a:t>
            </a:r>
            <a:r>
              <a:rPr lang="en-AU" b="1" dirty="0" smtClean="0"/>
              <a:t>. </a:t>
            </a:r>
          </a:p>
          <a:p>
            <a:pPr marL="342900" indent="-342900">
              <a:buAutoNum type="arabicPeriod"/>
            </a:pPr>
            <a:r>
              <a:rPr lang="en-AU" b="1" dirty="0" err="1" smtClean="0"/>
              <a:t>Dengarkanlah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tulislah</a:t>
            </a:r>
            <a:r>
              <a:rPr lang="en-AU" b="1" dirty="0" smtClean="0"/>
              <a:t> (Bahasa Indonesia </a:t>
            </a:r>
            <a:r>
              <a:rPr lang="en-AU" b="1" dirty="0" err="1" smtClean="0"/>
              <a:t>atau</a:t>
            </a:r>
            <a:r>
              <a:rPr lang="en-AU" b="1" dirty="0" smtClean="0"/>
              <a:t> Bahasa </a:t>
            </a:r>
            <a:r>
              <a:rPr lang="en-AU" b="1" dirty="0" err="1" smtClean="0"/>
              <a:t>Inggris</a:t>
            </a:r>
            <a:r>
              <a:rPr lang="en-AU" b="1" dirty="0" smtClean="0"/>
              <a:t>). </a:t>
            </a:r>
            <a:endParaRPr lang="en-AU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02156"/>
              </p:ext>
            </p:extLst>
          </p:nvPr>
        </p:nvGraphicFramePr>
        <p:xfrm>
          <a:off x="595746" y="2524929"/>
          <a:ext cx="11083635" cy="360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45">
                  <a:extLst>
                    <a:ext uri="{9D8B030D-6E8A-4147-A177-3AD203B41FA5}">
                      <a16:colId xmlns:a16="http://schemas.microsoft.com/office/drawing/2014/main" val="415887550"/>
                    </a:ext>
                  </a:extLst>
                </a:gridCol>
                <a:gridCol w="3694545">
                  <a:extLst>
                    <a:ext uri="{9D8B030D-6E8A-4147-A177-3AD203B41FA5}">
                      <a16:colId xmlns:a16="http://schemas.microsoft.com/office/drawing/2014/main" val="741773789"/>
                    </a:ext>
                  </a:extLst>
                </a:gridCol>
                <a:gridCol w="3694545">
                  <a:extLst>
                    <a:ext uri="{9D8B030D-6E8A-4147-A177-3AD203B41FA5}">
                      <a16:colId xmlns:a16="http://schemas.microsoft.com/office/drawing/2014/main" val="64931133"/>
                    </a:ext>
                  </a:extLst>
                </a:gridCol>
              </a:tblGrid>
              <a:tr h="938707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Kapan? </a:t>
                      </a:r>
                    </a:p>
                    <a:p>
                      <a:pPr algn="ctr"/>
                      <a:r>
                        <a:rPr lang="en-AU" sz="1600" b="0" dirty="0" smtClean="0"/>
                        <a:t>(when?)</a:t>
                      </a:r>
                    </a:p>
                    <a:p>
                      <a:pPr algn="ctr"/>
                      <a:r>
                        <a:rPr lang="en-AU" sz="1600" b="0" dirty="0" smtClean="0"/>
                        <a:t>(season or months)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err="1" smtClean="0"/>
                        <a:t>Melakukan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baseline="0" dirty="0" err="1" smtClean="0"/>
                        <a:t>apa</a:t>
                      </a:r>
                      <a:r>
                        <a:rPr lang="en-AU" sz="1600" baseline="0" dirty="0" smtClean="0"/>
                        <a:t>?</a:t>
                      </a:r>
                    </a:p>
                    <a:p>
                      <a:pPr algn="ctr"/>
                      <a:r>
                        <a:rPr lang="en-AU" sz="1600" b="0" baseline="0" dirty="0" smtClean="0"/>
                        <a:t>(doing what?)</a:t>
                      </a:r>
                      <a:endParaRPr lang="en-A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Orang </a:t>
                      </a:r>
                      <a:r>
                        <a:rPr lang="en-AU" sz="1600" dirty="0" err="1" smtClean="0"/>
                        <a:t>indonesia</a:t>
                      </a:r>
                      <a:r>
                        <a:rPr lang="en-AU" sz="1600" baseline="0" dirty="0" smtClean="0"/>
                        <a:t> / Orang Australia?</a:t>
                      </a:r>
                    </a:p>
                    <a:p>
                      <a:pPr algn="ctr"/>
                      <a:r>
                        <a:rPr lang="en-AU" sz="1600" b="0" baseline="0" dirty="0" smtClean="0"/>
                        <a:t>Indonesian or Australian person? </a:t>
                      </a:r>
                      <a:endParaRPr lang="en-AU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78730"/>
                  </a:ext>
                </a:extLst>
              </a:tr>
              <a:tr h="381141"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850473"/>
                  </a:ext>
                </a:extLst>
              </a:tr>
              <a:tr h="381141"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410484"/>
                  </a:ext>
                </a:extLst>
              </a:tr>
              <a:tr h="381141"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9409"/>
                  </a:ext>
                </a:extLst>
              </a:tr>
              <a:tr h="381141">
                <a:tc>
                  <a:txBody>
                    <a:bodyPr/>
                    <a:lstStyle/>
                    <a:p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002908"/>
                  </a:ext>
                </a:extLst>
              </a:tr>
              <a:tr h="381141">
                <a:tc>
                  <a:txBody>
                    <a:bodyPr/>
                    <a:lstStyle/>
                    <a:p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287588"/>
                  </a:ext>
                </a:extLst>
              </a:tr>
              <a:tr h="381141"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838660"/>
                  </a:ext>
                </a:extLst>
              </a:tr>
              <a:tr h="38114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42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0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3107" y="250037"/>
            <a:ext cx="8911687" cy="1079999"/>
          </a:xfrm>
        </p:spPr>
        <p:txBody>
          <a:bodyPr/>
          <a:lstStyle/>
          <a:p>
            <a:r>
              <a:rPr lang="en-AU" dirty="0" smtClean="0"/>
              <a:t>Kapan </a:t>
            </a:r>
            <a:r>
              <a:rPr lang="en-AU" dirty="0" err="1" smtClean="0"/>
              <a:t>kamu</a:t>
            </a:r>
            <a:r>
              <a:rPr lang="en-AU" dirty="0" smtClean="0"/>
              <a:t> </a:t>
            </a:r>
            <a:r>
              <a:rPr lang="en-AU" dirty="0" err="1" smtClean="0"/>
              <a:t>suka</a:t>
            </a:r>
            <a:r>
              <a:rPr lang="en-AU" dirty="0" smtClean="0"/>
              <a:t> </a:t>
            </a:r>
            <a:r>
              <a:rPr lang="en-AU" dirty="0" err="1" smtClean="0"/>
              <a:t>berlibur</a:t>
            </a:r>
            <a:r>
              <a:rPr lang="en-AU" dirty="0" smtClean="0"/>
              <a:t>?</a:t>
            </a:r>
            <a:br>
              <a:rPr lang="en-AU" dirty="0" smtClean="0"/>
            </a:br>
            <a:r>
              <a:rPr lang="en-AU" sz="2000" dirty="0" smtClean="0"/>
              <a:t>When do you like to holiday?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0327" y="1330036"/>
            <a:ext cx="11471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err="1" smtClean="0"/>
              <a:t>Tulislah</a:t>
            </a:r>
            <a:r>
              <a:rPr lang="en-AU" b="1" dirty="0" smtClean="0"/>
              <a:t>. Kapan </a:t>
            </a:r>
            <a:r>
              <a:rPr lang="en-AU" b="1" dirty="0" err="1" smtClean="0"/>
              <a:t>kamu</a:t>
            </a:r>
            <a:r>
              <a:rPr lang="en-AU" b="1" dirty="0" smtClean="0"/>
              <a:t> paling </a:t>
            </a:r>
            <a:r>
              <a:rPr lang="en-AU" b="1" dirty="0" err="1" smtClean="0"/>
              <a:t>suka</a:t>
            </a:r>
            <a:r>
              <a:rPr lang="en-AU" b="1" dirty="0" smtClean="0"/>
              <a:t> </a:t>
            </a:r>
            <a:r>
              <a:rPr lang="en-AU" b="1" dirty="0" err="1" smtClean="0"/>
              <a:t>berllibur</a:t>
            </a:r>
            <a:r>
              <a:rPr lang="en-AU" b="1" dirty="0" smtClean="0"/>
              <a:t>? </a:t>
            </a:r>
            <a:r>
              <a:rPr lang="en-AU" b="1" dirty="0" err="1" smtClean="0"/>
              <a:t>Mengapa</a:t>
            </a:r>
            <a:r>
              <a:rPr lang="en-AU" b="1" dirty="0" smtClean="0"/>
              <a:t>? Di mana? </a:t>
            </a:r>
          </a:p>
          <a:p>
            <a:r>
              <a:rPr lang="en-AU" sz="1400" dirty="0"/>
              <a:t>	</a:t>
            </a:r>
            <a:r>
              <a:rPr lang="en-AU" sz="1400" dirty="0" smtClean="0"/>
              <a:t>(Write. When do you most like to holiday? Why? Where?)</a:t>
            </a:r>
          </a:p>
          <a:p>
            <a:r>
              <a:rPr lang="en-AU" b="1" dirty="0" smtClean="0"/>
              <a:t>2.  </a:t>
            </a:r>
            <a:r>
              <a:rPr lang="en-AU" b="1" dirty="0" err="1" smtClean="0"/>
              <a:t>Carilah</a:t>
            </a:r>
            <a:r>
              <a:rPr lang="en-AU" b="1" dirty="0" smtClean="0"/>
              <a:t> </a:t>
            </a:r>
            <a:r>
              <a:rPr lang="en-AU" b="1" dirty="0" err="1" smtClean="0"/>
              <a:t>gambar</a:t>
            </a:r>
            <a:r>
              <a:rPr lang="en-AU" b="1" dirty="0" smtClean="0"/>
              <a:t> yang </a:t>
            </a:r>
            <a:r>
              <a:rPr lang="en-AU" b="1" dirty="0" err="1" smtClean="0"/>
              <a:t>cocok</a:t>
            </a:r>
            <a:r>
              <a:rPr lang="en-AU" b="1" dirty="0" smtClean="0"/>
              <a:t>. </a:t>
            </a:r>
            <a:r>
              <a:rPr lang="en-AU" sz="1400" dirty="0" smtClean="0"/>
              <a:t>(find appropriate pictures)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11382" y="2576945"/>
            <a:ext cx="5167745" cy="31393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Saya</a:t>
            </a:r>
            <a:r>
              <a:rPr lang="en-AU" dirty="0" smtClean="0"/>
              <a:t> paling </a:t>
            </a:r>
            <a:r>
              <a:rPr lang="en-AU" dirty="0" err="1" smtClean="0"/>
              <a:t>suka</a:t>
            </a:r>
            <a:r>
              <a:rPr lang="en-AU" dirty="0" smtClean="0"/>
              <a:t> …….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86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154" y="322077"/>
            <a:ext cx="9551062" cy="1609815"/>
          </a:xfrm>
        </p:spPr>
        <p:txBody>
          <a:bodyPr>
            <a:normAutofit fontScale="90000"/>
          </a:bodyPr>
          <a:lstStyle/>
          <a:p>
            <a:r>
              <a:rPr lang="en-AU" sz="4000" dirty="0" err="1" smtClean="0"/>
              <a:t>Bagaimana</a:t>
            </a:r>
            <a:r>
              <a:rPr lang="en-AU" sz="4000" dirty="0" smtClean="0"/>
              <a:t> </a:t>
            </a:r>
            <a:r>
              <a:rPr lang="en-AU" sz="4000" dirty="0" err="1" smtClean="0"/>
              <a:t>cuaca</a:t>
            </a:r>
            <a:r>
              <a:rPr lang="en-AU" sz="4000" dirty="0" smtClean="0"/>
              <a:t>?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 err="1" smtClean="0"/>
              <a:t>Hows</a:t>
            </a:r>
            <a:r>
              <a:rPr lang="en-AU" sz="2000" dirty="0" smtClean="0"/>
              <a:t> the weather?</a:t>
            </a:r>
            <a:br>
              <a:rPr lang="en-AU" sz="2000" dirty="0" smtClean="0"/>
            </a:br>
            <a:r>
              <a:rPr lang="en-AU" sz="2000" dirty="0"/>
              <a:t/>
            </a:r>
            <a:br>
              <a:rPr lang="en-AU" sz="2000" dirty="0"/>
            </a:br>
            <a:r>
              <a:rPr lang="en-AU" sz="1600" dirty="0" smtClean="0"/>
              <a:t>** </a:t>
            </a:r>
            <a:r>
              <a:rPr lang="en-AU" sz="1600" b="1" dirty="0" err="1" smtClean="0"/>
              <a:t>Kalau</a:t>
            </a:r>
            <a:r>
              <a:rPr lang="en-AU" sz="1600" b="1" dirty="0" smtClean="0"/>
              <a:t> </a:t>
            </a:r>
            <a:r>
              <a:rPr lang="en-AU" sz="1600" b="1" dirty="0" err="1" smtClean="0"/>
              <a:t>ada</a:t>
            </a:r>
            <a:r>
              <a:rPr lang="en-AU" sz="1600" b="1" dirty="0" smtClean="0"/>
              <a:t> internet, </a:t>
            </a:r>
            <a:r>
              <a:rPr lang="en-AU" sz="1600" b="1" dirty="0" err="1" smtClean="0"/>
              <a:t>tontonlah</a:t>
            </a:r>
            <a:r>
              <a:rPr lang="en-AU" sz="1600" b="1" dirty="0"/>
              <a:t> </a:t>
            </a:r>
            <a:r>
              <a:rPr lang="en-AU" sz="1600" dirty="0" smtClean="0">
                <a:hlinkClick r:id="rId2"/>
              </a:rPr>
              <a:t>https</a:t>
            </a:r>
            <a:r>
              <a:rPr lang="en-AU" sz="1600" dirty="0">
                <a:hlinkClick r:id="rId2"/>
              </a:rPr>
              <a:t>://</a:t>
            </a:r>
            <a:r>
              <a:rPr lang="en-AU" sz="1600" dirty="0" smtClean="0">
                <a:hlinkClick r:id="rId2"/>
              </a:rPr>
              <a:t>www.youtube.com/watch?v=KuqLWlRpA_E&amp;app=desktop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dirty="0" smtClean="0"/>
              <a:t>** If you have the internet, watch this link. 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79514" y="3965408"/>
            <a:ext cx="2325417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c</a:t>
            </a:r>
            <a:r>
              <a:rPr lang="en-AU" dirty="0" err="1" smtClean="0"/>
              <a:t>erah</a:t>
            </a:r>
            <a:endParaRPr lang="en-AU" dirty="0" smtClean="0"/>
          </a:p>
          <a:p>
            <a:pPr algn="ctr"/>
            <a:r>
              <a:rPr lang="en-AU" sz="1400" dirty="0" smtClean="0"/>
              <a:t>(sunny)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656370" y="6150106"/>
            <a:ext cx="25080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b</a:t>
            </a:r>
            <a:r>
              <a:rPr lang="en-AU" dirty="0" err="1" smtClean="0"/>
              <a:t>erhujan</a:t>
            </a:r>
            <a:endParaRPr lang="en-AU" dirty="0" smtClean="0"/>
          </a:p>
          <a:p>
            <a:pPr algn="ctr"/>
            <a:r>
              <a:rPr lang="en-AU" sz="1400" dirty="0" smtClean="0"/>
              <a:t>(rainy)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776617" y="6150106"/>
            <a:ext cx="25080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d</a:t>
            </a:r>
            <a:r>
              <a:rPr lang="en-AU" dirty="0" err="1" smtClean="0"/>
              <a:t>ingin</a:t>
            </a:r>
            <a:endParaRPr lang="en-AU" dirty="0" smtClean="0"/>
          </a:p>
          <a:p>
            <a:pPr algn="ctr"/>
            <a:r>
              <a:rPr lang="en-AU" sz="1400" dirty="0" smtClean="0"/>
              <a:t>(cold)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776617" y="3963331"/>
            <a:ext cx="2325417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p</a:t>
            </a:r>
            <a:r>
              <a:rPr lang="en-AU" dirty="0" err="1" smtClean="0"/>
              <a:t>anas</a:t>
            </a:r>
            <a:r>
              <a:rPr lang="en-AU" dirty="0" smtClean="0"/>
              <a:t> </a:t>
            </a:r>
          </a:p>
          <a:p>
            <a:pPr algn="ctr"/>
            <a:r>
              <a:rPr lang="en-AU" sz="1400" dirty="0" smtClean="0"/>
              <a:t>(hot)</a:t>
            </a:r>
            <a:endParaRPr lang="en-AU" sz="1400" dirty="0"/>
          </a:p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473720" y="3963331"/>
            <a:ext cx="2325417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b</a:t>
            </a:r>
            <a:r>
              <a:rPr lang="en-AU" dirty="0" err="1" smtClean="0"/>
              <a:t>erangin</a:t>
            </a:r>
            <a:endParaRPr lang="en-AU" dirty="0" smtClean="0"/>
          </a:p>
          <a:p>
            <a:pPr algn="ctr"/>
            <a:r>
              <a:rPr lang="en-AU" sz="1400" dirty="0" smtClean="0"/>
              <a:t>(windy)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896864" y="6150106"/>
            <a:ext cx="25080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berawan</a:t>
            </a:r>
            <a:r>
              <a:rPr lang="en-AU" dirty="0" smtClean="0"/>
              <a:t>/</a:t>
            </a:r>
            <a:r>
              <a:rPr lang="en-AU" dirty="0" err="1" smtClean="0"/>
              <a:t>mendung</a:t>
            </a:r>
            <a:endParaRPr lang="en-AU" dirty="0" smtClean="0"/>
          </a:p>
          <a:p>
            <a:pPr algn="ctr"/>
            <a:r>
              <a:rPr lang="en-AU" sz="1400" dirty="0" smtClean="0"/>
              <a:t>(cloudy)</a:t>
            </a:r>
            <a:endParaRPr lang="en-AU" dirty="0"/>
          </a:p>
        </p:txBody>
      </p:sp>
      <p:pic>
        <p:nvPicPr>
          <p:cNvPr id="1028" name="Picture 4" descr="Thermometer in hot and cold temperature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6" b="10046"/>
          <a:stretch/>
        </p:blipFill>
        <p:spPr bwMode="auto">
          <a:xfrm>
            <a:off x="4575979" y="2666039"/>
            <a:ext cx="726692" cy="122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ermometer in hot and cold temperature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b="10046"/>
          <a:stretch/>
        </p:blipFill>
        <p:spPr bwMode="auto">
          <a:xfrm>
            <a:off x="4598249" y="4814470"/>
            <a:ext cx="864804" cy="13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ndy day and man isolated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8"/>
          <a:stretch/>
        </p:blipFill>
        <p:spPr bwMode="auto">
          <a:xfrm>
            <a:off x="6798609" y="2495999"/>
            <a:ext cx="1675637" cy="13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utdoor park sunny day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4"/>
          <a:stretch/>
        </p:blipFill>
        <p:spPr bwMode="auto">
          <a:xfrm>
            <a:off x="1495245" y="2527107"/>
            <a:ext cx="1423082" cy="12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udy icon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8"/>
          <a:stretch/>
        </p:blipFill>
        <p:spPr bwMode="auto">
          <a:xfrm>
            <a:off x="1257445" y="4595638"/>
            <a:ext cx="1786903" cy="148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loud and Rain Royalty Free Vector Image - Vector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8"/>
          <a:stretch/>
        </p:blipFill>
        <p:spPr bwMode="auto">
          <a:xfrm>
            <a:off x="7171508" y="4572475"/>
            <a:ext cx="1557665" cy="14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7445" y="2006539"/>
            <a:ext cx="959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1. </a:t>
            </a:r>
            <a:r>
              <a:rPr lang="en-AU" b="1" dirty="0" err="1" smtClean="0"/>
              <a:t>Lihatlah</a:t>
            </a:r>
            <a:r>
              <a:rPr lang="en-AU" b="1" dirty="0" smtClean="0"/>
              <a:t>, </a:t>
            </a:r>
            <a:r>
              <a:rPr lang="en-AU" b="1" dirty="0" err="1" smtClean="0"/>
              <a:t>dengarkanlah</a:t>
            </a:r>
            <a:r>
              <a:rPr lang="en-AU" b="1" dirty="0" smtClean="0"/>
              <a:t>, </a:t>
            </a:r>
            <a:r>
              <a:rPr lang="en-AU" b="1" dirty="0" err="1" smtClean="0"/>
              <a:t>ucapkanlah</a:t>
            </a:r>
            <a:r>
              <a:rPr lang="en-AU" b="1" dirty="0" smtClean="0"/>
              <a:t>. </a:t>
            </a:r>
            <a:r>
              <a:rPr lang="en-AU" sz="1400" dirty="0" smtClean="0"/>
              <a:t>(Look, listen, repeat.)</a:t>
            </a:r>
            <a:endParaRPr lang="en-A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157063" y="3963331"/>
            <a:ext cx="25080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b</a:t>
            </a:r>
            <a:r>
              <a:rPr lang="en-AU" dirty="0" err="1" smtClean="0"/>
              <a:t>ersalju</a:t>
            </a:r>
            <a:endParaRPr lang="en-AU" dirty="0" smtClean="0"/>
          </a:p>
          <a:p>
            <a:pPr algn="ctr"/>
            <a:r>
              <a:rPr lang="en-AU" sz="1400" dirty="0" smtClean="0"/>
              <a:t>(snowing)</a:t>
            </a:r>
            <a:endParaRPr lang="en-A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9440681" y="6133149"/>
            <a:ext cx="25080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h</a:t>
            </a:r>
            <a:r>
              <a:rPr lang="en-AU" dirty="0" err="1" smtClean="0"/>
              <a:t>ujan</a:t>
            </a:r>
            <a:r>
              <a:rPr lang="en-AU" dirty="0" smtClean="0"/>
              <a:t> </a:t>
            </a:r>
            <a:r>
              <a:rPr lang="en-AU" dirty="0" err="1" smtClean="0"/>
              <a:t>es</a:t>
            </a:r>
            <a:endParaRPr lang="en-AU" dirty="0" smtClean="0"/>
          </a:p>
          <a:p>
            <a:pPr algn="ctr"/>
            <a:r>
              <a:rPr lang="en-AU" sz="1400" dirty="0" smtClean="0"/>
              <a:t>(hail)</a:t>
            </a:r>
            <a:endParaRPr lang="en-AU" sz="1400" dirty="0"/>
          </a:p>
        </p:txBody>
      </p:sp>
      <p:pic>
        <p:nvPicPr>
          <p:cNvPr id="1038" name="Picture 14" descr="Christmas background Winter landscape 3d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3"/>
          <a:stretch/>
        </p:blipFill>
        <p:spPr bwMode="auto">
          <a:xfrm>
            <a:off x="9440681" y="2645745"/>
            <a:ext cx="1795940" cy="124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loud and hail icon in flat style Royalty Free Vector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40"/>
          <a:stretch/>
        </p:blipFill>
        <p:spPr bwMode="auto">
          <a:xfrm>
            <a:off x="9549643" y="4556920"/>
            <a:ext cx="1722907" cy="15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166" y="371505"/>
            <a:ext cx="9551062" cy="1280890"/>
          </a:xfrm>
        </p:spPr>
        <p:txBody>
          <a:bodyPr/>
          <a:lstStyle/>
          <a:p>
            <a:r>
              <a:rPr lang="en-AU" dirty="0" err="1"/>
              <a:t>Bagaimana</a:t>
            </a:r>
            <a:r>
              <a:rPr lang="en-AU" dirty="0"/>
              <a:t> </a:t>
            </a:r>
            <a:r>
              <a:rPr lang="en-AU" dirty="0" err="1"/>
              <a:t>cuaca</a:t>
            </a:r>
            <a:r>
              <a:rPr lang="en-AU" dirty="0"/>
              <a:t>? </a:t>
            </a:r>
            <a:br>
              <a:rPr lang="en-AU" dirty="0"/>
            </a:br>
            <a:r>
              <a:rPr lang="en-AU" sz="1800" dirty="0" smtClean="0"/>
              <a:t>How’s </a:t>
            </a:r>
            <a:r>
              <a:rPr lang="en-AU" sz="1800" dirty="0"/>
              <a:t>the weather?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953550" y="6142399"/>
            <a:ext cx="25080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berlembut</a:t>
            </a:r>
            <a:r>
              <a:rPr lang="en-AU" dirty="0" smtClean="0"/>
              <a:t>/</a:t>
            </a:r>
            <a:r>
              <a:rPr lang="en-AU" dirty="0" err="1" smtClean="0"/>
              <a:t>berkabut</a:t>
            </a:r>
            <a:endParaRPr lang="en-AU" dirty="0" smtClean="0"/>
          </a:p>
          <a:p>
            <a:pPr algn="ctr"/>
            <a:r>
              <a:rPr lang="en-AU" sz="1400" dirty="0" smtClean="0"/>
              <a:t>(foggy)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323370" y="6142399"/>
            <a:ext cx="25080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h</a:t>
            </a:r>
            <a:r>
              <a:rPr lang="en-AU" dirty="0" err="1" smtClean="0"/>
              <a:t>ujan</a:t>
            </a:r>
            <a:r>
              <a:rPr lang="en-AU" dirty="0" smtClean="0"/>
              <a:t> </a:t>
            </a:r>
            <a:r>
              <a:rPr lang="en-AU" dirty="0" err="1" smtClean="0"/>
              <a:t>petir</a:t>
            </a:r>
            <a:endParaRPr lang="en-AU" dirty="0" smtClean="0"/>
          </a:p>
          <a:p>
            <a:pPr algn="ctr"/>
            <a:r>
              <a:rPr lang="en-AU" sz="1400" dirty="0" smtClean="0"/>
              <a:t>(stormy)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953550" y="3628035"/>
            <a:ext cx="25080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h</a:t>
            </a:r>
            <a:r>
              <a:rPr lang="en-AU" dirty="0" err="1" smtClean="0"/>
              <a:t>ujan</a:t>
            </a:r>
            <a:r>
              <a:rPr lang="en-AU" dirty="0" smtClean="0"/>
              <a:t> </a:t>
            </a:r>
            <a:r>
              <a:rPr lang="en-AU" dirty="0" err="1" smtClean="0"/>
              <a:t>keras</a:t>
            </a:r>
            <a:endParaRPr lang="en-AU" dirty="0" smtClean="0"/>
          </a:p>
          <a:p>
            <a:pPr algn="ctr"/>
            <a:r>
              <a:rPr lang="en-AU" sz="1400" dirty="0" smtClean="0"/>
              <a:t>(heavy rain)</a:t>
            </a:r>
            <a:endParaRPr lang="en-A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693190" y="4399571"/>
            <a:ext cx="25080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c</a:t>
            </a:r>
            <a:r>
              <a:rPr lang="en-AU" dirty="0" err="1" smtClean="0"/>
              <a:t>erah</a:t>
            </a:r>
            <a:r>
              <a:rPr lang="en-AU" dirty="0" smtClean="0"/>
              <a:t> </a:t>
            </a:r>
            <a:r>
              <a:rPr lang="en-AU" dirty="0" err="1" smtClean="0"/>
              <a:t>sebagian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8693190" y="4768903"/>
            <a:ext cx="25080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c</a:t>
            </a:r>
            <a:r>
              <a:rPr lang="en-AU" dirty="0" err="1" smtClean="0"/>
              <a:t>erah</a:t>
            </a:r>
            <a:r>
              <a:rPr lang="en-AU" dirty="0" smtClean="0"/>
              <a:t> </a:t>
            </a:r>
            <a:r>
              <a:rPr lang="en-AU" dirty="0" err="1" smtClean="0"/>
              <a:t>berawan</a:t>
            </a:r>
            <a:endParaRPr lang="en-AU" dirty="0" smtClean="0"/>
          </a:p>
          <a:p>
            <a:pPr algn="ctr"/>
            <a:r>
              <a:rPr lang="en-AU" sz="1400" dirty="0" smtClean="0"/>
              <a:t>(partly cloudy)</a:t>
            </a:r>
            <a:endParaRPr lang="en-AU" dirty="0"/>
          </a:p>
        </p:txBody>
      </p:sp>
      <p:pic>
        <p:nvPicPr>
          <p:cNvPr id="2050" name="Picture 2" descr="Lightning flash and heavy rain in the dark sky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5"/>
          <a:stretch/>
        </p:blipFill>
        <p:spPr bwMode="auto">
          <a:xfrm>
            <a:off x="5639685" y="4455978"/>
            <a:ext cx="1875438" cy="16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rk Fog Forest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5"/>
          <a:stretch/>
        </p:blipFill>
        <p:spPr bwMode="auto">
          <a:xfrm>
            <a:off x="2143995" y="4455978"/>
            <a:ext cx="2098676" cy="16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rtly Cloudy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0"/>
          <a:stretch/>
        </p:blipFill>
        <p:spPr bwMode="auto">
          <a:xfrm>
            <a:off x="8912136" y="2915902"/>
            <a:ext cx="1854427" cy="14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in with sun color icon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3"/>
          <a:stretch/>
        </p:blipFill>
        <p:spPr bwMode="auto">
          <a:xfrm>
            <a:off x="5628030" y="1855254"/>
            <a:ext cx="1816861" cy="17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loud and rain rainy season storm design Vector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2"/>
          <a:stretch/>
        </p:blipFill>
        <p:spPr bwMode="auto">
          <a:xfrm>
            <a:off x="2212651" y="2245659"/>
            <a:ext cx="2030020" cy="131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23370" y="3628035"/>
            <a:ext cx="25080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h</a:t>
            </a:r>
            <a:r>
              <a:rPr lang="en-AU" dirty="0" err="1" smtClean="0"/>
              <a:t>ujan</a:t>
            </a:r>
            <a:r>
              <a:rPr lang="en-AU" dirty="0" smtClean="0"/>
              <a:t> </a:t>
            </a:r>
            <a:r>
              <a:rPr lang="en-AU" dirty="0" err="1" smtClean="0"/>
              <a:t>gerimis</a:t>
            </a:r>
            <a:endParaRPr lang="en-AU" dirty="0" smtClean="0"/>
          </a:p>
          <a:p>
            <a:pPr algn="ctr"/>
            <a:r>
              <a:rPr lang="en-AU" sz="1400" dirty="0" smtClean="0"/>
              <a:t>(light showers)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602166" y="1685053"/>
            <a:ext cx="959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1. </a:t>
            </a:r>
            <a:r>
              <a:rPr lang="en-AU" b="1" dirty="0" err="1" smtClean="0"/>
              <a:t>Lihatlah</a:t>
            </a:r>
            <a:r>
              <a:rPr lang="en-AU" b="1" dirty="0" smtClean="0"/>
              <a:t>, </a:t>
            </a:r>
            <a:r>
              <a:rPr lang="en-AU" b="1" dirty="0" err="1" smtClean="0"/>
              <a:t>dengarkanlah</a:t>
            </a:r>
            <a:r>
              <a:rPr lang="en-AU" b="1" dirty="0" smtClean="0"/>
              <a:t>, </a:t>
            </a:r>
            <a:r>
              <a:rPr lang="en-AU" b="1" dirty="0" err="1" smtClean="0"/>
              <a:t>ucapkanlah</a:t>
            </a:r>
            <a:r>
              <a:rPr lang="en-AU" b="1" dirty="0" smtClean="0"/>
              <a:t>. </a:t>
            </a:r>
            <a:r>
              <a:rPr lang="en-AU" sz="1400" dirty="0" smtClean="0"/>
              <a:t>(Look, listen, repeat.)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7224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227" y="369368"/>
            <a:ext cx="8911687" cy="1280890"/>
          </a:xfrm>
        </p:spPr>
        <p:txBody>
          <a:bodyPr/>
          <a:lstStyle/>
          <a:p>
            <a:r>
              <a:rPr lang="en-AU" dirty="0" err="1"/>
              <a:t>Bagaimana</a:t>
            </a:r>
            <a:r>
              <a:rPr lang="en-AU" dirty="0"/>
              <a:t> </a:t>
            </a:r>
            <a:r>
              <a:rPr lang="en-AU" dirty="0" err="1"/>
              <a:t>cuaca</a:t>
            </a:r>
            <a:r>
              <a:rPr lang="en-AU" dirty="0"/>
              <a:t>? </a:t>
            </a:r>
            <a:br>
              <a:rPr lang="en-AU" dirty="0"/>
            </a:br>
            <a:r>
              <a:rPr lang="en-AU" sz="1800" dirty="0" err="1"/>
              <a:t>Hows</a:t>
            </a:r>
            <a:r>
              <a:rPr lang="en-AU" sz="1800" dirty="0"/>
              <a:t> the weather?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245" y="1730190"/>
            <a:ext cx="10009367" cy="851647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tx1"/>
                </a:solidFill>
              </a:rPr>
              <a:t>1. </a:t>
            </a:r>
            <a:r>
              <a:rPr lang="en-AU" b="1" dirty="0" err="1" smtClean="0">
                <a:solidFill>
                  <a:schemeClr val="tx1"/>
                </a:solidFill>
              </a:rPr>
              <a:t>Bacalah</a:t>
            </a:r>
            <a:r>
              <a:rPr lang="en-AU" b="1" dirty="0" smtClean="0">
                <a:solidFill>
                  <a:schemeClr val="tx1"/>
                </a:solidFill>
              </a:rPr>
              <a:t> </a:t>
            </a:r>
            <a:r>
              <a:rPr lang="en-AU" b="1" dirty="0" err="1" smtClean="0">
                <a:solidFill>
                  <a:schemeClr val="tx1"/>
                </a:solidFill>
              </a:rPr>
              <a:t>dan</a:t>
            </a:r>
            <a:r>
              <a:rPr lang="en-AU" b="1" dirty="0" smtClean="0">
                <a:solidFill>
                  <a:schemeClr val="tx1"/>
                </a:solidFill>
              </a:rPr>
              <a:t> </a:t>
            </a:r>
            <a:r>
              <a:rPr lang="en-AU" b="1" dirty="0" err="1" smtClean="0">
                <a:solidFill>
                  <a:schemeClr val="tx1"/>
                </a:solidFill>
              </a:rPr>
              <a:t>dengarkanlah</a:t>
            </a:r>
            <a:r>
              <a:rPr lang="en-AU" b="1" dirty="0" smtClean="0">
                <a:solidFill>
                  <a:schemeClr val="tx1"/>
                </a:solidFill>
              </a:rPr>
              <a:t>. </a:t>
            </a:r>
            <a:r>
              <a:rPr lang="en-AU" b="1" dirty="0" err="1" smtClean="0">
                <a:solidFill>
                  <a:schemeClr val="tx1"/>
                </a:solidFill>
              </a:rPr>
              <a:t>Cocokkan</a:t>
            </a:r>
            <a:r>
              <a:rPr lang="en-AU" b="1" dirty="0">
                <a:solidFill>
                  <a:schemeClr val="tx1"/>
                </a:solidFill>
              </a:rPr>
              <a:t> </a:t>
            </a:r>
            <a:r>
              <a:rPr lang="en-AU" b="1" dirty="0" err="1" smtClean="0">
                <a:solidFill>
                  <a:schemeClr val="tx1"/>
                </a:solidFill>
              </a:rPr>
              <a:t>gambar</a:t>
            </a:r>
            <a:r>
              <a:rPr lang="en-AU" b="1" dirty="0" smtClean="0">
                <a:solidFill>
                  <a:schemeClr val="tx1"/>
                </a:solidFill>
              </a:rPr>
              <a:t> </a:t>
            </a:r>
            <a:r>
              <a:rPr lang="en-AU" b="1" dirty="0" err="1" smtClean="0">
                <a:solidFill>
                  <a:schemeClr val="tx1"/>
                </a:solidFill>
              </a:rPr>
              <a:t>dengan</a:t>
            </a:r>
            <a:r>
              <a:rPr lang="en-AU" b="1" dirty="0" smtClean="0">
                <a:solidFill>
                  <a:schemeClr val="tx1"/>
                </a:solidFill>
              </a:rPr>
              <a:t> </a:t>
            </a:r>
            <a:r>
              <a:rPr lang="en-AU" b="1" dirty="0" err="1" smtClean="0">
                <a:solidFill>
                  <a:schemeClr val="tx1"/>
                </a:solidFill>
              </a:rPr>
              <a:t>kalimat</a:t>
            </a:r>
            <a:r>
              <a:rPr lang="en-AU" b="1" dirty="0" smtClean="0">
                <a:solidFill>
                  <a:schemeClr val="tx1"/>
                </a:solidFill>
              </a:rPr>
              <a:t> </a:t>
            </a:r>
            <a:r>
              <a:rPr lang="en-AU" b="1" dirty="0" err="1" smtClean="0">
                <a:solidFill>
                  <a:schemeClr val="tx1"/>
                </a:solidFill>
              </a:rPr>
              <a:t>tepat</a:t>
            </a:r>
            <a:r>
              <a:rPr lang="en-AU" b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AU" sz="1400" dirty="0">
                <a:solidFill>
                  <a:schemeClr val="tx1"/>
                </a:solidFill>
              </a:rPr>
              <a:t> </a:t>
            </a:r>
            <a:r>
              <a:rPr lang="en-AU" sz="1400" dirty="0" smtClean="0">
                <a:solidFill>
                  <a:schemeClr val="tx1"/>
                </a:solidFill>
              </a:rPr>
              <a:t>      Read and listen. Match the sentences to the correct picture. </a:t>
            </a:r>
            <a:endParaRPr lang="en-AU" sz="1400" dirty="0">
              <a:solidFill>
                <a:schemeClr val="tx1"/>
              </a:solidFill>
            </a:endParaRPr>
          </a:p>
        </p:txBody>
      </p:sp>
      <p:pic>
        <p:nvPicPr>
          <p:cNvPr id="4" name="Picture 4" descr="Thermometer in hot and cold temperature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6" b="10046"/>
          <a:stretch/>
        </p:blipFill>
        <p:spPr bwMode="auto">
          <a:xfrm>
            <a:off x="3550023" y="3841910"/>
            <a:ext cx="470543" cy="7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utdoor park sunny day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4"/>
          <a:stretch/>
        </p:blipFill>
        <p:spPr bwMode="auto">
          <a:xfrm>
            <a:off x="1600287" y="3741385"/>
            <a:ext cx="1018313" cy="8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ermometer in hot and cold temperature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b="10046"/>
          <a:stretch/>
        </p:blipFill>
        <p:spPr bwMode="auto">
          <a:xfrm>
            <a:off x="3416745" y="4865347"/>
            <a:ext cx="603823" cy="9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loud and Rain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8" b="11598"/>
          <a:stretch/>
        </p:blipFill>
        <p:spPr bwMode="auto">
          <a:xfrm>
            <a:off x="1600287" y="4746811"/>
            <a:ext cx="1223595" cy="10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Windy day and man isolated Royalty Free Vector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10918"/>
          <a:stretch/>
        </p:blipFill>
        <p:spPr bwMode="auto">
          <a:xfrm>
            <a:off x="3118963" y="5836024"/>
            <a:ext cx="1199387" cy="89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loudy icon Royalty Free Vector Image - Vecto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0" b="23108"/>
          <a:stretch/>
        </p:blipFill>
        <p:spPr bwMode="auto">
          <a:xfrm>
            <a:off x="1545150" y="5876364"/>
            <a:ext cx="1278732" cy="86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55320" y="4827870"/>
            <a:ext cx="413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Cuaca</a:t>
            </a:r>
            <a:r>
              <a:rPr lang="en-AU" dirty="0" smtClean="0"/>
              <a:t> </a:t>
            </a:r>
            <a:r>
              <a:rPr lang="en-AU" dirty="0" err="1" smtClean="0"/>
              <a:t>panas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cerah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7455320" y="5663831"/>
            <a:ext cx="413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Cuaca</a:t>
            </a:r>
            <a:r>
              <a:rPr lang="en-AU" dirty="0" smtClean="0"/>
              <a:t> </a:t>
            </a:r>
            <a:r>
              <a:rPr lang="en-AU" dirty="0" err="1" smtClean="0"/>
              <a:t>dingin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berhujan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7502197" y="3952706"/>
            <a:ext cx="413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Cuaca</a:t>
            </a:r>
            <a:r>
              <a:rPr lang="en-AU" dirty="0" smtClean="0"/>
              <a:t> </a:t>
            </a:r>
            <a:r>
              <a:rPr lang="en-AU" dirty="0" err="1" smtClean="0"/>
              <a:t>berangin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mendung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498274" y="2573588"/>
            <a:ext cx="3101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 err="1" smtClean="0"/>
              <a:t>Contoh</a:t>
            </a:r>
            <a:r>
              <a:rPr lang="en-AU" u="sng" dirty="0" smtClean="0"/>
              <a:t>:</a:t>
            </a:r>
          </a:p>
          <a:p>
            <a:r>
              <a:rPr lang="en-AU" dirty="0" err="1" smtClean="0"/>
              <a:t>Cuaca</a:t>
            </a:r>
            <a:r>
              <a:rPr lang="en-AU" dirty="0" smtClean="0"/>
              <a:t> </a:t>
            </a:r>
            <a:r>
              <a:rPr lang="en-AU" dirty="0" err="1" smtClean="0"/>
              <a:t>cerah</a:t>
            </a:r>
            <a:r>
              <a:rPr lang="en-AU" dirty="0" smtClean="0"/>
              <a:t> </a:t>
            </a:r>
            <a:r>
              <a:rPr lang="en-AU" dirty="0" err="1" smtClean="0"/>
              <a:t>sebagian</a:t>
            </a:r>
            <a:r>
              <a:rPr lang="en-AU" dirty="0" smtClean="0"/>
              <a:t>.</a:t>
            </a:r>
          </a:p>
          <a:p>
            <a:r>
              <a:rPr lang="en-AU" sz="1400" dirty="0" smtClean="0"/>
              <a:t>(The weather is partly cloudy.) </a:t>
            </a:r>
            <a:endParaRPr lang="en-AU" sz="1400" dirty="0"/>
          </a:p>
        </p:txBody>
      </p:sp>
      <p:pic>
        <p:nvPicPr>
          <p:cNvPr id="14" name="Picture 6" descr="Partly Cloudy Royalty Free Vector Image - Vector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0"/>
          <a:stretch/>
        </p:blipFill>
        <p:spPr bwMode="auto">
          <a:xfrm>
            <a:off x="4599710" y="2661769"/>
            <a:ext cx="1021977" cy="7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802655" y="3787351"/>
            <a:ext cx="459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2655" y="4912694"/>
            <a:ext cx="459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02654" y="5885974"/>
            <a:ext cx="459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9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418" y="422001"/>
            <a:ext cx="8911687" cy="1034873"/>
          </a:xfrm>
        </p:spPr>
        <p:txBody>
          <a:bodyPr/>
          <a:lstStyle/>
          <a:p>
            <a:r>
              <a:rPr lang="en-AU" dirty="0" smtClean="0"/>
              <a:t>Nama-</a:t>
            </a:r>
            <a:r>
              <a:rPr lang="en-AU" dirty="0" err="1" smtClean="0"/>
              <a:t>nama</a:t>
            </a:r>
            <a:r>
              <a:rPr lang="en-AU" dirty="0" smtClean="0"/>
              <a:t> Hari.</a:t>
            </a:r>
            <a:br>
              <a:rPr lang="en-AU" dirty="0" smtClean="0"/>
            </a:br>
            <a:r>
              <a:rPr lang="en-AU" sz="2000" dirty="0" smtClean="0"/>
              <a:t>Names of days</a:t>
            </a:r>
            <a:endParaRPr lang="en-AU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83814"/>
              </p:ext>
            </p:extLst>
          </p:nvPr>
        </p:nvGraphicFramePr>
        <p:xfrm>
          <a:off x="2191018" y="1966947"/>
          <a:ext cx="4857750" cy="2914352"/>
        </p:xfrm>
        <a:graphic>
          <a:graphicData uri="http://schemas.openxmlformats.org/drawingml/2006/table">
            <a:tbl>
              <a:tblPr/>
              <a:tblGrid>
                <a:gridCol w="2428875">
                  <a:extLst>
                    <a:ext uri="{9D8B030D-6E8A-4147-A177-3AD203B41FA5}">
                      <a16:colId xmlns:a16="http://schemas.microsoft.com/office/drawing/2014/main" val="1222808105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1942020985"/>
                    </a:ext>
                  </a:extLst>
                </a:gridCol>
              </a:tblGrid>
              <a:tr h="298938">
                <a:tc>
                  <a:txBody>
                    <a:bodyPr/>
                    <a:lstStyle/>
                    <a:p>
                      <a:pPr algn="ctr"/>
                      <a:endParaRPr lang="en-AU" sz="1600" dirty="0" smtClean="0">
                        <a:effectLst/>
                      </a:endParaRPr>
                    </a:p>
                    <a:p>
                      <a:pPr algn="ctr"/>
                      <a:r>
                        <a:rPr lang="en-AU" sz="1600" dirty="0" smtClean="0">
                          <a:effectLst/>
                        </a:rPr>
                        <a:t>Nama </a:t>
                      </a:r>
                      <a:r>
                        <a:rPr lang="en-AU" sz="1600" dirty="0" err="1" smtClean="0">
                          <a:effectLst/>
                        </a:rPr>
                        <a:t>bulan</a:t>
                      </a:r>
                      <a:endParaRPr lang="en-AU" sz="1600" dirty="0" smtClean="0">
                        <a:effectLst/>
                      </a:endParaRPr>
                    </a:p>
                    <a:p>
                      <a:pPr algn="ctr"/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effectLst/>
                        </a:rPr>
                        <a:t>Bahasa </a:t>
                      </a:r>
                      <a:r>
                        <a:rPr lang="en-AU" sz="1600" dirty="0" err="1" smtClean="0">
                          <a:effectLst/>
                        </a:rPr>
                        <a:t>Inggris</a:t>
                      </a:r>
                      <a:endParaRPr lang="en-AU" sz="16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910731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Senin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effectLst/>
                        </a:rPr>
                        <a:t>Monday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81570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Selasa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effectLst/>
                        </a:rPr>
                        <a:t>Tuesday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737381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Rabu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effectLst/>
                        </a:rPr>
                        <a:t>Wednesday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511829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Kamis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effectLst/>
                        </a:rPr>
                        <a:t>Thursday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955036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Jumat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effectLst/>
                        </a:rPr>
                        <a:t>Friday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70403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Sabtu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effectLst/>
                        </a:rPr>
                        <a:t>Saturday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25124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Minggu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effectLst/>
                        </a:rPr>
                        <a:t>Sunday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44335"/>
                  </a:ext>
                </a:extLst>
              </a:tr>
            </a:tbl>
          </a:graphicData>
        </a:graphic>
      </p:graphicFrame>
      <p:pic>
        <p:nvPicPr>
          <p:cNvPr id="5" name="04 Senin, Selasa, Rab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1418" y="5570909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1018" y="1597615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1. </a:t>
            </a:r>
            <a:r>
              <a:rPr lang="en-AU" b="1" dirty="0" err="1" smtClean="0"/>
              <a:t>Bacalah</a:t>
            </a:r>
            <a:r>
              <a:rPr lang="en-AU" b="1" dirty="0" smtClean="0"/>
              <a:t>. </a:t>
            </a:r>
            <a:r>
              <a:rPr lang="en-AU" sz="1400" dirty="0" smtClean="0"/>
              <a:t>(Read.)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658368" y="1966947"/>
            <a:ext cx="3618412" cy="390876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err="1" smtClean="0"/>
              <a:t>Lagu</a:t>
            </a:r>
            <a:r>
              <a:rPr lang="en-AU" b="1" dirty="0" smtClean="0"/>
              <a:t>: Nama-</a:t>
            </a:r>
            <a:r>
              <a:rPr lang="en-AU" b="1" dirty="0" err="1" smtClean="0"/>
              <a:t>nama</a:t>
            </a:r>
            <a:r>
              <a:rPr lang="en-AU" b="1" dirty="0" smtClean="0"/>
              <a:t> Hari </a:t>
            </a:r>
          </a:p>
          <a:p>
            <a:r>
              <a:rPr lang="en-AU" sz="1400" dirty="0" smtClean="0"/>
              <a:t>(</a:t>
            </a:r>
            <a:r>
              <a:rPr lang="en-AU" sz="1400" dirty="0" err="1" smtClean="0"/>
              <a:t>Carmyl</a:t>
            </a:r>
            <a:r>
              <a:rPr lang="en-AU" sz="1400" dirty="0" smtClean="0"/>
              <a:t> Winkler)</a:t>
            </a:r>
          </a:p>
          <a:p>
            <a:endParaRPr lang="en-AU" dirty="0"/>
          </a:p>
          <a:p>
            <a:r>
              <a:rPr lang="en-AU" dirty="0" err="1" smtClean="0"/>
              <a:t>Senin</a:t>
            </a:r>
            <a:r>
              <a:rPr lang="en-AU" dirty="0" smtClean="0"/>
              <a:t>, </a:t>
            </a:r>
            <a:r>
              <a:rPr lang="en-AU" dirty="0" err="1" smtClean="0"/>
              <a:t>selasa</a:t>
            </a:r>
            <a:r>
              <a:rPr lang="en-AU" dirty="0" smtClean="0"/>
              <a:t>, </a:t>
            </a:r>
            <a:r>
              <a:rPr lang="en-AU" dirty="0" err="1"/>
              <a:t>R</a:t>
            </a:r>
            <a:r>
              <a:rPr lang="en-AU" dirty="0" err="1" smtClean="0"/>
              <a:t>abu</a:t>
            </a:r>
            <a:endParaRPr lang="en-AU" dirty="0" smtClean="0"/>
          </a:p>
          <a:p>
            <a:r>
              <a:rPr lang="en-AU" dirty="0" err="1" smtClean="0"/>
              <a:t>Senin</a:t>
            </a:r>
            <a:r>
              <a:rPr lang="en-AU" dirty="0" smtClean="0"/>
              <a:t>, </a:t>
            </a:r>
            <a:r>
              <a:rPr lang="en-AU" dirty="0" err="1" smtClean="0"/>
              <a:t>selasa</a:t>
            </a:r>
            <a:r>
              <a:rPr lang="en-AU" dirty="0" smtClean="0"/>
              <a:t>, </a:t>
            </a:r>
            <a:r>
              <a:rPr lang="en-AU" dirty="0" err="1"/>
              <a:t>R</a:t>
            </a:r>
            <a:r>
              <a:rPr lang="en-AU" dirty="0" err="1" smtClean="0"/>
              <a:t>abu</a:t>
            </a:r>
            <a:endParaRPr lang="en-AU" dirty="0" smtClean="0"/>
          </a:p>
          <a:p>
            <a:endParaRPr lang="en-AU" dirty="0"/>
          </a:p>
          <a:p>
            <a:r>
              <a:rPr lang="en-AU" dirty="0" err="1" smtClean="0"/>
              <a:t>Kamis</a:t>
            </a:r>
            <a:r>
              <a:rPr lang="en-AU" dirty="0" smtClean="0"/>
              <a:t>, </a:t>
            </a:r>
            <a:r>
              <a:rPr lang="en-AU" dirty="0" err="1"/>
              <a:t>J</a:t>
            </a:r>
            <a:r>
              <a:rPr lang="en-AU" dirty="0" err="1" smtClean="0"/>
              <a:t>umat</a:t>
            </a:r>
            <a:r>
              <a:rPr lang="en-AU" dirty="0" smtClean="0"/>
              <a:t>, </a:t>
            </a:r>
            <a:r>
              <a:rPr lang="en-AU" dirty="0" err="1"/>
              <a:t>S</a:t>
            </a:r>
            <a:r>
              <a:rPr lang="en-AU" dirty="0" err="1" smtClean="0"/>
              <a:t>abtu</a:t>
            </a:r>
            <a:endParaRPr lang="en-AU" dirty="0"/>
          </a:p>
          <a:p>
            <a:r>
              <a:rPr lang="en-AU" dirty="0" err="1" smtClean="0"/>
              <a:t>Kamis</a:t>
            </a:r>
            <a:r>
              <a:rPr lang="en-AU" dirty="0" smtClean="0"/>
              <a:t>, </a:t>
            </a:r>
            <a:r>
              <a:rPr lang="en-AU" dirty="0" err="1" smtClean="0"/>
              <a:t>Jumat</a:t>
            </a:r>
            <a:r>
              <a:rPr lang="en-AU" dirty="0" smtClean="0"/>
              <a:t>, </a:t>
            </a:r>
            <a:r>
              <a:rPr lang="en-AU" dirty="0" err="1" smtClean="0"/>
              <a:t>Sabtu</a:t>
            </a:r>
            <a:endParaRPr lang="en-AU" dirty="0" smtClean="0"/>
          </a:p>
          <a:p>
            <a:endParaRPr lang="en-AU" dirty="0"/>
          </a:p>
          <a:p>
            <a:r>
              <a:rPr lang="en-AU" dirty="0" err="1" smtClean="0"/>
              <a:t>Minggu</a:t>
            </a:r>
            <a:r>
              <a:rPr lang="en-AU" dirty="0" smtClean="0"/>
              <a:t>.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nama-nama</a:t>
            </a:r>
            <a:r>
              <a:rPr lang="en-AU" dirty="0" smtClean="0"/>
              <a:t> </a:t>
            </a:r>
            <a:r>
              <a:rPr lang="en-AU" dirty="0" err="1" smtClean="0"/>
              <a:t>hari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Minggu</a:t>
            </a:r>
            <a:r>
              <a:rPr lang="en-AU" dirty="0" smtClean="0"/>
              <a:t>.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nama-nama</a:t>
            </a:r>
            <a:r>
              <a:rPr lang="en-AU" dirty="0" smtClean="0"/>
              <a:t> </a:t>
            </a:r>
            <a:r>
              <a:rPr lang="en-AU" dirty="0" err="1" smtClean="0"/>
              <a:t>hari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Minggu</a:t>
            </a:r>
            <a:r>
              <a:rPr lang="en-AU" dirty="0" smtClean="0"/>
              <a:t>.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nama-nama</a:t>
            </a:r>
            <a:r>
              <a:rPr lang="en-AU" dirty="0" smtClean="0"/>
              <a:t> </a:t>
            </a:r>
            <a:r>
              <a:rPr lang="en-AU" dirty="0" err="1" smtClean="0"/>
              <a:t>hari</a:t>
            </a:r>
            <a:r>
              <a:rPr lang="en-AU" dirty="0" smtClean="0"/>
              <a:t>. </a:t>
            </a:r>
          </a:p>
          <a:p>
            <a:endParaRPr lang="en-AU" dirty="0"/>
          </a:p>
          <a:p>
            <a:r>
              <a:rPr lang="en-AU" dirty="0" err="1" smtClean="0"/>
              <a:t>Senin</a:t>
            </a:r>
            <a:r>
              <a:rPr lang="en-AU" dirty="0" smtClean="0"/>
              <a:t>, </a:t>
            </a:r>
            <a:r>
              <a:rPr lang="en-AU" dirty="0" err="1"/>
              <a:t>S</a:t>
            </a:r>
            <a:r>
              <a:rPr lang="en-AU" dirty="0" err="1" smtClean="0"/>
              <a:t>elasa</a:t>
            </a:r>
            <a:r>
              <a:rPr lang="en-AU" dirty="0" smtClean="0"/>
              <a:t>, </a:t>
            </a:r>
            <a:r>
              <a:rPr lang="en-AU" dirty="0" err="1" smtClean="0"/>
              <a:t>Rabu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191018" y="5459476"/>
            <a:ext cx="572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2. </a:t>
            </a:r>
            <a:r>
              <a:rPr lang="en-AU" b="1" dirty="0" err="1" smtClean="0"/>
              <a:t>Dengarkanlah</a:t>
            </a:r>
            <a:r>
              <a:rPr lang="en-AU" b="1" dirty="0" smtClean="0"/>
              <a:t>. </a:t>
            </a:r>
            <a:r>
              <a:rPr lang="en-AU" sz="1400" dirty="0" smtClean="0"/>
              <a:t>(Listen.)</a:t>
            </a:r>
            <a:endParaRPr lang="en-AU" sz="1400" b="1" dirty="0" smtClean="0"/>
          </a:p>
          <a:p>
            <a:r>
              <a:rPr lang="en-AU" b="1" dirty="0" smtClean="0"/>
              <a:t>3. </a:t>
            </a:r>
            <a:r>
              <a:rPr lang="en-AU" b="1" dirty="0" err="1" smtClean="0"/>
              <a:t>Belajar</a:t>
            </a:r>
            <a:r>
              <a:rPr lang="en-AU" b="1" dirty="0" smtClean="0"/>
              <a:t> </a:t>
            </a:r>
            <a:r>
              <a:rPr lang="en-AU" b="1" dirty="0" err="1" smtClean="0"/>
              <a:t>lagu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rekam</a:t>
            </a:r>
            <a:r>
              <a:rPr lang="en-AU" b="1" dirty="0" smtClean="0"/>
              <a:t> </a:t>
            </a:r>
            <a:r>
              <a:rPr lang="en-AU" b="1" dirty="0" err="1" smtClean="0"/>
              <a:t>diri</a:t>
            </a:r>
            <a:r>
              <a:rPr lang="en-AU" b="1" dirty="0" smtClean="0"/>
              <a:t> </a:t>
            </a:r>
            <a:r>
              <a:rPr lang="en-AU" b="1" dirty="0" err="1" smtClean="0"/>
              <a:t>sendiri</a:t>
            </a:r>
            <a:r>
              <a:rPr lang="en-AU" b="1" dirty="0" smtClean="0"/>
              <a:t> </a:t>
            </a:r>
            <a:r>
              <a:rPr lang="en-AU" b="1" dirty="0" err="1" smtClean="0"/>
              <a:t>menyanyi</a:t>
            </a:r>
            <a:r>
              <a:rPr lang="en-AU" b="1" dirty="0" smtClean="0"/>
              <a:t>.</a:t>
            </a:r>
          </a:p>
          <a:p>
            <a:r>
              <a:rPr lang="en-AU" sz="1400" dirty="0" smtClean="0"/>
              <a:t>      (Learn the song and record yourself singing.)</a:t>
            </a:r>
          </a:p>
        </p:txBody>
      </p:sp>
    </p:spTree>
    <p:extLst>
      <p:ext uri="{BB962C8B-B14F-4D97-AF65-F5344CB8AC3E}">
        <p14:creationId xmlns:p14="http://schemas.microsoft.com/office/powerpoint/2010/main" val="1510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797" y="392915"/>
            <a:ext cx="8911687" cy="1280890"/>
          </a:xfrm>
        </p:spPr>
        <p:txBody>
          <a:bodyPr/>
          <a:lstStyle/>
          <a:p>
            <a:r>
              <a:rPr lang="en-AU" dirty="0" err="1"/>
              <a:t>Bagaimana</a:t>
            </a:r>
            <a:r>
              <a:rPr lang="en-AU" dirty="0"/>
              <a:t> </a:t>
            </a:r>
            <a:r>
              <a:rPr lang="en-AU" dirty="0" err="1"/>
              <a:t>cuaca</a:t>
            </a:r>
            <a:r>
              <a:rPr lang="en-AU" dirty="0"/>
              <a:t>? </a:t>
            </a:r>
            <a:br>
              <a:rPr lang="en-AU" dirty="0"/>
            </a:br>
            <a:r>
              <a:rPr lang="en-AU" sz="1800" dirty="0" err="1"/>
              <a:t>Hows</a:t>
            </a:r>
            <a:r>
              <a:rPr lang="en-AU" sz="1800" dirty="0"/>
              <a:t> the weather?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89" y="2133600"/>
            <a:ext cx="10551023" cy="844731"/>
          </a:xfrm>
        </p:spPr>
        <p:txBody>
          <a:bodyPr>
            <a:normAutofit fontScale="92500"/>
          </a:bodyPr>
          <a:lstStyle/>
          <a:p>
            <a:r>
              <a:rPr lang="en-AU" dirty="0" err="1" smtClean="0">
                <a:solidFill>
                  <a:schemeClr val="tx1"/>
                </a:solidFill>
              </a:rPr>
              <a:t>Tulislah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kalimat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dalam</a:t>
            </a:r>
            <a:r>
              <a:rPr lang="en-AU" dirty="0" smtClean="0">
                <a:solidFill>
                  <a:schemeClr val="tx1"/>
                </a:solidFill>
              </a:rPr>
              <a:t> Bahasa Indonesia </a:t>
            </a:r>
            <a:r>
              <a:rPr lang="en-AU" dirty="0" err="1" smtClean="0">
                <a:solidFill>
                  <a:schemeClr val="tx1"/>
                </a:solidFill>
              </a:rPr>
              <a:t>untuk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gambar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ini</a:t>
            </a:r>
            <a:r>
              <a:rPr lang="en-AU" dirty="0" smtClean="0">
                <a:solidFill>
                  <a:schemeClr val="tx1"/>
                </a:solidFill>
              </a:rPr>
              <a:t>. </a:t>
            </a:r>
            <a:r>
              <a:rPr lang="en-AU" dirty="0" err="1" smtClean="0">
                <a:solidFill>
                  <a:schemeClr val="tx1"/>
                </a:solidFill>
              </a:rPr>
              <a:t>Bacalah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dan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>
                <a:solidFill>
                  <a:schemeClr val="tx1"/>
                </a:solidFill>
              </a:rPr>
              <a:t>r</a:t>
            </a:r>
            <a:r>
              <a:rPr lang="en-AU" dirty="0" err="1" smtClean="0">
                <a:solidFill>
                  <a:schemeClr val="tx1"/>
                </a:solidFill>
              </a:rPr>
              <a:t>ekamlah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diri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sendiri</a:t>
            </a:r>
            <a:r>
              <a:rPr lang="en-A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AU" sz="1400" dirty="0" smtClean="0">
                <a:solidFill>
                  <a:schemeClr val="tx1"/>
                </a:solidFill>
              </a:rPr>
              <a:t>            Write a sentence in Indonesian for these pictures.                                                 Read and record yourself.</a:t>
            </a:r>
            <a:endParaRPr lang="en-AU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350+ Snowing Pictures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0" y="2978331"/>
            <a:ext cx="1639336" cy="10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udy day | Looking over to Yorkshire, it's been horizon toâ¦ |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9" y="4263519"/>
            <a:ext cx="1639336" cy="8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Images : landscape, tree, grass, sky, fog, mist, morni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/>
          <a:stretch/>
        </p:blipFill>
        <p:spPr bwMode="auto">
          <a:xfrm>
            <a:off x="953589" y="5361553"/>
            <a:ext cx="1612356" cy="9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ummer sun shining over beach Sticker â¢ PixersÂ® â¢ We live to chan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4"/>
          <a:stretch/>
        </p:blipFill>
        <p:spPr bwMode="auto">
          <a:xfrm>
            <a:off x="6229100" y="2982900"/>
            <a:ext cx="1329950" cy="11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oggy, Frosty morning - Odessa American: Local New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/>
          <a:stretch/>
        </p:blipFill>
        <p:spPr bwMode="auto">
          <a:xfrm>
            <a:off x="6201245" y="4398241"/>
            <a:ext cx="1385660" cy="9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his week's Perth storms are weather events the BOM finds almost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24" y="5676293"/>
            <a:ext cx="1384663" cy="92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7074" y="3122023"/>
            <a:ext cx="3344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Cuaca</a:t>
            </a:r>
            <a:r>
              <a:rPr lang="en-AU" dirty="0" smtClean="0"/>
              <a:t> </a:t>
            </a:r>
            <a:r>
              <a:rPr lang="en-AU" dirty="0" err="1" smtClean="0"/>
              <a:t>dingin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bersalju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711549" y="4508317"/>
            <a:ext cx="3344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Cuaca</a:t>
            </a:r>
            <a:r>
              <a:rPr lang="en-AU" dirty="0" smtClean="0"/>
              <a:t>…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711549" y="5528696"/>
            <a:ext cx="3344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err="1" smtClean="0"/>
              <a:t>Cuaca</a:t>
            </a:r>
            <a:r>
              <a:rPr lang="en-AU" dirty="0" smtClean="0"/>
              <a:t>…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726984" y="3223411"/>
            <a:ext cx="3344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7726984" y="4692983"/>
            <a:ext cx="3344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7754870" y="5953511"/>
            <a:ext cx="3344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5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745" y="376794"/>
            <a:ext cx="8911687" cy="1280890"/>
          </a:xfrm>
        </p:spPr>
        <p:txBody>
          <a:bodyPr/>
          <a:lstStyle/>
          <a:p>
            <a:r>
              <a:rPr lang="en-AU" dirty="0" err="1"/>
              <a:t>Bagaimana</a:t>
            </a:r>
            <a:r>
              <a:rPr lang="en-AU" dirty="0"/>
              <a:t> </a:t>
            </a:r>
            <a:r>
              <a:rPr lang="en-AU" dirty="0" err="1"/>
              <a:t>cuaca</a:t>
            </a:r>
            <a:r>
              <a:rPr lang="en-AU" dirty="0"/>
              <a:t>? </a:t>
            </a:r>
            <a:br>
              <a:rPr lang="en-AU" dirty="0"/>
            </a:br>
            <a:r>
              <a:rPr lang="en-AU" sz="1800" dirty="0" err="1"/>
              <a:t>Hows</a:t>
            </a:r>
            <a:r>
              <a:rPr lang="en-AU" sz="1800" dirty="0"/>
              <a:t> the weather?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567" y="1702521"/>
            <a:ext cx="10816045" cy="584478"/>
          </a:xfrm>
        </p:spPr>
        <p:txBody>
          <a:bodyPr/>
          <a:lstStyle/>
          <a:p>
            <a:r>
              <a:rPr lang="en-AU" b="1" dirty="0" err="1" smtClean="0"/>
              <a:t>Bacalah</a:t>
            </a:r>
            <a:r>
              <a:rPr lang="en-AU" b="1" dirty="0" smtClean="0"/>
              <a:t> </a:t>
            </a:r>
            <a:r>
              <a:rPr lang="en-AU" b="1" dirty="0" err="1" smtClean="0"/>
              <a:t>peta</a:t>
            </a:r>
            <a:r>
              <a:rPr lang="en-AU" b="1" dirty="0" smtClean="0"/>
              <a:t> </a:t>
            </a:r>
            <a:r>
              <a:rPr lang="en-AU" b="1" dirty="0" err="1" smtClean="0"/>
              <a:t>ini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pilihlah</a:t>
            </a:r>
            <a:r>
              <a:rPr lang="en-AU" b="1" dirty="0" smtClean="0"/>
              <a:t> </a:t>
            </a:r>
            <a:r>
              <a:rPr lang="en-AU" b="1" dirty="0" err="1" smtClean="0"/>
              <a:t>jawaban</a:t>
            </a:r>
            <a:r>
              <a:rPr lang="en-AU" b="1" dirty="0" smtClean="0"/>
              <a:t> </a:t>
            </a:r>
            <a:r>
              <a:rPr lang="en-AU" b="1" dirty="0" err="1" smtClean="0"/>
              <a:t>tepat</a:t>
            </a:r>
            <a:r>
              <a:rPr lang="en-AU" b="1" dirty="0" smtClean="0"/>
              <a:t>. </a:t>
            </a:r>
            <a:r>
              <a:rPr lang="en-AU" sz="1400" dirty="0" smtClean="0"/>
              <a:t>(Read the maps and choose the correct answer.)</a:t>
            </a:r>
            <a:endParaRPr lang="en-AU" sz="1400" dirty="0"/>
          </a:p>
        </p:txBody>
      </p:sp>
      <p:pic>
        <p:nvPicPr>
          <p:cNvPr id="5" name="Picture 4" descr="ramalancuaca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t="30796" r="27999" b="4125"/>
          <a:stretch/>
        </p:blipFill>
        <p:spPr>
          <a:xfrm>
            <a:off x="326571" y="2286999"/>
            <a:ext cx="5512527" cy="4271555"/>
          </a:xfrm>
          <a:prstGeom prst="rect">
            <a:avLst/>
          </a:prstGeom>
        </p:spPr>
      </p:pic>
      <p:pic>
        <p:nvPicPr>
          <p:cNvPr id="6" name="Picture 5" descr="ramalancuaca1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52886" r="28145"/>
          <a:stretch/>
        </p:blipFill>
        <p:spPr>
          <a:xfrm>
            <a:off x="6662057" y="2893737"/>
            <a:ext cx="5408023" cy="3092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4297" y="6544493"/>
            <a:ext cx="10345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Languages online, </a:t>
            </a:r>
            <a:r>
              <a:rPr lang="en-AU" sz="1200" dirty="0" err="1" smtClean="0"/>
              <a:t>Ramalan</a:t>
            </a:r>
            <a:r>
              <a:rPr lang="en-AU" sz="1200" dirty="0" smtClean="0"/>
              <a:t> </a:t>
            </a:r>
            <a:r>
              <a:rPr lang="en-AU" sz="1200" dirty="0" err="1" smtClean="0"/>
              <a:t>Cuaca</a:t>
            </a:r>
            <a:r>
              <a:rPr lang="en-AU" sz="1200" dirty="0"/>
              <a:t> </a:t>
            </a:r>
            <a:r>
              <a:rPr lang="en-AU" sz="1200" dirty="0" smtClean="0">
                <a:hlinkClick r:id="rId4"/>
              </a:rPr>
              <a:t>https</a:t>
            </a:r>
            <a:r>
              <a:rPr lang="en-AU" sz="1200" dirty="0">
                <a:hlinkClick r:id="rId4"/>
              </a:rPr>
              <a:t>://www.education.vic.gov.au/languagesonline/indonesian/sect28/pdfs/print3.pdf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3921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250" y="348261"/>
            <a:ext cx="8911687" cy="1026317"/>
          </a:xfrm>
        </p:spPr>
        <p:txBody>
          <a:bodyPr/>
          <a:lstStyle/>
          <a:p>
            <a:r>
              <a:rPr lang="en-AU" dirty="0" err="1" smtClean="0"/>
              <a:t>Berapa</a:t>
            </a:r>
            <a:r>
              <a:rPr lang="en-AU" dirty="0" smtClean="0"/>
              <a:t> </a:t>
            </a:r>
            <a:r>
              <a:rPr lang="en-AU" dirty="0" err="1" smtClean="0"/>
              <a:t>Suhu</a:t>
            </a:r>
            <a:r>
              <a:rPr lang="en-AU" dirty="0" smtClean="0"/>
              <a:t>? </a:t>
            </a:r>
            <a:br>
              <a:rPr lang="en-AU" dirty="0" smtClean="0"/>
            </a:br>
            <a:r>
              <a:rPr lang="en-AU" sz="2000" dirty="0" smtClean="0"/>
              <a:t>(What is the temperature?)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377802" y="1419467"/>
            <a:ext cx="11374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1. </a:t>
            </a:r>
            <a:r>
              <a:rPr lang="en-AU" b="1" dirty="0" err="1" smtClean="0"/>
              <a:t>Dengarkanlah</a:t>
            </a:r>
            <a:r>
              <a:rPr lang="en-AU" b="1" dirty="0" smtClean="0"/>
              <a:t> </a:t>
            </a:r>
            <a:r>
              <a:rPr lang="en-AU" b="1" dirty="0" err="1" smtClean="0"/>
              <a:t>rekaman</a:t>
            </a:r>
            <a:r>
              <a:rPr lang="en-AU" b="1" dirty="0" smtClean="0"/>
              <a:t> </a:t>
            </a:r>
            <a:r>
              <a:rPr lang="en-AU" b="1" dirty="0" err="1" smtClean="0"/>
              <a:t>ini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cocokkan</a:t>
            </a:r>
            <a:r>
              <a:rPr lang="en-AU" b="1" dirty="0" smtClean="0"/>
              <a:t> </a:t>
            </a:r>
            <a:r>
              <a:rPr lang="en-AU" b="1" dirty="0" err="1" smtClean="0"/>
              <a:t>dengan</a:t>
            </a:r>
            <a:r>
              <a:rPr lang="en-AU" b="1" dirty="0" smtClean="0"/>
              <a:t> </a:t>
            </a:r>
            <a:r>
              <a:rPr lang="en-AU" b="1" dirty="0" err="1" smtClean="0"/>
              <a:t>teks</a:t>
            </a:r>
            <a:r>
              <a:rPr lang="en-AU" b="1" dirty="0" smtClean="0"/>
              <a:t> yang </a:t>
            </a:r>
            <a:r>
              <a:rPr lang="en-AU" b="1" dirty="0" err="1" smtClean="0"/>
              <a:t>tepat</a:t>
            </a:r>
            <a:r>
              <a:rPr lang="en-AU" b="1" dirty="0" smtClean="0"/>
              <a:t>.  </a:t>
            </a:r>
            <a:r>
              <a:rPr lang="en-AU" b="1" dirty="0" err="1" smtClean="0"/>
              <a:t>Tulislah</a:t>
            </a:r>
            <a:r>
              <a:rPr lang="en-AU" b="1" dirty="0" smtClean="0"/>
              <a:t> </a:t>
            </a:r>
            <a:r>
              <a:rPr lang="en-AU" b="1" dirty="0" err="1" smtClean="0"/>
              <a:t>nama-nama</a:t>
            </a:r>
            <a:r>
              <a:rPr lang="en-AU" b="1" dirty="0" smtClean="0"/>
              <a:t> </a:t>
            </a:r>
            <a:r>
              <a:rPr lang="en-AU" b="1" dirty="0" err="1" smtClean="0"/>
              <a:t>kotanya</a:t>
            </a:r>
            <a:r>
              <a:rPr lang="en-AU" b="1" dirty="0" smtClean="0"/>
              <a:t>.</a:t>
            </a:r>
          </a:p>
          <a:p>
            <a:r>
              <a:rPr lang="en-AU" sz="1400" dirty="0" smtClean="0"/>
              <a:t>      Listen to the recording and match it to the correct box.                                                          Write the names of the cities.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29190" y="2336424"/>
            <a:ext cx="4545875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AU" sz="1600" dirty="0" smtClean="0"/>
              <a:t>Kota: </a:t>
            </a:r>
          </a:p>
          <a:p>
            <a:r>
              <a:rPr lang="en-AU" sz="1600" dirty="0" smtClean="0"/>
              <a:t>Wet season</a:t>
            </a:r>
          </a:p>
          <a:p>
            <a:r>
              <a:rPr lang="en-AU" sz="1600" dirty="0" smtClean="0"/>
              <a:t>Heavy rain and humid.</a:t>
            </a:r>
          </a:p>
          <a:p>
            <a:r>
              <a:rPr lang="en-AU" sz="1600" dirty="0" smtClean="0"/>
              <a:t>Maximum temperature 32 degrees.</a:t>
            </a:r>
          </a:p>
          <a:p>
            <a:r>
              <a:rPr lang="en-AU" sz="1600" dirty="0" smtClean="0"/>
              <a:t>Minimum temperature 24 degrees. </a:t>
            </a:r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29189" y="3690641"/>
            <a:ext cx="4545875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b) Kota:</a:t>
            </a:r>
          </a:p>
          <a:p>
            <a:r>
              <a:rPr lang="en-AU" sz="1600" dirty="0" smtClean="0"/>
              <a:t>Winter </a:t>
            </a:r>
          </a:p>
          <a:p>
            <a:r>
              <a:rPr lang="en-AU" sz="1600" dirty="0" smtClean="0"/>
              <a:t>Cold and snowing</a:t>
            </a:r>
          </a:p>
          <a:p>
            <a:r>
              <a:rPr lang="en-AU" sz="1600" dirty="0" smtClean="0"/>
              <a:t>Maximum temperature 9 degrees.</a:t>
            </a:r>
          </a:p>
          <a:p>
            <a:r>
              <a:rPr lang="en-AU" sz="1600" dirty="0" smtClean="0"/>
              <a:t>Minimum temperature 0 degrees. </a:t>
            </a:r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29189" y="5040972"/>
            <a:ext cx="4545875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/>
              <a:t>c</a:t>
            </a:r>
            <a:r>
              <a:rPr lang="en-AU" sz="1600" dirty="0" smtClean="0"/>
              <a:t>) Kota:</a:t>
            </a:r>
          </a:p>
          <a:p>
            <a:r>
              <a:rPr lang="en-AU" sz="1600" dirty="0" smtClean="0"/>
              <a:t>Summer</a:t>
            </a:r>
          </a:p>
          <a:p>
            <a:r>
              <a:rPr lang="en-AU" sz="1600" dirty="0" smtClean="0"/>
              <a:t>Sunny and hot</a:t>
            </a:r>
          </a:p>
          <a:p>
            <a:r>
              <a:rPr lang="en-AU" sz="1600" dirty="0" smtClean="0"/>
              <a:t>Maximum temperature 42 degrees.</a:t>
            </a:r>
          </a:p>
          <a:p>
            <a:r>
              <a:rPr lang="en-AU" sz="1600" dirty="0" smtClean="0"/>
              <a:t>Minimum temperature 25 degrees. 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975064" y="2331277"/>
            <a:ext cx="4545875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d) Kota:</a:t>
            </a:r>
          </a:p>
          <a:p>
            <a:r>
              <a:rPr lang="en-AU" sz="1600" dirty="0"/>
              <a:t>S</a:t>
            </a:r>
            <a:r>
              <a:rPr lang="en-AU" sz="1600" dirty="0" smtClean="0"/>
              <a:t>pring  </a:t>
            </a:r>
          </a:p>
          <a:p>
            <a:r>
              <a:rPr lang="en-AU" sz="1600" dirty="0" smtClean="0"/>
              <a:t>Partly cloudy and light showers</a:t>
            </a:r>
          </a:p>
          <a:p>
            <a:r>
              <a:rPr lang="en-AU" sz="1600" dirty="0" smtClean="0"/>
              <a:t>Maximum temperature 22 degrees.</a:t>
            </a:r>
          </a:p>
          <a:p>
            <a:r>
              <a:rPr lang="en-AU" sz="1600" dirty="0" smtClean="0"/>
              <a:t>Minimum temperature 12 degrees. 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975063" y="3692618"/>
            <a:ext cx="4545875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d) Kota:</a:t>
            </a:r>
          </a:p>
          <a:p>
            <a:r>
              <a:rPr lang="en-AU" sz="1600" dirty="0" smtClean="0"/>
              <a:t>Dry season  </a:t>
            </a:r>
          </a:p>
          <a:p>
            <a:r>
              <a:rPr lang="en-AU" sz="1600" dirty="0" smtClean="0"/>
              <a:t>Hot and cloudy </a:t>
            </a:r>
          </a:p>
          <a:p>
            <a:r>
              <a:rPr lang="en-AU" sz="1600" dirty="0" smtClean="0"/>
              <a:t>Maximum temperature 30 degrees.</a:t>
            </a:r>
          </a:p>
          <a:p>
            <a:r>
              <a:rPr lang="en-AU" sz="1600" dirty="0" smtClean="0"/>
              <a:t>Minimum temperature 26 degrees. </a:t>
            </a:r>
            <a:endParaRPr lang="en-A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75062" y="5053962"/>
            <a:ext cx="4545875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d) Kota:</a:t>
            </a:r>
          </a:p>
          <a:p>
            <a:r>
              <a:rPr lang="en-AU" sz="1600" dirty="0" smtClean="0"/>
              <a:t>Autumn</a:t>
            </a:r>
          </a:p>
          <a:p>
            <a:r>
              <a:rPr lang="en-AU" sz="1600" dirty="0" smtClean="0"/>
              <a:t>Sunny </a:t>
            </a:r>
            <a:r>
              <a:rPr lang="en-AU" sz="1600" dirty="0" err="1" smtClean="0"/>
              <a:t>angin</a:t>
            </a:r>
            <a:r>
              <a:rPr lang="en-AU" sz="1600" dirty="0" smtClean="0"/>
              <a:t> windy </a:t>
            </a:r>
          </a:p>
          <a:p>
            <a:r>
              <a:rPr lang="en-AU" sz="1600" dirty="0" smtClean="0"/>
              <a:t>Maximum temperature 27 degrees.</a:t>
            </a:r>
          </a:p>
          <a:p>
            <a:r>
              <a:rPr lang="en-AU" sz="1600" dirty="0" smtClean="0"/>
              <a:t>Minimum temperature 15 degrees.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6298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816" y="402438"/>
            <a:ext cx="8911687" cy="1280890"/>
          </a:xfrm>
        </p:spPr>
        <p:txBody>
          <a:bodyPr/>
          <a:lstStyle/>
          <a:p>
            <a:r>
              <a:rPr lang="en-AU" dirty="0" err="1"/>
              <a:t>Suhu</a:t>
            </a:r>
            <a:r>
              <a:rPr lang="en-AU" dirty="0"/>
              <a:t> </a:t>
            </a:r>
            <a:r>
              <a:rPr lang="en-AU" dirty="0" err="1"/>
              <a:t>berapa</a:t>
            </a:r>
            <a:r>
              <a:rPr lang="en-AU" dirty="0"/>
              <a:t>? </a:t>
            </a:r>
            <a:br>
              <a:rPr lang="en-AU" dirty="0"/>
            </a:br>
            <a:r>
              <a:rPr lang="en-AU" sz="2000" dirty="0"/>
              <a:t>(What temperature?)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64" y="1856509"/>
            <a:ext cx="1015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1. </a:t>
            </a:r>
            <a:r>
              <a:rPr lang="en-AU" b="1" dirty="0" err="1" smtClean="0"/>
              <a:t>Lengkapilah</a:t>
            </a:r>
            <a:r>
              <a:rPr lang="en-AU" b="1" dirty="0" smtClean="0"/>
              <a:t> </a:t>
            </a:r>
            <a:r>
              <a:rPr lang="en-AU" b="1" dirty="0" err="1" smtClean="0"/>
              <a:t>tabel</a:t>
            </a:r>
            <a:r>
              <a:rPr lang="en-AU" b="1" dirty="0" smtClean="0"/>
              <a:t> </a:t>
            </a:r>
            <a:r>
              <a:rPr lang="en-AU" b="1" dirty="0" err="1" smtClean="0"/>
              <a:t>ini</a:t>
            </a:r>
            <a:r>
              <a:rPr lang="en-AU" b="1" dirty="0" smtClean="0"/>
              <a:t>.  </a:t>
            </a:r>
            <a:r>
              <a:rPr lang="en-AU" sz="1400" dirty="0" smtClean="0"/>
              <a:t>(complete this table)</a:t>
            </a:r>
            <a:endParaRPr lang="en-AU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60421"/>
              </p:ext>
            </p:extLst>
          </p:nvPr>
        </p:nvGraphicFramePr>
        <p:xfrm>
          <a:off x="2096654" y="2399022"/>
          <a:ext cx="81788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400">
                  <a:extLst>
                    <a:ext uri="{9D8B030D-6E8A-4147-A177-3AD203B41FA5}">
                      <a16:colId xmlns:a16="http://schemas.microsoft.com/office/drawing/2014/main" val="940053135"/>
                    </a:ext>
                  </a:extLst>
                </a:gridCol>
                <a:gridCol w="4089400">
                  <a:extLst>
                    <a:ext uri="{9D8B030D-6E8A-4147-A177-3AD203B41FA5}">
                      <a16:colId xmlns:a16="http://schemas.microsoft.com/office/drawing/2014/main" val="1894306489"/>
                    </a:ext>
                  </a:extLst>
                </a:gridCol>
              </a:tblGrid>
              <a:tr h="263762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Bahasa </a:t>
                      </a:r>
                      <a:r>
                        <a:rPr lang="en-AU" sz="1600" dirty="0" err="1" smtClean="0"/>
                        <a:t>Inggris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Bahasa Indonesia 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63666"/>
                  </a:ext>
                </a:extLst>
              </a:tr>
              <a:tr h="263762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minimum temperature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95532"/>
                  </a:ext>
                </a:extLst>
              </a:tr>
              <a:tr h="263762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maximum temperature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148664"/>
                  </a:ext>
                </a:extLst>
              </a:tr>
              <a:tr h="263762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degrees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665103"/>
                  </a:ext>
                </a:extLst>
              </a:tr>
              <a:tr h="263762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temperature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1289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8364" y="4248603"/>
            <a:ext cx="1015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</a:t>
            </a:r>
            <a:r>
              <a:rPr lang="en-AU" dirty="0" smtClean="0"/>
              <a:t>. </a:t>
            </a:r>
            <a:r>
              <a:rPr lang="en-AU" b="1" dirty="0" err="1" smtClean="0"/>
              <a:t>Terjemahkanlah</a:t>
            </a:r>
            <a:r>
              <a:rPr lang="en-AU" b="1" dirty="0" smtClean="0"/>
              <a:t> </a:t>
            </a:r>
            <a:r>
              <a:rPr lang="en-AU" b="1" dirty="0" err="1" smtClean="0"/>
              <a:t>kalimat</a:t>
            </a:r>
            <a:r>
              <a:rPr lang="en-AU" b="1" dirty="0" smtClean="0"/>
              <a:t> </a:t>
            </a:r>
            <a:r>
              <a:rPr lang="en-AU" b="1" dirty="0" err="1" smtClean="0"/>
              <a:t>ini</a:t>
            </a:r>
            <a:r>
              <a:rPr lang="en-AU" b="1" dirty="0" smtClean="0"/>
              <a:t>.  </a:t>
            </a:r>
            <a:r>
              <a:rPr lang="en-AU" sz="1400" dirty="0" smtClean="0"/>
              <a:t>(translate these sentences)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108364" y="4876800"/>
            <a:ext cx="10584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AU" dirty="0" smtClean="0"/>
              <a:t>Di </a:t>
            </a:r>
            <a:r>
              <a:rPr lang="en-AU" dirty="0" err="1" smtClean="0"/>
              <a:t>kota</a:t>
            </a:r>
            <a:r>
              <a:rPr lang="en-AU" dirty="0"/>
              <a:t> </a:t>
            </a:r>
            <a:r>
              <a:rPr lang="en-AU" dirty="0" smtClean="0"/>
              <a:t>Jakarta, </a:t>
            </a:r>
            <a:r>
              <a:rPr lang="en-AU" dirty="0" err="1" smtClean="0"/>
              <a:t>suhu</a:t>
            </a:r>
            <a:r>
              <a:rPr lang="en-AU" dirty="0" smtClean="0"/>
              <a:t> </a:t>
            </a:r>
            <a:r>
              <a:rPr lang="en-AU" dirty="0" err="1" smtClean="0"/>
              <a:t>maksimum</a:t>
            </a:r>
            <a:r>
              <a:rPr lang="en-AU" dirty="0" smtClean="0"/>
              <a:t> </a:t>
            </a:r>
            <a:r>
              <a:rPr lang="en-AU" dirty="0" err="1" smtClean="0"/>
              <a:t>tiga</a:t>
            </a:r>
            <a:r>
              <a:rPr lang="en-AU" dirty="0" smtClean="0"/>
              <a:t> </a:t>
            </a:r>
            <a:r>
              <a:rPr lang="en-AU" dirty="0" err="1" smtClean="0"/>
              <a:t>puluh</a:t>
            </a:r>
            <a:r>
              <a:rPr lang="en-AU" dirty="0" smtClean="0"/>
              <a:t> </a:t>
            </a:r>
            <a:r>
              <a:rPr lang="en-AU" dirty="0" err="1" smtClean="0"/>
              <a:t>tiga</a:t>
            </a:r>
            <a:r>
              <a:rPr lang="en-AU" dirty="0" smtClean="0"/>
              <a:t> </a:t>
            </a:r>
            <a:r>
              <a:rPr lang="en-AU" dirty="0" err="1" smtClean="0"/>
              <a:t>derajat</a:t>
            </a:r>
            <a:r>
              <a:rPr lang="en-AU" dirty="0" smtClean="0"/>
              <a:t>.</a:t>
            </a:r>
          </a:p>
          <a:p>
            <a:pPr marL="342900" indent="-342900">
              <a:buAutoNum type="alphaLcParenR"/>
            </a:pPr>
            <a:r>
              <a:rPr lang="en-AU" dirty="0" smtClean="0"/>
              <a:t>Di </a:t>
            </a:r>
            <a:r>
              <a:rPr lang="en-AU" dirty="0" err="1" smtClean="0"/>
              <a:t>kota</a:t>
            </a:r>
            <a:r>
              <a:rPr lang="en-AU" dirty="0" smtClean="0"/>
              <a:t> Melbourne, </a:t>
            </a:r>
            <a:r>
              <a:rPr lang="en-AU" dirty="0" err="1" smtClean="0"/>
              <a:t>suhu</a:t>
            </a:r>
            <a:r>
              <a:rPr lang="en-AU" dirty="0" smtClean="0"/>
              <a:t> minimum </a:t>
            </a:r>
            <a:r>
              <a:rPr lang="en-AU" dirty="0" err="1" smtClean="0"/>
              <a:t>dua</a:t>
            </a:r>
            <a:r>
              <a:rPr lang="en-AU" dirty="0" smtClean="0"/>
              <a:t> </a:t>
            </a:r>
            <a:r>
              <a:rPr lang="en-AU" dirty="0" err="1" smtClean="0"/>
              <a:t>belas</a:t>
            </a:r>
            <a:r>
              <a:rPr lang="en-AU" dirty="0" smtClean="0"/>
              <a:t> </a:t>
            </a:r>
            <a:r>
              <a:rPr lang="en-AU" dirty="0" err="1" smtClean="0"/>
              <a:t>derajat</a:t>
            </a:r>
            <a:r>
              <a:rPr lang="en-AU" dirty="0" smtClean="0"/>
              <a:t>. </a:t>
            </a:r>
          </a:p>
          <a:p>
            <a:pPr marL="342900" indent="-342900">
              <a:buAutoNum type="alphaLcParenR"/>
            </a:pPr>
            <a:r>
              <a:rPr lang="en-AU" dirty="0" smtClean="0"/>
              <a:t>Di </a:t>
            </a:r>
            <a:r>
              <a:rPr lang="en-AU" dirty="0" err="1" smtClean="0"/>
              <a:t>kota</a:t>
            </a:r>
            <a:r>
              <a:rPr lang="en-AU" dirty="0" smtClean="0"/>
              <a:t> Brisbane, </a:t>
            </a:r>
            <a:r>
              <a:rPr lang="en-AU" dirty="0" err="1" smtClean="0"/>
              <a:t>suhu</a:t>
            </a:r>
            <a:r>
              <a:rPr lang="en-AU" dirty="0" smtClean="0"/>
              <a:t> minimum </a:t>
            </a:r>
            <a:r>
              <a:rPr lang="en-AU" dirty="0" err="1" smtClean="0"/>
              <a:t>dua</a:t>
            </a:r>
            <a:r>
              <a:rPr lang="en-AU" dirty="0" smtClean="0"/>
              <a:t> </a:t>
            </a:r>
            <a:r>
              <a:rPr lang="en-AU" dirty="0" err="1" smtClean="0"/>
              <a:t>puluh</a:t>
            </a:r>
            <a:r>
              <a:rPr lang="en-AU" dirty="0" smtClean="0"/>
              <a:t> </a:t>
            </a:r>
            <a:r>
              <a:rPr lang="en-AU" dirty="0" err="1" smtClean="0"/>
              <a:t>derajat</a:t>
            </a:r>
            <a:r>
              <a:rPr lang="en-AU" dirty="0" smtClean="0"/>
              <a:t>.</a:t>
            </a:r>
          </a:p>
          <a:p>
            <a:pPr marL="342900" indent="-342900">
              <a:buAutoNum type="alphaLcParenR"/>
            </a:pPr>
            <a:r>
              <a:rPr lang="en-AU" dirty="0" smtClean="0"/>
              <a:t>Di </a:t>
            </a:r>
            <a:r>
              <a:rPr lang="en-AU" dirty="0" err="1" smtClean="0"/>
              <a:t>kota</a:t>
            </a:r>
            <a:r>
              <a:rPr lang="en-AU" dirty="0" smtClean="0"/>
              <a:t> Banjarmasin, </a:t>
            </a:r>
            <a:r>
              <a:rPr lang="en-AU" dirty="0" err="1" smtClean="0"/>
              <a:t>suhu</a:t>
            </a:r>
            <a:r>
              <a:rPr lang="en-AU" dirty="0" smtClean="0"/>
              <a:t> </a:t>
            </a:r>
            <a:r>
              <a:rPr lang="en-AU" dirty="0" err="1" smtClean="0"/>
              <a:t>maksimum</a:t>
            </a:r>
            <a:r>
              <a:rPr lang="en-AU" dirty="0" smtClean="0"/>
              <a:t> </a:t>
            </a:r>
            <a:r>
              <a:rPr lang="en-AU" dirty="0" err="1" smtClean="0"/>
              <a:t>dua</a:t>
            </a:r>
            <a:r>
              <a:rPr lang="en-AU" dirty="0" smtClean="0"/>
              <a:t> </a:t>
            </a:r>
            <a:r>
              <a:rPr lang="en-AU" dirty="0" err="1" smtClean="0"/>
              <a:t>puluh</a:t>
            </a:r>
            <a:r>
              <a:rPr lang="en-AU" dirty="0" smtClean="0"/>
              <a:t> Sembilan </a:t>
            </a:r>
            <a:r>
              <a:rPr lang="en-AU" dirty="0" err="1" smtClean="0"/>
              <a:t>derajat</a:t>
            </a:r>
            <a:r>
              <a:rPr lang="en-AU" dirty="0" smtClean="0"/>
              <a:t>. </a:t>
            </a:r>
          </a:p>
          <a:p>
            <a:pPr marL="342900" indent="-342900">
              <a:buAutoNum type="alphaLcParenR"/>
            </a:pPr>
            <a:r>
              <a:rPr lang="en-AU" dirty="0" smtClean="0"/>
              <a:t>Di </a:t>
            </a:r>
            <a:r>
              <a:rPr lang="en-AU" dirty="0" err="1" smtClean="0"/>
              <a:t>kota</a:t>
            </a:r>
            <a:r>
              <a:rPr lang="en-AU" dirty="0"/>
              <a:t> </a:t>
            </a:r>
            <a:r>
              <a:rPr lang="en-AU" dirty="0" smtClean="0"/>
              <a:t>Darwin, </a:t>
            </a:r>
            <a:r>
              <a:rPr lang="en-AU" dirty="0" err="1" smtClean="0"/>
              <a:t>suhu</a:t>
            </a:r>
            <a:r>
              <a:rPr lang="en-AU" dirty="0" smtClean="0"/>
              <a:t> </a:t>
            </a:r>
            <a:r>
              <a:rPr lang="en-AU" dirty="0" err="1" smtClean="0"/>
              <a:t>maksimum</a:t>
            </a:r>
            <a:r>
              <a:rPr lang="en-AU" dirty="0" smtClean="0"/>
              <a:t> </a:t>
            </a:r>
            <a:r>
              <a:rPr lang="en-AU" dirty="0" err="1" smtClean="0"/>
              <a:t>tiga</a:t>
            </a:r>
            <a:r>
              <a:rPr lang="en-AU" dirty="0" smtClean="0"/>
              <a:t> </a:t>
            </a:r>
            <a:r>
              <a:rPr lang="en-AU" dirty="0" err="1" smtClean="0"/>
              <a:t>puluh</a:t>
            </a:r>
            <a:r>
              <a:rPr lang="en-AU" dirty="0" smtClean="0"/>
              <a:t> </a:t>
            </a:r>
            <a:r>
              <a:rPr lang="en-AU" dirty="0" err="1" smtClean="0"/>
              <a:t>enam</a:t>
            </a:r>
            <a:r>
              <a:rPr lang="en-AU" dirty="0" smtClean="0"/>
              <a:t> </a:t>
            </a:r>
            <a:r>
              <a:rPr lang="en-AU" dirty="0" err="1" smtClean="0"/>
              <a:t>derajat</a:t>
            </a:r>
            <a:r>
              <a:rPr lang="en-AU" dirty="0" smtClean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66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774" y="253403"/>
            <a:ext cx="9660969" cy="1280890"/>
          </a:xfrm>
        </p:spPr>
        <p:txBody>
          <a:bodyPr/>
          <a:lstStyle/>
          <a:p>
            <a:r>
              <a:rPr lang="en-AU" dirty="0" err="1" smtClean="0"/>
              <a:t>Bagaimana</a:t>
            </a:r>
            <a:r>
              <a:rPr lang="en-AU" dirty="0" smtClean="0"/>
              <a:t> </a:t>
            </a:r>
            <a:r>
              <a:rPr lang="en-AU" dirty="0" err="1" smtClean="0"/>
              <a:t>Cuaca</a:t>
            </a:r>
            <a:r>
              <a:rPr lang="en-AU" dirty="0" smtClean="0"/>
              <a:t> di Indonesia?</a:t>
            </a:r>
            <a:br>
              <a:rPr lang="en-AU" dirty="0" smtClean="0"/>
            </a:br>
            <a:r>
              <a:rPr lang="en-AU" sz="2000" dirty="0" smtClean="0"/>
              <a:t>(How is the weather in Indonesia?)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3" y="1741714"/>
            <a:ext cx="10760029" cy="831669"/>
          </a:xfrm>
        </p:spPr>
        <p:txBody>
          <a:bodyPr>
            <a:normAutofit fontScale="77500" lnSpcReduction="20000"/>
          </a:bodyPr>
          <a:lstStyle/>
          <a:p>
            <a:r>
              <a:rPr lang="en-AU" sz="2300" b="1" dirty="0" err="1" smtClean="0">
                <a:solidFill>
                  <a:schemeClr val="tx1"/>
                </a:solidFill>
              </a:rPr>
              <a:t>Gunakanlah</a:t>
            </a:r>
            <a:r>
              <a:rPr lang="en-AU" sz="2300" b="1" dirty="0" smtClean="0">
                <a:solidFill>
                  <a:schemeClr val="tx1"/>
                </a:solidFill>
              </a:rPr>
              <a:t> internet </a:t>
            </a:r>
            <a:r>
              <a:rPr lang="en-AU" sz="2300" b="1" dirty="0" err="1" smtClean="0">
                <a:solidFill>
                  <a:schemeClr val="tx1"/>
                </a:solidFill>
              </a:rPr>
              <a:t>untuk</a:t>
            </a:r>
            <a:r>
              <a:rPr lang="en-AU" sz="2300" b="1" dirty="0" smtClean="0">
                <a:solidFill>
                  <a:schemeClr val="tx1"/>
                </a:solidFill>
              </a:rPr>
              <a:t> </a:t>
            </a:r>
            <a:r>
              <a:rPr lang="en-AU" sz="2300" b="1" dirty="0" err="1" smtClean="0">
                <a:solidFill>
                  <a:schemeClr val="tx1"/>
                </a:solidFill>
              </a:rPr>
              <a:t>mencari</a:t>
            </a:r>
            <a:r>
              <a:rPr lang="en-AU" sz="2300" b="1" dirty="0" smtClean="0">
                <a:solidFill>
                  <a:schemeClr val="tx1"/>
                </a:solidFill>
              </a:rPr>
              <a:t> </a:t>
            </a:r>
            <a:r>
              <a:rPr lang="en-AU" sz="2300" b="1" dirty="0" err="1" smtClean="0">
                <a:solidFill>
                  <a:schemeClr val="tx1"/>
                </a:solidFill>
              </a:rPr>
              <a:t>cuaca</a:t>
            </a:r>
            <a:r>
              <a:rPr lang="en-AU" sz="2300" b="1" dirty="0" smtClean="0">
                <a:solidFill>
                  <a:schemeClr val="tx1"/>
                </a:solidFill>
              </a:rPr>
              <a:t> di </a:t>
            </a:r>
            <a:r>
              <a:rPr lang="en-AU" sz="2300" b="1" dirty="0" err="1" smtClean="0">
                <a:solidFill>
                  <a:schemeClr val="tx1"/>
                </a:solidFill>
              </a:rPr>
              <a:t>kota</a:t>
            </a:r>
            <a:r>
              <a:rPr lang="en-AU" sz="2300" b="1" dirty="0" smtClean="0">
                <a:solidFill>
                  <a:schemeClr val="tx1"/>
                </a:solidFill>
              </a:rPr>
              <a:t> yang </a:t>
            </a:r>
            <a:r>
              <a:rPr lang="en-AU" sz="2300" b="1" dirty="0" err="1" smtClean="0">
                <a:solidFill>
                  <a:schemeClr val="tx1"/>
                </a:solidFill>
              </a:rPr>
              <a:t>berikut</a:t>
            </a:r>
            <a:r>
              <a:rPr lang="en-AU" sz="2300" b="1" dirty="0" smtClean="0">
                <a:solidFill>
                  <a:schemeClr val="tx1"/>
                </a:solidFill>
              </a:rPr>
              <a:t>.                                             </a:t>
            </a:r>
            <a:r>
              <a:rPr lang="en-AU" dirty="0" smtClean="0">
                <a:solidFill>
                  <a:schemeClr val="tx1"/>
                </a:solidFill>
              </a:rPr>
              <a:t>(Use </a:t>
            </a:r>
            <a:r>
              <a:rPr lang="en-AU" dirty="0">
                <a:solidFill>
                  <a:schemeClr val="tx1"/>
                </a:solidFill>
              </a:rPr>
              <a:t>the internet to find out today's weather in each of these </a:t>
            </a:r>
            <a:r>
              <a:rPr lang="en-AU" dirty="0" smtClean="0">
                <a:solidFill>
                  <a:schemeClr val="tx1"/>
                </a:solidFill>
              </a:rPr>
              <a:t>Indonesian cities.)</a:t>
            </a:r>
            <a:endParaRPr lang="en-AU" dirty="0">
              <a:solidFill>
                <a:schemeClr val="tx1"/>
              </a:solidFill>
            </a:endParaRPr>
          </a:p>
          <a:p>
            <a:r>
              <a:rPr lang="en-AU" sz="2300" b="1" dirty="0" err="1" smtClean="0">
                <a:solidFill>
                  <a:schemeClr val="tx1"/>
                </a:solidFill>
              </a:rPr>
              <a:t>Tulislah</a:t>
            </a:r>
            <a:r>
              <a:rPr lang="en-AU" sz="2300" b="1" dirty="0" smtClean="0">
                <a:solidFill>
                  <a:schemeClr val="tx1"/>
                </a:solidFill>
              </a:rPr>
              <a:t> </a:t>
            </a:r>
            <a:r>
              <a:rPr lang="en-AU" sz="2300" b="1" dirty="0" err="1" smtClean="0">
                <a:solidFill>
                  <a:schemeClr val="tx1"/>
                </a:solidFill>
              </a:rPr>
              <a:t>kalimat</a:t>
            </a:r>
            <a:r>
              <a:rPr lang="en-AU" sz="2300" b="1" dirty="0" smtClean="0">
                <a:solidFill>
                  <a:schemeClr val="tx1"/>
                </a:solidFill>
              </a:rPr>
              <a:t> </a:t>
            </a:r>
            <a:r>
              <a:rPr lang="en-AU" sz="2300" b="1" dirty="0" err="1" smtClean="0">
                <a:solidFill>
                  <a:schemeClr val="tx1"/>
                </a:solidFill>
              </a:rPr>
              <a:t>untuk</a:t>
            </a:r>
            <a:r>
              <a:rPr lang="en-AU" sz="2300" b="1" dirty="0" smtClean="0">
                <a:solidFill>
                  <a:schemeClr val="tx1"/>
                </a:solidFill>
              </a:rPr>
              <a:t> </a:t>
            </a:r>
            <a:r>
              <a:rPr lang="en-AU" sz="2300" b="1" dirty="0" err="1" smtClean="0">
                <a:solidFill>
                  <a:schemeClr val="tx1"/>
                </a:solidFill>
              </a:rPr>
              <a:t>mendeskripsikan</a:t>
            </a:r>
            <a:r>
              <a:rPr lang="en-AU" sz="2300" b="1" dirty="0" smtClean="0">
                <a:solidFill>
                  <a:schemeClr val="tx1"/>
                </a:solidFill>
              </a:rPr>
              <a:t> </a:t>
            </a:r>
            <a:r>
              <a:rPr lang="en-AU" sz="2300" b="1" dirty="0" err="1" smtClean="0">
                <a:solidFill>
                  <a:schemeClr val="tx1"/>
                </a:solidFill>
              </a:rPr>
              <a:t>cuacanya</a:t>
            </a:r>
            <a:r>
              <a:rPr lang="en-AU" sz="2300" b="1" dirty="0" smtClean="0">
                <a:solidFill>
                  <a:schemeClr val="tx1"/>
                </a:solidFill>
              </a:rPr>
              <a:t>.</a:t>
            </a:r>
            <a:r>
              <a:rPr lang="en-AU" dirty="0" smtClean="0">
                <a:solidFill>
                  <a:schemeClr val="tx1"/>
                </a:solidFill>
              </a:rPr>
              <a:t> (Write sentences to describe the weather.)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26498"/>
              </p:ext>
            </p:extLst>
          </p:nvPr>
        </p:nvGraphicFramePr>
        <p:xfrm>
          <a:off x="1410789" y="2730138"/>
          <a:ext cx="9757954" cy="372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190">
                  <a:extLst>
                    <a:ext uri="{9D8B030D-6E8A-4147-A177-3AD203B41FA5}">
                      <a16:colId xmlns:a16="http://schemas.microsoft.com/office/drawing/2014/main" val="3881473662"/>
                    </a:ext>
                  </a:extLst>
                </a:gridCol>
                <a:gridCol w="6680764">
                  <a:extLst>
                    <a:ext uri="{9D8B030D-6E8A-4147-A177-3AD203B41FA5}">
                      <a16:colId xmlns:a16="http://schemas.microsoft.com/office/drawing/2014/main" val="1925011178"/>
                    </a:ext>
                  </a:extLst>
                </a:gridCol>
              </a:tblGrid>
              <a:tr h="442191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Kota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Bagaimana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cuaca</a:t>
                      </a:r>
                      <a:r>
                        <a:rPr lang="en-AU" dirty="0" smtClean="0"/>
                        <a:t>?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763021"/>
                  </a:ext>
                </a:extLst>
              </a:tr>
              <a:tr h="627576">
                <a:tc>
                  <a:txBody>
                    <a:bodyPr/>
                    <a:lstStyle/>
                    <a:p>
                      <a:r>
                        <a:rPr lang="en-AU" i="1" dirty="0" smtClean="0"/>
                        <a:t>Jakarta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i="1" dirty="0" err="1" smtClean="0"/>
                        <a:t>Cuaca</a:t>
                      </a:r>
                      <a:r>
                        <a:rPr lang="en-AU" i="1" dirty="0" smtClean="0"/>
                        <a:t> </a:t>
                      </a:r>
                      <a:r>
                        <a:rPr lang="en-AU" i="1" dirty="0" err="1" smtClean="0"/>
                        <a:t>panas</a:t>
                      </a:r>
                      <a:r>
                        <a:rPr lang="en-AU" i="1" dirty="0" smtClean="0"/>
                        <a:t> </a:t>
                      </a:r>
                      <a:r>
                        <a:rPr lang="en-AU" i="1" dirty="0" err="1" smtClean="0"/>
                        <a:t>dan</a:t>
                      </a:r>
                      <a:r>
                        <a:rPr lang="en-AU" i="1" dirty="0" smtClean="0"/>
                        <a:t> </a:t>
                      </a:r>
                      <a:r>
                        <a:rPr lang="en-AU" i="1" dirty="0" err="1" smtClean="0"/>
                        <a:t>cerah</a:t>
                      </a:r>
                      <a:r>
                        <a:rPr lang="en-AU" i="1" dirty="0" smtClean="0"/>
                        <a:t>. </a:t>
                      </a:r>
                      <a:r>
                        <a:rPr lang="en-AU" i="1" dirty="0" err="1" smtClean="0"/>
                        <a:t>Suhu</a:t>
                      </a:r>
                      <a:r>
                        <a:rPr lang="en-AU" i="1" dirty="0" smtClean="0"/>
                        <a:t> </a:t>
                      </a:r>
                      <a:r>
                        <a:rPr lang="en-AU" i="1" dirty="0" err="1" smtClean="0"/>
                        <a:t>maksimum</a:t>
                      </a:r>
                      <a:r>
                        <a:rPr lang="en-AU" i="1" dirty="0" smtClean="0"/>
                        <a:t> 32 </a:t>
                      </a:r>
                      <a:r>
                        <a:rPr lang="en-AU" i="1" dirty="0" err="1" smtClean="0"/>
                        <a:t>derajat</a:t>
                      </a:r>
                      <a:r>
                        <a:rPr lang="en-AU" i="1" dirty="0" smtClean="0"/>
                        <a:t>.</a:t>
                      </a:r>
                      <a:endParaRPr lang="en-AU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15231"/>
                  </a:ext>
                </a:extLst>
              </a:tr>
              <a:tr h="442191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Ubud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35791"/>
                  </a:ext>
                </a:extLst>
              </a:tr>
              <a:tr h="442191">
                <a:tc>
                  <a:txBody>
                    <a:bodyPr/>
                    <a:lstStyle/>
                    <a:p>
                      <a:r>
                        <a:rPr lang="en-AU" dirty="0" smtClean="0"/>
                        <a:t>Medan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86155"/>
                  </a:ext>
                </a:extLst>
              </a:tr>
              <a:tr h="442191">
                <a:tc>
                  <a:txBody>
                    <a:bodyPr/>
                    <a:lstStyle/>
                    <a:p>
                      <a:r>
                        <a:rPr lang="en-AU" dirty="0" smtClean="0"/>
                        <a:t>Denpasar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790438"/>
                  </a:ext>
                </a:extLst>
              </a:tr>
              <a:tr h="442191">
                <a:tc>
                  <a:txBody>
                    <a:bodyPr/>
                    <a:lstStyle/>
                    <a:p>
                      <a:r>
                        <a:rPr lang="en-AU" dirty="0" smtClean="0"/>
                        <a:t>Bandung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431275"/>
                  </a:ext>
                </a:extLst>
              </a:tr>
              <a:tr h="442191">
                <a:tc>
                  <a:txBody>
                    <a:bodyPr/>
                    <a:lstStyle/>
                    <a:p>
                      <a:r>
                        <a:rPr lang="en-AU" dirty="0" smtClean="0"/>
                        <a:t>Jayapura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387943"/>
                  </a:ext>
                </a:extLst>
              </a:tr>
              <a:tr h="442191">
                <a:tc>
                  <a:txBody>
                    <a:bodyPr/>
                    <a:lstStyle/>
                    <a:p>
                      <a:r>
                        <a:rPr lang="en-AU" dirty="0" smtClean="0"/>
                        <a:t>Banjarmasin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04335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682" y="3144980"/>
            <a:ext cx="105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 smtClean="0"/>
              <a:t>Contoh</a:t>
            </a:r>
            <a:r>
              <a:rPr lang="en-AU" b="1" dirty="0" smtClean="0"/>
              <a:t>:</a:t>
            </a:r>
          </a:p>
          <a:p>
            <a:r>
              <a:rPr lang="en-AU" sz="1400" b="1" dirty="0" smtClean="0"/>
              <a:t>Example:</a:t>
            </a:r>
            <a:endParaRPr lang="en-AU" sz="1400" b="1" dirty="0"/>
          </a:p>
        </p:txBody>
      </p:sp>
    </p:spTree>
    <p:extLst>
      <p:ext uri="{BB962C8B-B14F-4D97-AF65-F5344CB8AC3E}">
        <p14:creationId xmlns:p14="http://schemas.microsoft.com/office/powerpoint/2010/main" val="7081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253" y="319310"/>
            <a:ext cx="8911687" cy="1280890"/>
          </a:xfrm>
        </p:spPr>
        <p:txBody>
          <a:bodyPr/>
          <a:lstStyle/>
          <a:p>
            <a:r>
              <a:rPr lang="en-AU" dirty="0" err="1" smtClean="0"/>
              <a:t>Laporan</a:t>
            </a:r>
            <a:r>
              <a:rPr lang="en-AU" dirty="0" smtClean="0"/>
              <a:t> </a:t>
            </a:r>
            <a:r>
              <a:rPr lang="en-AU" dirty="0" err="1" smtClean="0"/>
              <a:t>Cuaca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 smtClean="0"/>
              <a:t>(</a:t>
            </a:r>
            <a:r>
              <a:rPr lang="en-AU" sz="2000" dirty="0" err="1" smtClean="0"/>
              <a:t>Prakiraan</a:t>
            </a:r>
            <a:r>
              <a:rPr lang="en-AU" sz="2000" dirty="0" smtClean="0"/>
              <a:t> </a:t>
            </a:r>
            <a:r>
              <a:rPr lang="en-AU" sz="2000" dirty="0" err="1" smtClean="0"/>
              <a:t>Cuaca</a:t>
            </a:r>
            <a:r>
              <a:rPr lang="en-AU" sz="2000" dirty="0" smtClean="0"/>
              <a:t>) Weather Report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63236" y="1600200"/>
            <a:ext cx="1173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err="1" smtClean="0"/>
              <a:t>Dengarkanlah</a:t>
            </a:r>
            <a:r>
              <a:rPr lang="en-AU" b="1" dirty="0" smtClean="0"/>
              <a:t>. </a:t>
            </a:r>
          </a:p>
          <a:p>
            <a:pPr marL="342900" indent="-342900">
              <a:buAutoNum type="arabicPeriod"/>
            </a:pPr>
            <a:r>
              <a:rPr lang="en-AU" b="1" dirty="0" err="1" smtClean="0"/>
              <a:t>Dengarkanlah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pililah</a:t>
            </a:r>
            <a:r>
              <a:rPr lang="en-AU" b="1" dirty="0" smtClean="0"/>
              <a:t> kata yang </a:t>
            </a:r>
            <a:r>
              <a:rPr lang="en-AU" b="1" dirty="0" err="1" smtClean="0"/>
              <a:t>tepat</a:t>
            </a:r>
            <a:r>
              <a:rPr lang="en-AU" b="1" dirty="0" smtClean="0"/>
              <a:t> </a:t>
            </a:r>
            <a:r>
              <a:rPr lang="en-AU" b="1" dirty="0" err="1" smtClean="0"/>
              <a:t>untuk</a:t>
            </a:r>
            <a:r>
              <a:rPr lang="en-AU" b="1" dirty="0" smtClean="0"/>
              <a:t> </a:t>
            </a:r>
            <a:r>
              <a:rPr lang="en-AU" b="1" dirty="0" err="1" smtClean="0"/>
              <a:t>cuacanya</a:t>
            </a:r>
            <a:r>
              <a:rPr lang="en-AU" b="1" dirty="0" smtClean="0"/>
              <a:t>. </a:t>
            </a:r>
            <a:r>
              <a:rPr lang="en-AU" sz="1400" dirty="0" smtClean="0"/>
              <a:t>(listen and choose the correct word for the weather)</a:t>
            </a:r>
          </a:p>
          <a:p>
            <a:pPr marL="342900" indent="-342900">
              <a:buAutoNum type="arabicPeriod"/>
            </a:pPr>
            <a:r>
              <a:rPr lang="en-AU" b="1" dirty="0" err="1" smtClean="0"/>
              <a:t>Dengarkanlah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isilah</a:t>
            </a:r>
            <a:r>
              <a:rPr lang="en-AU" b="1" dirty="0" smtClean="0"/>
              <a:t> – </a:t>
            </a:r>
            <a:r>
              <a:rPr lang="en-AU" b="1" dirty="0" err="1" smtClean="0"/>
              <a:t>berapa</a:t>
            </a:r>
            <a:r>
              <a:rPr lang="en-AU" b="1" dirty="0" smtClean="0"/>
              <a:t> </a:t>
            </a:r>
            <a:r>
              <a:rPr lang="en-AU" b="1" dirty="0" err="1" smtClean="0"/>
              <a:t>suhu</a:t>
            </a:r>
            <a:r>
              <a:rPr lang="en-AU" b="1" dirty="0" smtClean="0"/>
              <a:t>? </a:t>
            </a:r>
            <a:endParaRPr lang="en-AU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84310"/>
              </p:ext>
            </p:extLst>
          </p:nvPr>
        </p:nvGraphicFramePr>
        <p:xfrm>
          <a:off x="1385456" y="3185775"/>
          <a:ext cx="996141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472">
                  <a:extLst>
                    <a:ext uri="{9D8B030D-6E8A-4147-A177-3AD203B41FA5}">
                      <a16:colId xmlns:a16="http://schemas.microsoft.com/office/drawing/2014/main" val="3758207268"/>
                    </a:ext>
                  </a:extLst>
                </a:gridCol>
                <a:gridCol w="3320472">
                  <a:extLst>
                    <a:ext uri="{9D8B030D-6E8A-4147-A177-3AD203B41FA5}">
                      <a16:colId xmlns:a16="http://schemas.microsoft.com/office/drawing/2014/main" val="1287568230"/>
                    </a:ext>
                  </a:extLst>
                </a:gridCol>
                <a:gridCol w="3320472">
                  <a:extLst>
                    <a:ext uri="{9D8B030D-6E8A-4147-A177-3AD203B41FA5}">
                      <a16:colId xmlns:a16="http://schemas.microsoft.com/office/drawing/2014/main" val="621759696"/>
                    </a:ext>
                  </a:extLst>
                </a:gridCol>
              </a:tblGrid>
              <a:tr h="338752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Di</a:t>
                      </a:r>
                      <a:r>
                        <a:rPr lang="en-AU" baseline="0" dirty="0" smtClean="0"/>
                        <a:t> mana?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Bagaimana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cuaca</a:t>
                      </a:r>
                      <a:r>
                        <a:rPr lang="en-AU" dirty="0" smtClean="0"/>
                        <a:t>?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Berapa</a:t>
                      </a:r>
                      <a:r>
                        <a:rPr lang="en-AU" dirty="0" smtClean="0"/>
                        <a:t> </a:t>
                      </a:r>
                      <a:r>
                        <a:rPr lang="en-AU" dirty="0" err="1" smtClean="0"/>
                        <a:t>suhu</a:t>
                      </a:r>
                      <a:r>
                        <a:rPr lang="en-AU" dirty="0" smtClean="0"/>
                        <a:t>?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61909"/>
                  </a:ext>
                </a:extLst>
              </a:tr>
              <a:tr h="338752">
                <a:tc>
                  <a:txBody>
                    <a:bodyPr/>
                    <a:lstStyle/>
                    <a:p>
                      <a:r>
                        <a:rPr lang="en-AU" dirty="0" smtClean="0"/>
                        <a:t>Medan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cerah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hujan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berawan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890518"/>
                  </a:ext>
                </a:extLst>
              </a:tr>
              <a:tr h="338752">
                <a:tc>
                  <a:txBody>
                    <a:bodyPr/>
                    <a:lstStyle/>
                    <a:p>
                      <a:r>
                        <a:rPr lang="en-AU" dirty="0" smtClean="0"/>
                        <a:t>Palembang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hujan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berawan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berangin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065546"/>
                  </a:ext>
                </a:extLst>
              </a:tr>
              <a:tr h="338752">
                <a:tc>
                  <a:txBody>
                    <a:bodyPr/>
                    <a:lstStyle/>
                    <a:p>
                      <a:r>
                        <a:rPr lang="en-AU" dirty="0" smtClean="0"/>
                        <a:t>Jakarta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kilat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hujan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berawan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982076"/>
                  </a:ext>
                </a:extLst>
              </a:tr>
              <a:tr h="338752">
                <a:tc>
                  <a:txBody>
                    <a:bodyPr/>
                    <a:lstStyle/>
                    <a:p>
                      <a:r>
                        <a:rPr lang="en-AU" dirty="0" smtClean="0"/>
                        <a:t>Yogyakarta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cerah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hujan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guntur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644802"/>
                  </a:ext>
                </a:extLst>
              </a:tr>
              <a:tr h="338752">
                <a:tc>
                  <a:txBody>
                    <a:bodyPr/>
                    <a:lstStyle/>
                    <a:p>
                      <a:r>
                        <a:rPr lang="en-AU" dirty="0" smtClean="0"/>
                        <a:t>Denpasar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berangin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guntur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kilat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874056"/>
                  </a:ext>
                </a:extLst>
              </a:tr>
              <a:tr h="338752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Samarinda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hujan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guntur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berangin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154370"/>
                  </a:ext>
                </a:extLst>
              </a:tr>
              <a:tr h="338752">
                <a:tc>
                  <a:txBody>
                    <a:bodyPr/>
                    <a:lstStyle/>
                    <a:p>
                      <a:r>
                        <a:rPr lang="en-AU" dirty="0" smtClean="0"/>
                        <a:t>Ujung Pandang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berangin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cerah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hujan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14513"/>
                  </a:ext>
                </a:extLst>
              </a:tr>
              <a:tr h="338752">
                <a:tc>
                  <a:txBody>
                    <a:bodyPr/>
                    <a:lstStyle/>
                    <a:p>
                      <a:r>
                        <a:rPr lang="en-AU" dirty="0" smtClean="0"/>
                        <a:t>Jayapura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err="1" smtClean="0"/>
                        <a:t>guntur</a:t>
                      </a:r>
                      <a:r>
                        <a:rPr lang="en-AU" dirty="0" smtClean="0"/>
                        <a:t> /</a:t>
                      </a:r>
                      <a:r>
                        <a:rPr lang="en-AU" dirty="0" err="1" smtClean="0"/>
                        <a:t>kilat</a:t>
                      </a:r>
                      <a:r>
                        <a:rPr lang="en-AU" dirty="0" smtClean="0"/>
                        <a:t> / </a:t>
                      </a:r>
                      <a:r>
                        <a:rPr lang="en-AU" dirty="0" err="1" smtClean="0"/>
                        <a:t>salju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797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8592" y="399871"/>
            <a:ext cx="27040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b="1" u="sng" dirty="0" err="1" smtClean="0"/>
              <a:t>Kosa</a:t>
            </a:r>
            <a:r>
              <a:rPr lang="en-AU" b="1" u="sng" dirty="0" smtClean="0"/>
              <a:t> Kata:</a:t>
            </a:r>
          </a:p>
          <a:p>
            <a:r>
              <a:rPr lang="en-AU" dirty="0" err="1"/>
              <a:t>g</a:t>
            </a:r>
            <a:r>
              <a:rPr lang="en-AU" dirty="0" err="1" smtClean="0"/>
              <a:t>untur</a:t>
            </a:r>
            <a:r>
              <a:rPr lang="en-AU" dirty="0" smtClean="0"/>
              <a:t> = thunder</a:t>
            </a:r>
          </a:p>
          <a:p>
            <a:r>
              <a:rPr lang="en-AU" dirty="0" err="1"/>
              <a:t>k</a:t>
            </a:r>
            <a:r>
              <a:rPr lang="en-AU" dirty="0" err="1" smtClean="0"/>
              <a:t>ilat</a:t>
            </a:r>
            <a:r>
              <a:rPr lang="en-AU" dirty="0" smtClean="0"/>
              <a:t> = lightning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" y="655022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Adapted from: Cartwright, Kim; </a:t>
            </a:r>
            <a:r>
              <a:rPr lang="en-AU" sz="1400" dirty="0" err="1" smtClean="0"/>
              <a:t>Bagus</a:t>
            </a:r>
            <a:r>
              <a:rPr lang="en-AU" sz="1400" dirty="0" smtClean="0"/>
              <a:t> </a:t>
            </a:r>
            <a:r>
              <a:rPr lang="en-AU" sz="1400" dirty="0" err="1" smtClean="0"/>
              <a:t>Sekali</a:t>
            </a:r>
            <a:r>
              <a:rPr lang="en-AU" sz="1400" dirty="0" smtClean="0"/>
              <a:t> 2 Workbook and CD; CIS Heinemann 2002; page 44; CD 3, track 5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9841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83" y="347111"/>
            <a:ext cx="8911687" cy="1280890"/>
          </a:xfrm>
        </p:spPr>
        <p:txBody>
          <a:bodyPr/>
          <a:lstStyle/>
          <a:p>
            <a:r>
              <a:rPr lang="en-AU" dirty="0" smtClean="0"/>
              <a:t>Hari </a:t>
            </a:r>
            <a:r>
              <a:rPr lang="en-AU" dirty="0" err="1" smtClean="0"/>
              <a:t>ini</a:t>
            </a:r>
            <a:r>
              <a:rPr lang="en-AU" dirty="0" smtClean="0"/>
              <a:t>, </a:t>
            </a:r>
            <a:r>
              <a:rPr lang="en-AU" dirty="0" err="1" smtClean="0"/>
              <a:t>besok</a:t>
            </a:r>
            <a:r>
              <a:rPr lang="en-AU" dirty="0" smtClean="0"/>
              <a:t>, </a:t>
            </a:r>
            <a:r>
              <a:rPr lang="en-AU" dirty="0" err="1" smtClean="0"/>
              <a:t>kemarin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/>
              <a:t>t</a:t>
            </a:r>
            <a:r>
              <a:rPr lang="en-AU" sz="2000" dirty="0" smtClean="0"/>
              <a:t>oday, tomorrow, yesterday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49938" y="1027836"/>
            <a:ext cx="270401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b="1" u="sng" dirty="0" err="1" smtClean="0"/>
              <a:t>Kosa</a:t>
            </a:r>
            <a:r>
              <a:rPr lang="en-AU" b="1" u="sng" dirty="0" smtClean="0"/>
              <a:t> Kata:</a:t>
            </a:r>
          </a:p>
          <a:p>
            <a:r>
              <a:rPr lang="en-AU" dirty="0" err="1"/>
              <a:t>h</a:t>
            </a:r>
            <a:r>
              <a:rPr lang="en-AU" dirty="0" err="1" smtClean="0"/>
              <a:t>ari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= today</a:t>
            </a:r>
          </a:p>
          <a:p>
            <a:r>
              <a:rPr lang="en-AU" dirty="0" err="1"/>
              <a:t>b</a:t>
            </a:r>
            <a:r>
              <a:rPr lang="en-AU" dirty="0" err="1" smtClean="0"/>
              <a:t>esok</a:t>
            </a:r>
            <a:r>
              <a:rPr lang="en-AU" dirty="0" smtClean="0"/>
              <a:t> = tomorrow</a:t>
            </a:r>
          </a:p>
          <a:p>
            <a:r>
              <a:rPr lang="en-AU" dirty="0" err="1"/>
              <a:t>k</a:t>
            </a:r>
            <a:r>
              <a:rPr lang="en-AU" dirty="0" err="1" smtClean="0"/>
              <a:t>emarin</a:t>
            </a:r>
            <a:r>
              <a:rPr lang="en-AU" dirty="0" smtClean="0"/>
              <a:t> = yesterday </a:t>
            </a:r>
            <a:endParaRPr lang="en-AU" dirty="0"/>
          </a:p>
        </p:txBody>
      </p:sp>
      <p:pic>
        <p:nvPicPr>
          <p:cNvPr id="2050" name="Picture 2" descr="https://rubrikbahasa.files.wordpress.com/2010/05/selamat-pagi-siang-sore-malam.jpg?w=65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/>
          <a:stretch/>
        </p:blipFill>
        <p:spPr bwMode="auto">
          <a:xfrm>
            <a:off x="1424471" y="2336340"/>
            <a:ext cx="2177712" cy="20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6605" y="2265380"/>
            <a:ext cx="7951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 have already learnt that there are four parts of the day in Indonesia. We use these to greet others. </a:t>
            </a:r>
          </a:p>
          <a:p>
            <a:r>
              <a:rPr lang="en-AU" b="1" dirty="0" smtClean="0"/>
              <a:t>1. </a:t>
            </a:r>
            <a:r>
              <a:rPr lang="en-AU" b="1" dirty="0" err="1" smtClean="0"/>
              <a:t>Tulislah</a:t>
            </a:r>
            <a:r>
              <a:rPr lang="en-AU" b="1" dirty="0" smtClean="0"/>
              <a:t> </a:t>
            </a:r>
            <a:r>
              <a:rPr lang="en-AU" b="1" dirty="0" err="1" smtClean="0"/>
              <a:t>salam</a:t>
            </a:r>
            <a:r>
              <a:rPr lang="en-AU" b="1" dirty="0" smtClean="0"/>
              <a:t> </a:t>
            </a:r>
            <a:r>
              <a:rPr lang="en-AU" b="1" dirty="0" err="1" smtClean="0"/>
              <a:t>dalam</a:t>
            </a:r>
            <a:r>
              <a:rPr lang="en-AU" b="1" dirty="0" smtClean="0"/>
              <a:t> Bahasa Indonesia. </a:t>
            </a:r>
            <a:r>
              <a:rPr lang="en-AU" sz="1400" dirty="0" smtClean="0"/>
              <a:t>(Write the greetings in Indonesian)</a:t>
            </a:r>
            <a:endParaRPr lang="en-AU" dirty="0" smtClean="0"/>
          </a:p>
          <a:p>
            <a:r>
              <a:rPr lang="en-AU" dirty="0" smtClean="0"/>
              <a:t>a) </a:t>
            </a:r>
            <a:r>
              <a:rPr lang="en-AU" dirty="0" err="1" smtClean="0"/>
              <a:t>Selamat</a:t>
            </a:r>
            <a:r>
              <a:rPr lang="en-AU" dirty="0" smtClean="0"/>
              <a:t> </a:t>
            </a:r>
            <a:r>
              <a:rPr lang="en-AU" dirty="0" err="1" smtClean="0"/>
              <a:t>pagi</a:t>
            </a:r>
            <a:endParaRPr lang="en-AU" dirty="0" smtClean="0"/>
          </a:p>
          <a:p>
            <a:r>
              <a:rPr lang="en-AU" dirty="0" smtClean="0"/>
              <a:t>b)</a:t>
            </a:r>
          </a:p>
          <a:p>
            <a:r>
              <a:rPr lang="en-AU" dirty="0" smtClean="0"/>
              <a:t>c)</a:t>
            </a:r>
          </a:p>
          <a:p>
            <a:r>
              <a:rPr lang="en-AU" dirty="0" smtClean="0"/>
              <a:t>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2593" y="4400533"/>
            <a:ext cx="10655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parts of the day can also be used when describing the weather. We can say “in the morning” or “in the afternoon” etc.</a:t>
            </a:r>
          </a:p>
          <a:p>
            <a:r>
              <a:rPr lang="en-AU" dirty="0" smtClean="0"/>
              <a:t> </a:t>
            </a:r>
          </a:p>
          <a:p>
            <a:r>
              <a:rPr lang="en-AU" b="1" dirty="0" smtClean="0"/>
              <a:t>1. </a:t>
            </a:r>
            <a:r>
              <a:rPr lang="en-AU" b="1" dirty="0" err="1" smtClean="0"/>
              <a:t>Lengkapi</a:t>
            </a:r>
            <a:r>
              <a:rPr lang="en-AU" b="1" dirty="0" smtClean="0"/>
              <a:t> </a:t>
            </a:r>
            <a:r>
              <a:rPr lang="en-AU" b="1" dirty="0" err="1" smtClean="0"/>
              <a:t>tabel</a:t>
            </a:r>
            <a:r>
              <a:rPr lang="en-AU" b="1" dirty="0" smtClean="0"/>
              <a:t> </a:t>
            </a:r>
            <a:r>
              <a:rPr lang="en-AU" b="1" dirty="0" err="1" smtClean="0"/>
              <a:t>ini</a:t>
            </a:r>
            <a:r>
              <a:rPr lang="en-AU" b="1" dirty="0" smtClean="0"/>
              <a:t>: </a:t>
            </a:r>
            <a:r>
              <a:rPr lang="en-AU" sz="1400" dirty="0" smtClean="0"/>
              <a:t>(fill in this table)</a:t>
            </a:r>
            <a:endParaRPr lang="en-A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4471" y="1298436"/>
            <a:ext cx="599095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b="1" dirty="0" err="1" smtClean="0"/>
              <a:t>Ingatlah</a:t>
            </a:r>
            <a:r>
              <a:rPr lang="en-AU" b="1" dirty="0" smtClean="0"/>
              <a:t>:</a:t>
            </a:r>
          </a:p>
          <a:p>
            <a:r>
              <a:rPr lang="en-AU" dirty="0" err="1" smtClean="0"/>
              <a:t>Pada</a:t>
            </a:r>
            <a:r>
              <a:rPr lang="en-AU" dirty="0" smtClean="0"/>
              <a:t> = in/on/at a date, time, day, year, month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Di = in/on/at a place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18376"/>
              </p:ext>
            </p:extLst>
          </p:nvPr>
        </p:nvGraphicFramePr>
        <p:xfrm>
          <a:off x="5264726" y="4934084"/>
          <a:ext cx="667789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946">
                  <a:extLst>
                    <a:ext uri="{9D8B030D-6E8A-4147-A177-3AD203B41FA5}">
                      <a16:colId xmlns:a16="http://schemas.microsoft.com/office/drawing/2014/main" val="2453128495"/>
                    </a:ext>
                  </a:extLst>
                </a:gridCol>
                <a:gridCol w="3338946">
                  <a:extLst>
                    <a:ext uri="{9D8B030D-6E8A-4147-A177-3AD203B41FA5}">
                      <a16:colId xmlns:a16="http://schemas.microsoft.com/office/drawing/2014/main" val="4187883624"/>
                    </a:ext>
                  </a:extLst>
                </a:gridCol>
              </a:tblGrid>
              <a:tr h="318038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Bahasa Indonesia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Bahasa </a:t>
                      </a:r>
                      <a:r>
                        <a:rPr lang="en-AU" sz="1600" dirty="0" err="1" smtClean="0"/>
                        <a:t>Inggris</a:t>
                      </a:r>
                      <a:r>
                        <a:rPr lang="en-AU" sz="1600" dirty="0" smtClean="0"/>
                        <a:t> </a:t>
                      </a:r>
                      <a:endParaRPr lang="en-A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53409209"/>
                  </a:ext>
                </a:extLst>
              </a:tr>
              <a:tr h="318038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Pada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baseline="0" dirty="0" err="1" smtClean="0"/>
                        <a:t>pagi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baseline="0" dirty="0" err="1" smtClean="0"/>
                        <a:t>hari</a:t>
                      </a:r>
                      <a:r>
                        <a:rPr lang="en-AU" sz="1600" baseline="0" dirty="0" smtClean="0"/>
                        <a:t>… 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9845904"/>
                  </a:ext>
                </a:extLst>
              </a:tr>
              <a:tr h="318038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In the middle of the day…</a:t>
                      </a:r>
                      <a:endParaRPr lang="en-A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7237331"/>
                  </a:ext>
                </a:extLst>
              </a:tr>
              <a:tr h="318038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Pada</a:t>
                      </a:r>
                      <a:r>
                        <a:rPr lang="en-AU" sz="1600" dirty="0" smtClean="0"/>
                        <a:t> sore </a:t>
                      </a:r>
                      <a:r>
                        <a:rPr lang="en-AU" sz="1600" dirty="0" err="1" smtClean="0"/>
                        <a:t>hari</a:t>
                      </a:r>
                      <a:r>
                        <a:rPr lang="en-AU" sz="1600" dirty="0" smtClean="0"/>
                        <a:t>…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69652555"/>
                  </a:ext>
                </a:extLst>
              </a:tr>
              <a:tr h="318038">
                <a:tc>
                  <a:txBody>
                    <a:bodyPr/>
                    <a:lstStyle/>
                    <a:p>
                      <a:endParaRPr lang="en-A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In the evening… </a:t>
                      </a:r>
                      <a:endParaRPr lang="en-A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08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1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43" y="368078"/>
            <a:ext cx="8911687" cy="1280890"/>
          </a:xfrm>
        </p:spPr>
        <p:txBody>
          <a:bodyPr/>
          <a:lstStyle/>
          <a:p>
            <a:r>
              <a:rPr lang="en-AU" dirty="0" err="1" smtClean="0"/>
              <a:t>Laporan</a:t>
            </a:r>
            <a:r>
              <a:rPr lang="en-AU" dirty="0" smtClean="0"/>
              <a:t> </a:t>
            </a:r>
            <a:r>
              <a:rPr lang="en-AU" dirty="0" err="1" smtClean="0"/>
              <a:t>Cuaca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sz="2000" dirty="0" smtClean="0"/>
              <a:t>Weather report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3" y="1842952"/>
            <a:ext cx="10577149" cy="387531"/>
          </a:xfrm>
        </p:spPr>
        <p:txBody>
          <a:bodyPr/>
          <a:lstStyle/>
          <a:p>
            <a:r>
              <a:rPr lang="en-AU" dirty="0" err="1" smtClean="0"/>
              <a:t>Bacalah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jawablah</a:t>
            </a:r>
            <a:r>
              <a:rPr lang="en-AU" dirty="0" smtClean="0"/>
              <a:t> </a:t>
            </a:r>
            <a:r>
              <a:rPr lang="en-AU" dirty="0" err="1" smtClean="0"/>
              <a:t>pertanyaan</a:t>
            </a:r>
            <a:r>
              <a:rPr lang="en-AU" dirty="0" smtClean="0"/>
              <a:t>. </a:t>
            </a:r>
            <a:r>
              <a:rPr lang="en-AU" sz="1400" dirty="0" smtClean="0"/>
              <a:t>(read and answer the questions)</a:t>
            </a:r>
            <a:endParaRPr lang="en-AU" dirty="0"/>
          </a:p>
        </p:txBody>
      </p:sp>
      <p:pic>
        <p:nvPicPr>
          <p:cNvPr id="4" name="Picture 3" descr="print7.qxd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t="11701" r="26607" b="24971"/>
          <a:stretch/>
        </p:blipFill>
        <p:spPr>
          <a:xfrm>
            <a:off x="404949" y="2348342"/>
            <a:ext cx="6035041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08" y="6581001"/>
            <a:ext cx="1187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/>
              <a:t>Adapted from: Languages online, </a:t>
            </a:r>
            <a:r>
              <a:rPr lang="en-AU" sz="1200" dirty="0" err="1" smtClean="0"/>
              <a:t>Laporan</a:t>
            </a:r>
            <a:r>
              <a:rPr lang="en-AU" sz="1200" dirty="0" smtClean="0"/>
              <a:t> </a:t>
            </a:r>
            <a:r>
              <a:rPr lang="en-AU" sz="1200" dirty="0" err="1" smtClean="0"/>
              <a:t>Cuaca</a:t>
            </a:r>
            <a:r>
              <a:rPr lang="en-AU" sz="1200" dirty="0" smtClean="0"/>
              <a:t>, </a:t>
            </a:r>
            <a:r>
              <a:rPr lang="en-AU" sz="1200" dirty="0">
                <a:hlinkClick r:id="rId3"/>
              </a:rPr>
              <a:t>https://www.education.vic.gov.au/languagesonline/indonesian/sect28/pdfs/print7.pdf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92390" y="3012203"/>
            <a:ext cx="540802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err="1" smtClean="0"/>
              <a:t>Pertanyaan</a:t>
            </a:r>
            <a:r>
              <a:rPr lang="en-AU" b="1" dirty="0" smtClean="0"/>
              <a:t>:</a:t>
            </a:r>
          </a:p>
          <a:p>
            <a:pPr marL="342900" indent="-342900">
              <a:buAutoNum type="arabicPeriod"/>
            </a:pPr>
            <a:r>
              <a:rPr lang="en-AU" dirty="0" smtClean="0"/>
              <a:t>Where is Medan?</a:t>
            </a:r>
          </a:p>
          <a:p>
            <a:pPr marL="342900" indent="-342900">
              <a:buAutoNum type="arabicPeriod"/>
            </a:pPr>
            <a:endParaRPr lang="en-AU" dirty="0" smtClean="0"/>
          </a:p>
          <a:p>
            <a:pPr marL="342900" indent="-342900">
              <a:buAutoNum type="arabicPeriod"/>
            </a:pPr>
            <a:r>
              <a:rPr lang="en-AU" dirty="0" smtClean="0"/>
              <a:t>What is the weather like in </a:t>
            </a:r>
            <a:r>
              <a:rPr lang="en-AU" dirty="0"/>
              <a:t>M</a:t>
            </a:r>
            <a:r>
              <a:rPr lang="en-AU" dirty="0" smtClean="0"/>
              <a:t>edan today?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 smtClean="0"/>
              <a:t>What is today’s maximum temperature?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r>
              <a:rPr lang="en-AU" dirty="0" smtClean="0"/>
              <a:t>When will it be windy?</a:t>
            </a:r>
          </a:p>
          <a:p>
            <a:pPr marL="342900" indent="-342900">
              <a:buAutoNum type="arabicPeriod"/>
            </a:pPr>
            <a:endParaRPr lang="en-AU" dirty="0" smtClean="0"/>
          </a:p>
          <a:p>
            <a:pPr marL="342900" indent="-342900">
              <a:buAutoNum type="arabicPeriod"/>
            </a:pPr>
            <a:r>
              <a:rPr lang="en-AU" dirty="0" smtClean="0"/>
              <a:t>What will the maximum temperature be tomorrow? </a:t>
            </a:r>
          </a:p>
          <a:p>
            <a:pPr marL="342900" indent="-34290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86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3107" y="370259"/>
            <a:ext cx="8911687" cy="956496"/>
          </a:xfrm>
        </p:spPr>
        <p:txBody>
          <a:bodyPr>
            <a:normAutofit fontScale="90000"/>
          </a:bodyPr>
          <a:lstStyle/>
          <a:p>
            <a:r>
              <a:rPr lang="en-AU" sz="4000" dirty="0" err="1" smtClean="0"/>
              <a:t>Bagaimana</a:t>
            </a:r>
            <a:r>
              <a:rPr lang="en-AU" sz="4000" dirty="0" smtClean="0"/>
              <a:t> </a:t>
            </a:r>
            <a:r>
              <a:rPr lang="en-AU" sz="4000" dirty="0" err="1" smtClean="0"/>
              <a:t>cuaca</a:t>
            </a:r>
            <a:r>
              <a:rPr lang="en-AU" sz="4000" dirty="0" smtClean="0"/>
              <a:t> di Australia?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200" dirty="0" smtClean="0"/>
              <a:t>How is the weather in Australia?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209309" y="1734122"/>
            <a:ext cx="9993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smtClean="0"/>
              <a:t>On the next slide, find and paste a picture of four Australian cities with a different season each. </a:t>
            </a:r>
          </a:p>
          <a:p>
            <a:pPr marL="342900" indent="-342900">
              <a:buAutoNum type="arabicPeriod"/>
            </a:pPr>
            <a:r>
              <a:rPr lang="en-AU" b="1" dirty="0" smtClean="0"/>
              <a:t>Write the name of the season and the city.</a:t>
            </a:r>
          </a:p>
          <a:p>
            <a:pPr marL="342900" indent="-342900">
              <a:buAutoNum type="arabicPeriod"/>
            </a:pPr>
            <a:r>
              <a:rPr lang="en-AU" b="1" dirty="0" smtClean="0"/>
              <a:t>Write sentences for each picture in Indonesian.  </a:t>
            </a:r>
            <a:endParaRPr lang="en-AU" b="1" dirty="0"/>
          </a:p>
        </p:txBody>
      </p:sp>
      <p:pic>
        <p:nvPicPr>
          <p:cNvPr id="1026" name="Picture 2" descr="https://img.beritasatu.com/cache/jakartaglobe/960x620-4/2019/12/1576641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99" y="4333960"/>
            <a:ext cx="2956210" cy="19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98035" y="3749185"/>
            <a:ext cx="336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Jakarta </a:t>
            </a:r>
            <a:r>
              <a:rPr lang="en-AU" b="1" dirty="0" err="1" smtClean="0"/>
              <a:t>pada</a:t>
            </a:r>
            <a:r>
              <a:rPr lang="en-AU" b="1" dirty="0" smtClean="0"/>
              <a:t> </a:t>
            </a:r>
            <a:r>
              <a:rPr lang="en-AU" b="1" dirty="0" err="1" smtClean="0"/>
              <a:t>musim</a:t>
            </a:r>
            <a:r>
              <a:rPr lang="en-AU" b="1" dirty="0" smtClean="0"/>
              <a:t> </a:t>
            </a:r>
            <a:r>
              <a:rPr lang="en-AU" b="1" dirty="0" err="1" smtClean="0"/>
              <a:t>hujan</a:t>
            </a:r>
            <a:r>
              <a:rPr lang="en-AU" b="1" dirty="0" smtClean="0"/>
              <a:t>.</a:t>
            </a:r>
          </a:p>
          <a:p>
            <a:pPr algn="ctr"/>
            <a:r>
              <a:rPr lang="en-AU" sz="1400" dirty="0" smtClean="0"/>
              <a:t>Jakarta in the wet season</a:t>
            </a:r>
            <a:endParaRPr lang="en-A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57309" y="4333960"/>
            <a:ext cx="7721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/>
              <a:t>Pada</a:t>
            </a:r>
            <a:r>
              <a:rPr lang="en-AU" dirty="0" smtClean="0"/>
              <a:t> </a:t>
            </a:r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hujan</a:t>
            </a:r>
            <a:r>
              <a:rPr lang="en-AU" dirty="0" smtClean="0"/>
              <a:t>, </a:t>
            </a:r>
            <a:r>
              <a:rPr lang="en-AU" dirty="0" err="1" smtClean="0"/>
              <a:t>cuaca</a:t>
            </a:r>
            <a:r>
              <a:rPr lang="en-AU" dirty="0" smtClean="0"/>
              <a:t> di Jakarta </a:t>
            </a:r>
            <a:r>
              <a:rPr lang="en-AU" dirty="0" err="1" smtClean="0"/>
              <a:t>panas</a:t>
            </a:r>
            <a:r>
              <a:rPr lang="en-AU" dirty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lembab</a:t>
            </a:r>
            <a:r>
              <a:rPr lang="en-AU" dirty="0" smtClean="0"/>
              <a:t>. Ada </a:t>
            </a:r>
            <a:r>
              <a:rPr lang="en-AU" dirty="0" err="1" smtClean="0"/>
              <a:t>hujan</a:t>
            </a:r>
            <a:r>
              <a:rPr lang="en-AU" dirty="0" smtClean="0"/>
              <a:t> </a:t>
            </a:r>
            <a:r>
              <a:rPr lang="en-AU" dirty="0" err="1" smtClean="0"/>
              <a:t>keras</a:t>
            </a:r>
            <a:r>
              <a:rPr lang="en-AU" dirty="0" smtClean="0"/>
              <a:t>.</a:t>
            </a:r>
          </a:p>
          <a:p>
            <a:r>
              <a:rPr lang="en-AU" sz="1400" dirty="0" smtClean="0"/>
              <a:t>In the </a:t>
            </a:r>
            <a:r>
              <a:rPr lang="en-AU" sz="1400" dirty="0" err="1" smtClean="0"/>
              <a:t>weat</a:t>
            </a:r>
            <a:r>
              <a:rPr lang="en-AU" sz="1400" dirty="0" smtClean="0"/>
              <a:t> season, the weather in Jakarta is hot and humid. There is heavy rain.</a:t>
            </a:r>
            <a:endParaRPr lang="en-AU" dirty="0" smtClean="0"/>
          </a:p>
          <a:p>
            <a:endParaRPr lang="en-AU" dirty="0"/>
          </a:p>
          <a:p>
            <a:r>
              <a:rPr lang="en-AU" dirty="0" err="1" smtClean="0"/>
              <a:t>Suhu</a:t>
            </a:r>
            <a:r>
              <a:rPr lang="en-AU" dirty="0" smtClean="0"/>
              <a:t> </a:t>
            </a:r>
            <a:r>
              <a:rPr lang="en-AU" dirty="0" err="1" smtClean="0"/>
              <a:t>maksimum</a:t>
            </a:r>
            <a:r>
              <a:rPr lang="en-AU" dirty="0" smtClean="0"/>
              <a:t> </a:t>
            </a:r>
            <a:r>
              <a:rPr lang="en-AU" dirty="0" err="1" smtClean="0"/>
              <a:t>kira-kira</a:t>
            </a:r>
            <a:r>
              <a:rPr lang="en-AU" dirty="0" smtClean="0"/>
              <a:t> 30 </a:t>
            </a:r>
            <a:r>
              <a:rPr lang="en-AU" dirty="0" err="1" smtClean="0"/>
              <a:t>derajat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suhu</a:t>
            </a:r>
            <a:r>
              <a:rPr lang="en-AU" dirty="0" smtClean="0"/>
              <a:t> minimum </a:t>
            </a:r>
            <a:r>
              <a:rPr lang="en-AU" dirty="0" err="1" smtClean="0"/>
              <a:t>kira-kira</a:t>
            </a:r>
            <a:r>
              <a:rPr lang="en-AU" dirty="0" smtClean="0"/>
              <a:t> 23 </a:t>
            </a:r>
            <a:r>
              <a:rPr lang="en-AU" dirty="0" err="1" smtClean="0"/>
              <a:t>derajat</a:t>
            </a:r>
            <a:r>
              <a:rPr lang="en-AU" dirty="0" smtClean="0"/>
              <a:t>.</a:t>
            </a:r>
          </a:p>
          <a:p>
            <a:r>
              <a:rPr lang="en-AU" sz="1400" dirty="0" smtClean="0"/>
              <a:t>The maximum temperature is approximately 30 degrees and the minimum temperature is approximately 23 degrees.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098035" y="3087967"/>
            <a:ext cx="183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CONTOH:</a:t>
            </a:r>
          </a:p>
          <a:p>
            <a:r>
              <a:rPr lang="en-AU" dirty="0" smtClean="0"/>
              <a:t>(Example)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808031" y="2825855"/>
            <a:ext cx="3394364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b="1" u="sng" dirty="0" err="1" smtClean="0"/>
              <a:t>Kosa</a:t>
            </a:r>
            <a:r>
              <a:rPr lang="en-AU" b="1" u="sng" dirty="0"/>
              <a:t> </a:t>
            </a:r>
            <a:r>
              <a:rPr lang="en-AU" b="1" u="sng" dirty="0" smtClean="0"/>
              <a:t>kata:</a:t>
            </a:r>
          </a:p>
          <a:p>
            <a:endParaRPr lang="en-AU" dirty="0" smtClean="0"/>
          </a:p>
          <a:p>
            <a:r>
              <a:rPr lang="en-AU" dirty="0" err="1"/>
              <a:t>k</a:t>
            </a:r>
            <a:r>
              <a:rPr lang="en-AU" dirty="0" err="1" smtClean="0"/>
              <a:t>ira-kira</a:t>
            </a:r>
            <a:r>
              <a:rPr lang="en-AU" dirty="0" smtClean="0"/>
              <a:t> = approximately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3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623107" y="370259"/>
            <a:ext cx="8911687" cy="956496"/>
          </a:xfrm>
        </p:spPr>
        <p:txBody>
          <a:bodyPr>
            <a:normAutofit fontScale="90000"/>
          </a:bodyPr>
          <a:lstStyle/>
          <a:p>
            <a:r>
              <a:rPr lang="en-AU" sz="4000" dirty="0" err="1" smtClean="0"/>
              <a:t>Bagaimana</a:t>
            </a:r>
            <a:r>
              <a:rPr lang="en-AU" sz="4000" dirty="0" smtClean="0"/>
              <a:t> </a:t>
            </a:r>
            <a:r>
              <a:rPr lang="en-AU" sz="4000" dirty="0" err="1" smtClean="0"/>
              <a:t>cuaca</a:t>
            </a:r>
            <a:r>
              <a:rPr lang="en-AU" sz="4000" dirty="0" smtClean="0"/>
              <a:t> di Australia?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200" dirty="0" smtClean="0"/>
              <a:t>How is the weather in Australia?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195021" y="1448372"/>
            <a:ext cx="999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smtClean="0"/>
              <a:t>Find and paste a picture of four Australian cities with a different season each. </a:t>
            </a:r>
          </a:p>
          <a:p>
            <a:pPr marL="342900" indent="-342900">
              <a:buAutoNum type="arabicPeriod"/>
            </a:pPr>
            <a:r>
              <a:rPr lang="en-AU" b="1" dirty="0" smtClean="0"/>
              <a:t>Write the name of the season and the city.</a:t>
            </a:r>
          </a:p>
          <a:p>
            <a:pPr marL="342900" indent="-342900">
              <a:buAutoNum type="arabicPeriod"/>
            </a:pPr>
            <a:r>
              <a:rPr lang="en-AU" b="1" dirty="0" smtClean="0"/>
              <a:t>Write sentences for each picture in Indonesian. 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2391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001" y="447063"/>
            <a:ext cx="8911687" cy="1280890"/>
          </a:xfrm>
        </p:spPr>
        <p:txBody>
          <a:bodyPr/>
          <a:lstStyle/>
          <a:p>
            <a:r>
              <a:rPr lang="en-AU" dirty="0" smtClean="0"/>
              <a:t>Nama-</a:t>
            </a:r>
            <a:r>
              <a:rPr lang="en-AU" dirty="0" err="1" smtClean="0"/>
              <a:t>nama</a:t>
            </a:r>
            <a:r>
              <a:rPr lang="en-AU" dirty="0" smtClean="0"/>
              <a:t> </a:t>
            </a:r>
            <a:r>
              <a:rPr lang="en-AU" dirty="0" err="1" smtClean="0"/>
              <a:t>Bulan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 smtClean="0"/>
              <a:t>(names of months)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72228"/>
              </p:ext>
            </p:extLst>
          </p:nvPr>
        </p:nvGraphicFramePr>
        <p:xfrm>
          <a:off x="2592925" y="2379081"/>
          <a:ext cx="2428875" cy="4171942"/>
        </p:xfrm>
        <a:graphic>
          <a:graphicData uri="http://schemas.openxmlformats.org/drawingml/2006/table">
            <a:tbl>
              <a:tblPr/>
              <a:tblGrid>
                <a:gridCol w="2428875">
                  <a:extLst>
                    <a:ext uri="{9D8B030D-6E8A-4147-A177-3AD203B41FA5}">
                      <a16:colId xmlns:a16="http://schemas.microsoft.com/office/drawing/2014/main" val="3952525433"/>
                    </a:ext>
                  </a:extLst>
                </a:gridCol>
              </a:tblGrid>
              <a:tr h="298938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>
                          <a:effectLst/>
                        </a:rPr>
                        <a:t>Nama </a:t>
                      </a:r>
                      <a:r>
                        <a:rPr lang="en-AU" sz="1500" dirty="0" err="1" smtClean="0">
                          <a:effectLst/>
                        </a:rPr>
                        <a:t>bulan</a:t>
                      </a:r>
                      <a:endParaRPr lang="en-AU" sz="1500" dirty="0" smtClean="0">
                        <a:effectLst/>
                      </a:endParaRPr>
                    </a:p>
                    <a:p>
                      <a:pPr algn="ctr"/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310173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>
                          <a:solidFill>
                            <a:srgbClr val="0B0080"/>
                          </a:solidFill>
                          <a:effectLst/>
                          <a:hlinkClick r:id="rId4" tooltip="Januari"/>
                        </a:rPr>
                        <a:t>Januari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421988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>
                          <a:solidFill>
                            <a:srgbClr val="0B0080"/>
                          </a:solidFill>
                          <a:effectLst/>
                          <a:hlinkClick r:id="rId5" tooltip="Februari"/>
                        </a:rPr>
                        <a:t>Februari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73725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>
                          <a:solidFill>
                            <a:srgbClr val="0B0080"/>
                          </a:solidFill>
                          <a:effectLst/>
                          <a:hlinkClick r:id="rId6" tooltip="Maret"/>
                        </a:rPr>
                        <a:t>Maret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10424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>
                          <a:solidFill>
                            <a:srgbClr val="0B0080"/>
                          </a:solidFill>
                          <a:effectLst/>
                          <a:hlinkClick r:id="rId7" tooltip="April"/>
                        </a:rPr>
                        <a:t>April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21141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>
                          <a:solidFill>
                            <a:srgbClr val="0B0080"/>
                          </a:solidFill>
                          <a:effectLst/>
                          <a:hlinkClick r:id="rId8" tooltip="Mei"/>
                        </a:rPr>
                        <a:t>Mei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94759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>
                          <a:solidFill>
                            <a:srgbClr val="0B0080"/>
                          </a:solidFill>
                          <a:effectLst/>
                          <a:hlinkClick r:id="rId9" tooltip="Juni"/>
                        </a:rPr>
                        <a:t>Juni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17749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>
                          <a:solidFill>
                            <a:srgbClr val="0B0080"/>
                          </a:solidFill>
                          <a:effectLst/>
                          <a:hlinkClick r:id="rId10" tooltip="Juli"/>
                        </a:rPr>
                        <a:t>Juli</a:t>
                      </a:r>
                      <a:endParaRPr lang="en-AU" sz="150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35084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>
                          <a:solidFill>
                            <a:srgbClr val="0B0080"/>
                          </a:solidFill>
                          <a:effectLst/>
                          <a:hlinkClick r:id="rId11" tooltip="Agustus"/>
                        </a:rPr>
                        <a:t>Agustus</a:t>
                      </a:r>
                      <a:endParaRPr lang="en-AU" sz="150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005679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>
                          <a:solidFill>
                            <a:srgbClr val="0B0080"/>
                          </a:solidFill>
                          <a:effectLst/>
                          <a:hlinkClick r:id="rId12" tooltip="September"/>
                        </a:rPr>
                        <a:t>September</a:t>
                      </a:r>
                      <a:endParaRPr lang="en-AU" sz="150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92607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>
                          <a:solidFill>
                            <a:srgbClr val="0B0080"/>
                          </a:solidFill>
                          <a:effectLst/>
                          <a:hlinkClick r:id="rId13" tooltip="Oktober"/>
                        </a:rPr>
                        <a:t>Oktober</a:t>
                      </a:r>
                      <a:endParaRPr lang="en-AU" sz="150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472766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>
                          <a:solidFill>
                            <a:srgbClr val="0B0080"/>
                          </a:solidFill>
                          <a:effectLst/>
                          <a:hlinkClick r:id="rId14" tooltip="November"/>
                        </a:rPr>
                        <a:t>November</a:t>
                      </a:r>
                      <a:endParaRPr lang="en-AU" sz="150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871995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r>
                        <a:rPr lang="en-AU" sz="1500" u="none" strike="noStrike" dirty="0" err="1">
                          <a:solidFill>
                            <a:srgbClr val="0B0080"/>
                          </a:solidFill>
                          <a:effectLst/>
                          <a:hlinkClick r:id="rId15" tooltip="Desember"/>
                        </a:rPr>
                        <a:t>Desember</a:t>
                      </a:r>
                      <a:endParaRPr lang="en-AU" sz="1500" dirty="0">
                        <a:effectLst/>
                      </a:endParaRPr>
                    </a:p>
                  </a:txBody>
                  <a:tcPr marL="74735" marR="74735" marT="37367" marB="37367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4534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2925" y="1905000"/>
            <a:ext cx="2428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err="1" smtClean="0"/>
              <a:t>Bacalah</a:t>
            </a:r>
            <a:r>
              <a:rPr lang="en-AU" b="1" dirty="0" smtClean="0"/>
              <a:t>. </a:t>
            </a:r>
            <a:r>
              <a:rPr lang="en-AU" sz="1400" dirty="0" smtClean="0"/>
              <a:t>(Read.)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68078" y="1595820"/>
            <a:ext cx="572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2. </a:t>
            </a:r>
            <a:r>
              <a:rPr lang="en-AU" b="1" dirty="0" err="1" smtClean="0"/>
              <a:t>Dengarkanlah</a:t>
            </a:r>
            <a:r>
              <a:rPr lang="en-AU" b="1" dirty="0" smtClean="0"/>
              <a:t>. </a:t>
            </a:r>
            <a:r>
              <a:rPr lang="en-AU" sz="1400" dirty="0" smtClean="0"/>
              <a:t>(Listen.)</a:t>
            </a:r>
            <a:endParaRPr lang="en-AU" sz="1400" b="1" dirty="0" smtClean="0"/>
          </a:p>
          <a:p>
            <a:r>
              <a:rPr lang="en-AU" b="1" dirty="0" smtClean="0"/>
              <a:t>3. </a:t>
            </a:r>
            <a:r>
              <a:rPr lang="en-AU" b="1" dirty="0" err="1" smtClean="0"/>
              <a:t>Belajar</a:t>
            </a:r>
            <a:r>
              <a:rPr lang="en-AU" b="1" dirty="0" smtClean="0"/>
              <a:t> </a:t>
            </a:r>
            <a:r>
              <a:rPr lang="en-AU" b="1" dirty="0" err="1" smtClean="0"/>
              <a:t>lagu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rekam</a:t>
            </a:r>
            <a:r>
              <a:rPr lang="en-AU" b="1" dirty="0" smtClean="0"/>
              <a:t> </a:t>
            </a:r>
            <a:r>
              <a:rPr lang="en-AU" b="1" dirty="0" err="1" smtClean="0"/>
              <a:t>diri</a:t>
            </a:r>
            <a:r>
              <a:rPr lang="en-AU" b="1" dirty="0" smtClean="0"/>
              <a:t> </a:t>
            </a:r>
            <a:r>
              <a:rPr lang="en-AU" b="1" dirty="0" err="1" smtClean="0"/>
              <a:t>sendiri</a:t>
            </a:r>
            <a:r>
              <a:rPr lang="en-AU" b="1" dirty="0" smtClean="0"/>
              <a:t> </a:t>
            </a:r>
            <a:r>
              <a:rPr lang="en-AU" b="1" dirty="0" err="1" smtClean="0"/>
              <a:t>menyanyi</a:t>
            </a:r>
            <a:r>
              <a:rPr lang="en-AU" b="1" dirty="0" smtClean="0"/>
              <a:t>.</a:t>
            </a:r>
          </a:p>
          <a:p>
            <a:r>
              <a:rPr lang="en-AU" sz="1400" dirty="0" smtClean="0"/>
              <a:t>      Learn the song and record yourself singing.</a:t>
            </a:r>
          </a:p>
        </p:txBody>
      </p:sp>
      <p:pic>
        <p:nvPicPr>
          <p:cNvPr id="8" name="Lagu Nama Nama Bu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42045" y="175873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8077" y="2519150"/>
            <a:ext cx="4794069" cy="403187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 err="1" smtClean="0"/>
              <a:t>Lagu</a:t>
            </a:r>
            <a:r>
              <a:rPr lang="en-AU" sz="1600" b="1" dirty="0" smtClean="0"/>
              <a:t>:  Nama-</a:t>
            </a:r>
            <a:r>
              <a:rPr lang="en-AU" sz="1600" b="1" dirty="0" err="1" smtClean="0"/>
              <a:t>nama</a:t>
            </a:r>
            <a:r>
              <a:rPr lang="en-AU" sz="1600" b="1" dirty="0" smtClean="0"/>
              <a:t> </a:t>
            </a:r>
            <a:r>
              <a:rPr lang="en-AU" sz="1600" b="1" dirty="0" err="1" smtClean="0"/>
              <a:t>Bulan</a:t>
            </a:r>
            <a:endParaRPr lang="en-AU" sz="1600" b="1" dirty="0" smtClean="0"/>
          </a:p>
          <a:p>
            <a:pPr algn="ctr"/>
            <a:endParaRPr lang="en-AU" sz="1600" b="1" dirty="0" smtClean="0"/>
          </a:p>
          <a:p>
            <a:pPr algn="ctr"/>
            <a:r>
              <a:rPr lang="en-AU" sz="1600" dirty="0" smtClean="0"/>
              <a:t>Ada </a:t>
            </a:r>
            <a:r>
              <a:rPr lang="en-AU" sz="1600" dirty="0" err="1" smtClean="0"/>
              <a:t>dua</a:t>
            </a:r>
            <a:r>
              <a:rPr lang="en-AU" sz="1600" dirty="0" smtClean="0"/>
              <a:t> </a:t>
            </a:r>
            <a:r>
              <a:rPr lang="en-AU" sz="1600" dirty="0" err="1" smtClean="0"/>
              <a:t>belas</a:t>
            </a:r>
            <a:r>
              <a:rPr lang="en-AU" sz="1600" dirty="0" smtClean="0"/>
              <a:t> </a:t>
            </a:r>
            <a:r>
              <a:rPr lang="en-AU" sz="1600" dirty="0" err="1" smtClean="0"/>
              <a:t>nama-nama</a:t>
            </a:r>
            <a:r>
              <a:rPr lang="en-AU" sz="1600" dirty="0" smtClean="0"/>
              <a:t> </a:t>
            </a:r>
            <a:r>
              <a:rPr lang="en-AU" sz="1600" dirty="0" err="1" smtClean="0"/>
              <a:t>bulan</a:t>
            </a:r>
            <a:endParaRPr lang="en-AU" sz="1600" dirty="0" smtClean="0"/>
          </a:p>
          <a:p>
            <a:pPr algn="ctr"/>
            <a:r>
              <a:rPr lang="en-AU" sz="1600" dirty="0" smtClean="0"/>
              <a:t>Ayo </a:t>
            </a:r>
            <a:r>
              <a:rPr lang="en-AU" sz="1600" dirty="0" err="1" smtClean="0"/>
              <a:t>kawan</a:t>
            </a:r>
            <a:r>
              <a:rPr lang="en-AU" sz="1600" dirty="0" smtClean="0"/>
              <a:t>, </a:t>
            </a:r>
            <a:r>
              <a:rPr lang="en-AU" sz="1600" dirty="0" err="1" smtClean="0"/>
              <a:t>coba</a:t>
            </a:r>
            <a:r>
              <a:rPr lang="en-AU" sz="1600" dirty="0" smtClean="0"/>
              <a:t> </a:t>
            </a:r>
            <a:r>
              <a:rPr lang="en-AU" sz="1600" dirty="0" err="1" smtClean="0"/>
              <a:t>kita</a:t>
            </a:r>
            <a:r>
              <a:rPr lang="en-AU" sz="1600" dirty="0" smtClean="0"/>
              <a:t> </a:t>
            </a:r>
            <a:r>
              <a:rPr lang="en-AU" sz="1600" dirty="0" err="1" smtClean="0"/>
              <a:t>sebutkan</a:t>
            </a:r>
            <a:endParaRPr lang="en-AU" sz="1600" dirty="0" smtClean="0"/>
          </a:p>
          <a:p>
            <a:pPr algn="ctr"/>
            <a:endParaRPr lang="en-AU" sz="1600" dirty="0"/>
          </a:p>
          <a:p>
            <a:pPr algn="ctr"/>
            <a:r>
              <a:rPr lang="en-AU" sz="1600" dirty="0"/>
              <a:t>Ada </a:t>
            </a:r>
            <a:r>
              <a:rPr lang="en-AU" sz="1600" dirty="0" err="1"/>
              <a:t>dua</a:t>
            </a:r>
            <a:r>
              <a:rPr lang="en-AU" sz="1600" dirty="0"/>
              <a:t> </a:t>
            </a:r>
            <a:r>
              <a:rPr lang="en-AU" sz="1600" dirty="0" err="1"/>
              <a:t>belas</a:t>
            </a:r>
            <a:r>
              <a:rPr lang="en-AU" sz="1600" dirty="0"/>
              <a:t> </a:t>
            </a:r>
            <a:r>
              <a:rPr lang="en-AU" sz="1600" dirty="0" err="1"/>
              <a:t>nama-nama</a:t>
            </a:r>
            <a:r>
              <a:rPr lang="en-AU" sz="1600" dirty="0"/>
              <a:t> </a:t>
            </a:r>
            <a:r>
              <a:rPr lang="en-AU" sz="1600" dirty="0" err="1"/>
              <a:t>bulan</a:t>
            </a:r>
            <a:endParaRPr lang="en-AU" sz="1600" dirty="0"/>
          </a:p>
          <a:p>
            <a:pPr algn="ctr"/>
            <a:r>
              <a:rPr lang="en-AU" sz="1600" dirty="0"/>
              <a:t>Ayo </a:t>
            </a:r>
            <a:r>
              <a:rPr lang="en-AU" sz="1600" dirty="0" err="1"/>
              <a:t>kawan</a:t>
            </a:r>
            <a:r>
              <a:rPr lang="en-AU" sz="1600" dirty="0"/>
              <a:t>, </a:t>
            </a:r>
            <a:r>
              <a:rPr lang="en-AU" sz="1600" dirty="0" err="1"/>
              <a:t>coba</a:t>
            </a:r>
            <a:r>
              <a:rPr lang="en-AU" sz="1600" dirty="0"/>
              <a:t> </a:t>
            </a:r>
            <a:r>
              <a:rPr lang="en-AU" sz="1600" dirty="0" err="1"/>
              <a:t>kita</a:t>
            </a:r>
            <a:r>
              <a:rPr lang="en-AU" sz="1600" dirty="0"/>
              <a:t> </a:t>
            </a:r>
            <a:r>
              <a:rPr lang="en-AU" sz="1600" dirty="0" err="1"/>
              <a:t>sebutkan</a:t>
            </a:r>
            <a:endParaRPr lang="en-AU" sz="1600" dirty="0"/>
          </a:p>
          <a:p>
            <a:pPr algn="ctr"/>
            <a:endParaRPr lang="en-AU" sz="1600" dirty="0" smtClean="0"/>
          </a:p>
          <a:p>
            <a:pPr algn="ctr"/>
            <a:r>
              <a:rPr lang="en-AU" sz="1600" dirty="0" err="1" smtClean="0"/>
              <a:t>Januari</a:t>
            </a:r>
            <a:r>
              <a:rPr lang="en-AU" sz="1600" dirty="0" smtClean="0"/>
              <a:t>, </a:t>
            </a:r>
            <a:r>
              <a:rPr lang="en-AU" sz="1600" dirty="0" err="1" smtClean="0"/>
              <a:t>Februari</a:t>
            </a:r>
            <a:r>
              <a:rPr lang="en-AU" sz="1600" dirty="0" smtClean="0"/>
              <a:t>, </a:t>
            </a:r>
            <a:r>
              <a:rPr lang="en-AU" sz="1600" dirty="0" err="1" smtClean="0"/>
              <a:t>Maret</a:t>
            </a:r>
            <a:r>
              <a:rPr lang="en-AU" sz="1600" dirty="0" smtClean="0"/>
              <a:t>, April, Mei, </a:t>
            </a:r>
            <a:r>
              <a:rPr lang="en-AU" sz="1600" dirty="0" err="1" smtClean="0"/>
              <a:t>Juni</a:t>
            </a:r>
            <a:endParaRPr lang="en-AU" sz="1600" dirty="0" smtClean="0"/>
          </a:p>
          <a:p>
            <a:pPr algn="ctr"/>
            <a:endParaRPr lang="en-AU" sz="1600" dirty="0"/>
          </a:p>
          <a:p>
            <a:pPr algn="ctr"/>
            <a:r>
              <a:rPr lang="en-AU" sz="1600" dirty="0" err="1" smtClean="0"/>
              <a:t>Juli</a:t>
            </a:r>
            <a:r>
              <a:rPr lang="en-AU" sz="1600" dirty="0" smtClean="0"/>
              <a:t>, </a:t>
            </a:r>
            <a:r>
              <a:rPr lang="en-AU" sz="1600" dirty="0" err="1" smtClean="0"/>
              <a:t>Agustus</a:t>
            </a:r>
            <a:r>
              <a:rPr lang="en-AU" sz="1600" dirty="0" smtClean="0"/>
              <a:t>, September, </a:t>
            </a:r>
          </a:p>
          <a:p>
            <a:pPr algn="ctr"/>
            <a:endParaRPr lang="en-AU" sz="1600" dirty="0"/>
          </a:p>
          <a:p>
            <a:pPr algn="ctr"/>
            <a:r>
              <a:rPr lang="en-AU" sz="1600" dirty="0" err="1" smtClean="0"/>
              <a:t>Oktober</a:t>
            </a:r>
            <a:r>
              <a:rPr lang="en-AU" sz="1600" dirty="0" smtClean="0"/>
              <a:t>, November, </a:t>
            </a:r>
            <a:r>
              <a:rPr lang="en-AU" sz="1600" dirty="0" err="1" smtClean="0"/>
              <a:t>Desember</a:t>
            </a:r>
            <a:endParaRPr lang="en-AU" sz="1600" dirty="0" smtClean="0"/>
          </a:p>
          <a:p>
            <a:pPr algn="ctr"/>
            <a:endParaRPr lang="en-AU" sz="1600" dirty="0"/>
          </a:p>
          <a:p>
            <a:pPr algn="ctr"/>
            <a:r>
              <a:rPr lang="en-AU" sz="1600" dirty="0"/>
              <a:t>Ada </a:t>
            </a:r>
            <a:r>
              <a:rPr lang="en-AU" sz="1600" dirty="0" err="1"/>
              <a:t>dua</a:t>
            </a:r>
            <a:r>
              <a:rPr lang="en-AU" sz="1600" dirty="0"/>
              <a:t> </a:t>
            </a:r>
            <a:r>
              <a:rPr lang="en-AU" sz="1600" dirty="0" err="1"/>
              <a:t>belas</a:t>
            </a:r>
            <a:r>
              <a:rPr lang="en-AU" sz="1600" dirty="0"/>
              <a:t> </a:t>
            </a:r>
            <a:r>
              <a:rPr lang="en-AU" sz="1600" dirty="0" err="1"/>
              <a:t>nama-nama</a:t>
            </a:r>
            <a:r>
              <a:rPr lang="en-AU" sz="1600" dirty="0"/>
              <a:t> </a:t>
            </a:r>
            <a:r>
              <a:rPr lang="en-AU" sz="1600" dirty="0" err="1"/>
              <a:t>bulan</a:t>
            </a:r>
            <a:endParaRPr lang="en-AU" sz="1600" dirty="0"/>
          </a:p>
          <a:p>
            <a:pPr algn="ctr"/>
            <a:r>
              <a:rPr lang="en-AU" sz="1600" dirty="0"/>
              <a:t>Ayo </a:t>
            </a:r>
            <a:r>
              <a:rPr lang="en-AU" sz="1600" dirty="0" err="1"/>
              <a:t>kawan</a:t>
            </a:r>
            <a:r>
              <a:rPr lang="en-AU" sz="1600" dirty="0"/>
              <a:t>, </a:t>
            </a:r>
            <a:r>
              <a:rPr lang="en-AU" sz="1600" dirty="0" err="1"/>
              <a:t>coba</a:t>
            </a:r>
            <a:r>
              <a:rPr lang="en-AU" sz="1600" dirty="0"/>
              <a:t> </a:t>
            </a:r>
            <a:r>
              <a:rPr lang="en-AU" sz="1600" dirty="0" err="1"/>
              <a:t>kita</a:t>
            </a:r>
            <a:r>
              <a:rPr lang="en-AU" sz="1600" dirty="0"/>
              <a:t> </a:t>
            </a:r>
            <a:r>
              <a:rPr lang="en-AU" sz="1600" dirty="0" err="1" smtClean="0"/>
              <a:t>sebutkan</a:t>
            </a:r>
            <a:endParaRPr lang="en-AU" sz="1600" dirty="0" smtClean="0"/>
          </a:p>
        </p:txBody>
      </p:sp>
    </p:spTree>
    <p:extLst>
      <p:ext uri="{BB962C8B-B14F-4D97-AF65-F5344CB8AC3E}">
        <p14:creationId xmlns:p14="http://schemas.microsoft.com/office/powerpoint/2010/main" val="209965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00" y="351011"/>
            <a:ext cx="8911687" cy="1280890"/>
          </a:xfrm>
        </p:spPr>
        <p:txBody>
          <a:bodyPr/>
          <a:lstStyle/>
          <a:p>
            <a:r>
              <a:rPr lang="en-AU" dirty="0" err="1" smtClean="0"/>
              <a:t>Tugas</a:t>
            </a:r>
            <a:r>
              <a:rPr lang="en-AU" dirty="0" smtClean="0"/>
              <a:t> – </a:t>
            </a:r>
            <a:r>
              <a:rPr lang="en-AU" dirty="0" err="1"/>
              <a:t>D</a:t>
            </a:r>
            <a:r>
              <a:rPr lang="en-AU" dirty="0" err="1" smtClean="0"/>
              <a:t>ikte</a:t>
            </a:r>
            <a:r>
              <a:rPr lang="en-AU" dirty="0" smtClean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 smtClean="0"/>
              <a:t>task – dictation</a:t>
            </a: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720435" y="1631901"/>
            <a:ext cx="111529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1600" b="1" dirty="0" err="1" smtClean="0"/>
              <a:t>Dengarkanlah</a:t>
            </a:r>
            <a:r>
              <a:rPr lang="en-AU" sz="1600" b="1" dirty="0" smtClean="0"/>
              <a:t> </a:t>
            </a:r>
            <a:r>
              <a:rPr lang="en-AU" sz="1600" b="1" dirty="0" err="1" smtClean="0"/>
              <a:t>dan</a:t>
            </a:r>
            <a:r>
              <a:rPr lang="en-AU" sz="1600" b="1" dirty="0" smtClean="0"/>
              <a:t> </a:t>
            </a:r>
            <a:r>
              <a:rPr lang="en-AU" sz="1600" b="1" dirty="0" err="1" smtClean="0"/>
              <a:t>tulislah</a:t>
            </a:r>
            <a:r>
              <a:rPr lang="en-AU" sz="1600" b="1" dirty="0" smtClean="0"/>
              <a:t>. </a:t>
            </a:r>
            <a:r>
              <a:rPr lang="en-AU" sz="1400" dirty="0"/>
              <a:t>(listen and </a:t>
            </a:r>
            <a:r>
              <a:rPr lang="en-AU" sz="1400" dirty="0" smtClean="0"/>
              <a:t>write)</a:t>
            </a:r>
            <a:endParaRPr lang="en-AU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1600" b="1" dirty="0" err="1" smtClean="0"/>
              <a:t>Terjemahkanlah</a:t>
            </a:r>
            <a:r>
              <a:rPr lang="en-AU" sz="1600" b="1" dirty="0" smtClean="0"/>
              <a:t>. </a:t>
            </a:r>
            <a:r>
              <a:rPr lang="en-AU" sz="1400" dirty="0" smtClean="0"/>
              <a:t>(translate)</a:t>
            </a:r>
            <a:endParaRPr lang="en-AU" sz="1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9112" y="2595562"/>
            <a:ext cx="55938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 err="1" smtClean="0"/>
              <a:t>Laporan</a:t>
            </a:r>
            <a:r>
              <a:rPr lang="en-AU" u="sng" dirty="0" smtClean="0"/>
              <a:t> </a:t>
            </a:r>
            <a:r>
              <a:rPr lang="en-AU" u="sng" dirty="0" err="1" smtClean="0"/>
              <a:t>Cuaca</a:t>
            </a:r>
            <a:endParaRPr lang="en-AU" u="sng" dirty="0" smtClean="0"/>
          </a:p>
          <a:p>
            <a:r>
              <a:rPr lang="en-AU" dirty="0"/>
              <a:t>Hari </a:t>
            </a:r>
            <a:r>
              <a:rPr lang="en-AU" dirty="0" err="1"/>
              <a:t>ini</a:t>
            </a:r>
            <a:r>
              <a:rPr lang="en-AU" dirty="0"/>
              <a:t> di </a:t>
            </a:r>
            <a:r>
              <a:rPr lang="en-AU" dirty="0" smtClean="0"/>
              <a:t>…...  </a:t>
            </a:r>
          </a:p>
          <a:p>
            <a:endParaRPr lang="en-AU" u="sng" dirty="0"/>
          </a:p>
          <a:p>
            <a:endParaRPr lang="en-AU" u="sng" dirty="0" smtClean="0"/>
          </a:p>
          <a:p>
            <a:endParaRPr lang="en-AU" u="sng" dirty="0"/>
          </a:p>
          <a:p>
            <a:endParaRPr lang="en-AU" u="sng" dirty="0" smtClean="0"/>
          </a:p>
          <a:p>
            <a:endParaRPr lang="en-AU" u="sng" dirty="0"/>
          </a:p>
          <a:p>
            <a:endParaRPr lang="en-AU" u="sng" dirty="0" smtClean="0"/>
          </a:p>
          <a:p>
            <a:endParaRPr lang="en-AU" u="sng" dirty="0"/>
          </a:p>
          <a:p>
            <a:endParaRPr lang="en-AU" u="sng" dirty="0" smtClean="0"/>
          </a:p>
          <a:p>
            <a:endParaRPr lang="en-AU" u="sng" dirty="0"/>
          </a:p>
          <a:p>
            <a:endParaRPr lang="en-AU" u="sng" dirty="0" smtClean="0"/>
          </a:p>
          <a:p>
            <a:endParaRPr lang="en-A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402925" y="2590800"/>
            <a:ext cx="55938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 smtClean="0"/>
              <a:t>Weather Report</a:t>
            </a:r>
          </a:p>
          <a:p>
            <a:r>
              <a:rPr lang="en-AU" dirty="0" smtClean="0"/>
              <a:t>Today in ……</a:t>
            </a:r>
            <a:r>
              <a:rPr lang="en-AU" u="sng" dirty="0" smtClean="0"/>
              <a:t> </a:t>
            </a:r>
            <a:endParaRPr lang="en-AU" dirty="0" smtClean="0"/>
          </a:p>
          <a:p>
            <a:endParaRPr lang="en-AU" u="sng" dirty="0"/>
          </a:p>
          <a:p>
            <a:endParaRPr lang="en-AU" u="sng" dirty="0" smtClean="0"/>
          </a:p>
          <a:p>
            <a:endParaRPr lang="en-AU" u="sng" dirty="0"/>
          </a:p>
          <a:p>
            <a:endParaRPr lang="en-AU" u="sng" dirty="0" smtClean="0"/>
          </a:p>
          <a:p>
            <a:endParaRPr lang="en-AU" u="sng" dirty="0"/>
          </a:p>
          <a:p>
            <a:endParaRPr lang="en-AU" u="sng" dirty="0" smtClean="0"/>
          </a:p>
          <a:p>
            <a:endParaRPr lang="en-AU" u="sng" dirty="0"/>
          </a:p>
          <a:p>
            <a:endParaRPr lang="en-AU" u="sng" dirty="0" smtClean="0"/>
          </a:p>
          <a:p>
            <a:endParaRPr lang="en-AU" u="sng" dirty="0"/>
          </a:p>
          <a:p>
            <a:endParaRPr lang="en-AU" u="sng" dirty="0" smtClean="0"/>
          </a:p>
          <a:p>
            <a:endParaRPr lang="en-A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13508" y="6581001"/>
            <a:ext cx="11878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/>
              <a:t>Adapted from: Languages Online, </a:t>
            </a:r>
            <a:r>
              <a:rPr lang="en-AU" sz="1200" dirty="0" err="1" smtClean="0"/>
              <a:t>Berita</a:t>
            </a:r>
            <a:r>
              <a:rPr lang="en-AU" sz="1200" dirty="0" smtClean="0"/>
              <a:t> </a:t>
            </a:r>
            <a:r>
              <a:rPr lang="en-AU" sz="1200" dirty="0" err="1" smtClean="0"/>
              <a:t>cuaca</a:t>
            </a:r>
            <a:r>
              <a:rPr lang="en-AU" sz="1200" dirty="0" smtClean="0"/>
              <a:t>, </a:t>
            </a:r>
            <a:r>
              <a:rPr lang="en-AU" sz="1200" dirty="0">
                <a:hlinkClick r:id="rId3"/>
              </a:rPr>
              <a:t>https://www.education.vic.gov.au/languagesonline/indonesian/sect28/no_08/no_08.htm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557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872" y="352647"/>
            <a:ext cx="4532891" cy="1047528"/>
          </a:xfrm>
        </p:spPr>
        <p:txBody>
          <a:bodyPr/>
          <a:lstStyle/>
          <a:p>
            <a:r>
              <a:rPr lang="en-AU" dirty="0" err="1" smtClean="0"/>
              <a:t>Tugas</a:t>
            </a:r>
            <a:r>
              <a:rPr lang="en-AU" dirty="0" smtClean="0"/>
              <a:t> – PowerPoint </a:t>
            </a:r>
            <a:br>
              <a:rPr lang="en-AU" dirty="0" smtClean="0"/>
            </a:br>
            <a:r>
              <a:rPr lang="en-AU" sz="2000" dirty="0" smtClean="0"/>
              <a:t>(task - PowerPoint)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75" y="1519237"/>
            <a:ext cx="10572750" cy="4909272"/>
          </a:xfrm>
        </p:spPr>
        <p:txBody>
          <a:bodyPr>
            <a:normAutofit fontScale="85000" lnSpcReduction="20000"/>
          </a:bodyPr>
          <a:lstStyle/>
          <a:p>
            <a:r>
              <a:rPr lang="en-AU" sz="1700" b="1" dirty="0" smtClean="0"/>
              <a:t>Slide 1: </a:t>
            </a:r>
            <a:r>
              <a:rPr lang="en-AU" sz="1700" b="1" dirty="0" err="1" smtClean="0"/>
              <a:t>Judul</a:t>
            </a:r>
            <a:r>
              <a:rPr lang="en-AU" sz="1700" b="1" dirty="0" smtClean="0"/>
              <a:t> = “</a:t>
            </a:r>
            <a:r>
              <a:rPr lang="en-AU" sz="1700" b="1" dirty="0" err="1" smtClean="0"/>
              <a:t>Cuaca</a:t>
            </a:r>
            <a:r>
              <a:rPr lang="en-AU" sz="1700" b="1" dirty="0" smtClean="0"/>
              <a:t> di….”. </a:t>
            </a:r>
            <a:r>
              <a:rPr lang="en-AU" sz="1700" b="1" dirty="0" err="1" smtClean="0"/>
              <a:t>Pililah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negeri</a:t>
            </a:r>
            <a:r>
              <a:rPr lang="en-AU" sz="1700" b="1" dirty="0" smtClean="0"/>
              <a:t>.     </a:t>
            </a:r>
            <a:r>
              <a:rPr lang="en-AU" sz="1700" dirty="0" smtClean="0"/>
              <a:t>                                                                                                                       </a:t>
            </a:r>
            <a:r>
              <a:rPr lang="en-AU" sz="1400" dirty="0" smtClean="0"/>
              <a:t>Title (The weather in…). Choose a country.</a:t>
            </a:r>
          </a:p>
          <a:p>
            <a:r>
              <a:rPr lang="en-AU" sz="1700" b="1" dirty="0" smtClean="0"/>
              <a:t>Slide 2: </a:t>
            </a:r>
            <a:r>
              <a:rPr lang="en-AU" sz="1700" b="1" dirty="0" err="1" smtClean="0"/>
              <a:t>Judul</a:t>
            </a:r>
            <a:r>
              <a:rPr lang="en-AU" sz="1700" b="1" dirty="0" smtClean="0"/>
              <a:t> = “Peta”. </a:t>
            </a:r>
            <a:r>
              <a:rPr lang="en-AU" sz="1700" b="1" dirty="0" err="1" smtClean="0"/>
              <a:t>Carilah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peta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dan</a:t>
            </a:r>
            <a:r>
              <a:rPr lang="en-AU" sz="1700" b="1" dirty="0" smtClean="0"/>
              <a:t> label lima </a:t>
            </a:r>
            <a:r>
              <a:rPr lang="en-AU" sz="1700" b="1" dirty="0" err="1" smtClean="0"/>
              <a:t>kota</a:t>
            </a:r>
            <a:r>
              <a:rPr lang="en-AU" sz="1700" b="1" dirty="0" smtClean="0"/>
              <a:t> yang </a:t>
            </a:r>
            <a:r>
              <a:rPr lang="en-AU" sz="1700" b="1" dirty="0" err="1" smtClean="0"/>
              <a:t>besar</a:t>
            </a:r>
            <a:r>
              <a:rPr lang="en-AU" sz="1700" b="1" dirty="0" smtClean="0"/>
              <a:t> di </a:t>
            </a:r>
            <a:r>
              <a:rPr lang="en-AU" sz="1700" b="1" dirty="0" err="1" smtClean="0"/>
              <a:t>negeri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itu</a:t>
            </a:r>
            <a:r>
              <a:rPr lang="en-AU" sz="1700" b="1" dirty="0" smtClean="0"/>
              <a:t>.                                                                                 </a:t>
            </a:r>
            <a:r>
              <a:rPr lang="en-AU" sz="1400" dirty="0" smtClean="0"/>
              <a:t>Title (Peta). Find a map and label five big cities (at least five) in that country. </a:t>
            </a:r>
            <a:endParaRPr lang="en-AU" dirty="0" smtClean="0"/>
          </a:p>
          <a:p>
            <a:r>
              <a:rPr lang="en-AU" sz="1700" b="1" dirty="0" smtClean="0"/>
              <a:t>Slide 3: </a:t>
            </a:r>
            <a:r>
              <a:rPr lang="en-AU" sz="1700" b="1" dirty="0" err="1" smtClean="0"/>
              <a:t>Judul</a:t>
            </a:r>
            <a:r>
              <a:rPr lang="en-AU" sz="1700" b="1" dirty="0" smtClean="0"/>
              <a:t> = “</a:t>
            </a:r>
            <a:r>
              <a:rPr lang="en-AU" sz="1700" b="1" dirty="0" err="1" smtClean="0"/>
              <a:t>Musim</a:t>
            </a:r>
            <a:r>
              <a:rPr lang="en-AU" sz="1700" b="1" dirty="0" smtClean="0"/>
              <a:t> di …..”. </a:t>
            </a:r>
            <a:r>
              <a:rPr lang="en-AU" sz="1700" b="1" dirty="0" err="1" smtClean="0"/>
              <a:t>Tulislah</a:t>
            </a:r>
            <a:r>
              <a:rPr lang="en-AU" sz="1700" b="1" dirty="0" smtClean="0"/>
              <a:t>.  </a:t>
            </a:r>
            <a:r>
              <a:rPr lang="en-AU" sz="1700" b="1" dirty="0" err="1" smtClean="0"/>
              <a:t>Berapa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musim</a:t>
            </a:r>
            <a:r>
              <a:rPr lang="en-AU" sz="1700" b="1" dirty="0" smtClean="0"/>
              <a:t> di ….? </a:t>
            </a:r>
            <a:r>
              <a:rPr lang="en-AU" sz="1700" b="1" dirty="0" err="1" smtClean="0"/>
              <a:t>Carilah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gambar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dan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labelnya</a:t>
            </a:r>
            <a:r>
              <a:rPr lang="en-AU" sz="1700" b="1" dirty="0" smtClean="0"/>
              <a:t>. Kapan </a:t>
            </a:r>
            <a:r>
              <a:rPr lang="en-AU" sz="1700" b="1" dirty="0" err="1" smtClean="0"/>
              <a:t>musim-musimnya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berlangsung</a:t>
            </a:r>
            <a:r>
              <a:rPr lang="en-AU" sz="1700" b="1" dirty="0" smtClean="0"/>
              <a:t>?                                                                                                                                                                                </a:t>
            </a:r>
            <a:r>
              <a:rPr lang="en-AU" sz="1400" dirty="0" smtClean="0"/>
              <a:t>Title (Seasons in …). Write. </a:t>
            </a:r>
            <a:r>
              <a:rPr lang="en-AU" sz="1400" dirty="0"/>
              <a:t>H</a:t>
            </a:r>
            <a:r>
              <a:rPr lang="en-AU" sz="1400" dirty="0" smtClean="0"/>
              <a:t>ow many seasons in your chosen country? Find pictures and label them in Indonesian. </a:t>
            </a:r>
            <a:r>
              <a:rPr lang="en-AU" sz="1400" dirty="0"/>
              <a:t>W</a:t>
            </a:r>
            <a:r>
              <a:rPr lang="en-AU" sz="1400" dirty="0" smtClean="0"/>
              <a:t>hen does each season take place?</a:t>
            </a:r>
          </a:p>
          <a:p>
            <a:r>
              <a:rPr lang="en-AU" sz="1700" b="1" dirty="0" smtClean="0"/>
              <a:t>Slide 4: </a:t>
            </a:r>
            <a:r>
              <a:rPr lang="en-AU" sz="1700" b="1" dirty="0" err="1" smtClean="0"/>
              <a:t>Judul</a:t>
            </a:r>
            <a:r>
              <a:rPr lang="en-AU" sz="1700" b="1" dirty="0" smtClean="0"/>
              <a:t> = “</a:t>
            </a:r>
            <a:r>
              <a:rPr lang="en-AU" sz="1700" b="1" dirty="0" err="1" smtClean="0"/>
              <a:t>Laporan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Cuaca</a:t>
            </a:r>
            <a:r>
              <a:rPr lang="en-AU" sz="1700" b="1" dirty="0" smtClean="0"/>
              <a:t>”. </a:t>
            </a:r>
            <a:r>
              <a:rPr lang="en-AU" sz="1700" b="1" dirty="0" err="1" smtClean="0"/>
              <a:t>Gunakanlah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peta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sekali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lagi</a:t>
            </a:r>
            <a:r>
              <a:rPr lang="en-AU" sz="1700" b="1" dirty="0" smtClean="0"/>
              <a:t>. </a:t>
            </a:r>
            <a:r>
              <a:rPr lang="en-AU" sz="1700" b="1" dirty="0" err="1" smtClean="0"/>
              <a:t>Carilah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gambar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untuk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menunjukkan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cuaca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hari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ini</a:t>
            </a:r>
            <a:r>
              <a:rPr lang="en-AU" sz="1700" b="1" dirty="0" smtClean="0"/>
              <a:t> di </a:t>
            </a:r>
            <a:r>
              <a:rPr lang="en-AU" sz="1700" b="1" dirty="0" err="1" smtClean="0"/>
              <a:t>kota-kota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besar</a:t>
            </a:r>
            <a:r>
              <a:rPr lang="en-AU" sz="1700" b="1" dirty="0" smtClean="0"/>
              <a:t>.                                                                                                                                                                      </a:t>
            </a:r>
            <a:r>
              <a:rPr lang="en-AU" sz="1500" dirty="0" smtClean="0"/>
              <a:t>Title (Weather Report &amp; Date). Use your map again. Find images to show what the weather is like in each city today. Insert them on the map. </a:t>
            </a:r>
          </a:p>
          <a:p>
            <a:r>
              <a:rPr lang="en-AU" sz="1700" b="1" dirty="0" smtClean="0"/>
              <a:t>Slide 5: </a:t>
            </a:r>
            <a:r>
              <a:rPr lang="en-AU" sz="1700" b="1" dirty="0" err="1" smtClean="0"/>
              <a:t>Judul</a:t>
            </a:r>
            <a:r>
              <a:rPr lang="en-AU" sz="1700" b="1" dirty="0" smtClean="0"/>
              <a:t> = “Kota #1”. </a:t>
            </a:r>
            <a:r>
              <a:rPr lang="en-AU" sz="1700" b="1" dirty="0" err="1" smtClean="0"/>
              <a:t>Fokus</a:t>
            </a:r>
            <a:r>
              <a:rPr lang="en-AU" sz="1700" b="1" dirty="0" smtClean="0"/>
              <a:t> di </a:t>
            </a:r>
            <a:r>
              <a:rPr lang="en-AU" sz="1700" b="1" dirty="0" err="1" smtClean="0"/>
              <a:t>satu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kota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saja</a:t>
            </a:r>
            <a:r>
              <a:rPr lang="en-AU" sz="1700" b="1" dirty="0" smtClean="0"/>
              <a:t>. </a:t>
            </a:r>
            <a:r>
              <a:rPr lang="en-AU" sz="1700" b="1" dirty="0" err="1" smtClean="0"/>
              <a:t>Tulislah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tanggal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hari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ini</a:t>
            </a:r>
            <a:r>
              <a:rPr lang="en-AU" sz="1700" b="1" dirty="0" smtClean="0"/>
              <a:t>. </a:t>
            </a:r>
            <a:r>
              <a:rPr lang="en-AU" sz="1700" b="1" dirty="0" err="1" smtClean="0"/>
              <a:t>Bagaimana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cuaca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hari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ini</a:t>
            </a:r>
            <a:r>
              <a:rPr lang="en-AU" sz="1700" b="1" dirty="0" smtClean="0"/>
              <a:t>? </a:t>
            </a:r>
            <a:r>
              <a:rPr lang="en-AU" sz="1700" b="1" dirty="0" err="1" smtClean="0"/>
              <a:t>Besok</a:t>
            </a:r>
            <a:r>
              <a:rPr lang="en-AU" sz="1700" b="1" dirty="0" smtClean="0"/>
              <a:t>?  </a:t>
            </a:r>
            <a:r>
              <a:rPr lang="en-AU" sz="1700" b="1" dirty="0" err="1" smtClean="0"/>
              <a:t>Tulislah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kalimat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dalam</a:t>
            </a:r>
            <a:r>
              <a:rPr lang="en-AU" sz="1700" b="1" dirty="0" smtClean="0"/>
              <a:t> Bahasa Indonesia. Insert </a:t>
            </a:r>
            <a:r>
              <a:rPr lang="en-AU" sz="1700" b="1" dirty="0" err="1" smtClean="0"/>
              <a:t>gambar</a:t>
            </a:r>
            <a:r>
              <a:rPr lang="en-AU" sz="1700" b="1" dirty="0" smtClean="0"/>
              <a:t> yang </a:t>
            </a:r>
            <a:r>
              <a:rPr lang="en-AU" sz="1700" b="1" dirty="0" err="1" smtClean="0"/>
              <a:t>cocok</a:t>
            </a:r>
            <a:r>
              <a:rPr lang="en-AU" sz="1700" b="1" dirty="0" smtClean="0"/>
              <a:t>.                                                                                                 </a:t>
            </a:r>
            <a:r>
              <a:rPr lang="en-AU" sz="1500" dirty="0" smtClean="0"/>
              <a:t>Title (City #1). Focus on one city only. Write today’s date. What is the weather like today? Tomorrow? Write sentences in Indonesian. </a:t>
            </a:r>
          </a:p>
          <a:p>
            <a:r>
              <a:rPr lang="en-AU" sz="1700" b="1" dirty="0" smtClean="0"/>
              <a:t>Slide 6: </a:t>
            </a:r>
            <a:r>
              <a:rPr lang="en-AU" sz="1700" b="1" dirty="0" err="1"/>
              <a:t>Judul</a:t>
            </a:r>
            <a:r>
              <a:rPr lang="en-AU" sz="1700" b="1" dirty="0"/>
              <a:t> (Kota </a:t>
            </a:r>
            <a:r>
              <a:rPr lang="en-AU" sz="1700" b="1" dirty="0" smtClean="0"/>
              <a:t>#2). </a:t>
            </a:r>
            <a:r>
              <a:rPr lang="en-AU" sz="1700" b="1" dirty="0" err="1"/>
              <a:t>Fokus</a:t>
            </a:r>
            <a:r>
              <a:rPr lang="en-AU" sz="1700" b="1" dirty="0"/>
              <a:t> di </a:t>
            </a:r>
            <a:r>
              <a:rPr lang="en-AU" sz="1700" b="1" dirty="0" err="1"/>
              <a:t>satu</a:t>
            </a:r>
            <a:r>
              <a:rPr lang="en-AU" sz="1700" b="1" dirty="0"/>
              <a:t> </a:t>
            </a:r>
            <a:r>
              <a:rPr lang="en-AU" sz="1700" b="1" dirty="0" err="1"/>
              <a:t>kota</a:t>
            </a:r>
            <a:r>
              <a:rPr lang="en-AU" sz="1700" b="1" dirty="0"/>
              <a:t> </a:t>
            </a:r>
            <a:r>
              <a:rPr lang="en-AU" sz="1700" b="1" dirty="0" err="1"/>
              <a:t>saja</a:t>
            </a:r>
            <a:r>
              <a:rPr lang="en-AU" sz="1700" b="1" dirty="0"/>
              <a:t>. </a:t>
            </a:r>
            <a:r>
              <a:rPr lang="en-AU" sz="1700" b="1" dirty="0" err="1"/>
              <a:t>Tulislah</a:t>
            </a:r>
            <a:r>
              <a:rPr lang="en-AU" sz="1700" b="1" dirty="0"/>
              <a:t> </a:t>
            </a:r>
            <a:r>
              <a:rPr lang="en-AU" sz="1700" b="1" dirty="0" err="1"/>
              <a:t>tanggal</a:t>
            </a:r>
            <a:r>
              <a:rPr lang="en-AU" sz="1700" b="1" dirty="0"/>
              <a:t> </a:t>
            </a:r>
            <a:r>
              <a:rPr lang="en-AU" sz="1700" b="1" dirty="0" err="1"/>
              <a:t>hari</a:t>
            </a:r>
            <a:r>
              <a:rPr lang="en-AU" sz="1700" b="1" dirty="0"/>
              <a:t> </a:t>
            </a:r>
            <a:r>
              <a:rPr lang="en-AU" sz="1700" b="1" dirty="0" err="1"/>
              <a:t>ini</a:t>
            </a:r>
            <a:r>
              <a:rPr lang="en-AU" sz="1700" b="1" dirty="0"/>
              <a:t>. </a:t>
            </a:r>
            <a:r>
              <a:rPr lang="en-AU" sz="1700" b="1" dirty="0" err="1"/>
              <a:t>Bagaimana</a:t>
            </a:r>
            <a:r>
              <a:rPr lang="en-AU" sz="1700" b="1" dirty="0"/>
              <a:t> </a:t>
            </a:r>
            <a:r>
              <a:rPr lang="en-AU" sz="1700" b="1" dirty="0" err="1"/>
              <a:t>cuaca</a:t>
            </a:r>
            <a:r>
              <a:rPr lang="en-AU" sz="1700" b="1" dirty="0"/>
              <a:t> </a:t>
            </a:r>
            <a:r>
              <a:rPr lang="en-AU" sz="1700" b="1" dirty="0" err="1"/>
              <a:t>hari</a:t>
            </a:r>
            <a:r>
              <a:rPr lang="en-AU" sz="1700" b="1" dirty="0"/>
              <a:t> </a:t>
            </a:r>
            <a:r>
              <a:rPr lang="en-AU" sz="1700" b="1" dirty="0" err="1"/>
              <a:t>ini</a:t>
            </a:r>
            <a:r>
              <a:rPr lang="en-AU" sz="1700" b="1" dirty="0"/>
              <a:t>? </a:t>
            </a:r>
            <a:r>
              <a:rPr lang="en-AU" sz="1700" b="1" dirty="0" err="1" smtClean="0"/>
              <a:t>Besok</a:t>
            </a:r>
            <a:r>
              <a:rPr lang="en-AU" sz="1700" b="1" dirty="0" smtClean="0"/>
              <a:t>? </a:t>
            </a:r>
            <a:r>
              <a:rPr lang="en-AU" sz="1700" b="1" dirty="0" err="1" smtClean="0"/>
              <a:t>Tulislah</a:t>
            </a:r>
            <a:r>
              <a:rPr lang="en-AU" sz="1700" b="1" dirty="0" smtClean="0"/>
              <a:t> </a:t>
            </a:r>
            <a:r>
              <a:rPr lang="en-AU" sz="1700" b="1" dirty="0" err="1"/>
              <a:t>kalimat</a:t>
            </a:r>
            <a:r>
              <a:rPr lang="en-AU" sz="1700" b="1" dirty="0"/>
              <a:t> </a:t>
            </a:r>
            <a:r>
              <a:rPr lang="en-AU" sz="1700" b="1" dirty="0" err="1"/>
              <a:t>dalam</a:t>
            </a:r>
            <a:r>
              <a:rPr lang="en-AU" sz="1700" b="1" dirty="0"/>
              <a:t> Bahasa Indonesia. Insert </a:t>
            </a:r>
            <a:r>
              <a:rPr lang="en-AU" sz="1700" b="1" dirty="0" err="1"/>
              <a:t>gambar</a:t>
            </a:r>
            <a:r>
              <a:rPr lang="en-AU" sz="1700" b="1" dirty="0"/>
              <a:t> yang </a:t>
            </a:r>
            <a:r>
              <a:rPr lang="en-AU" sz="1700" b="1" dirty="0" err="1"/>
              <a:t>cocok</a:t>
            </a:r>
            <a:r>
              <a:rPr lang="en-AU" sz="1700" b="1" dirty="0" smtClean="0"/>
              <a:t>.                                                                                              </a:t>
            </a:r>
            <a:r>
              <a:rPr lang="en-AU" sz="1400" dirty="0" smtClean="0"/>
              <a:t>Title </a:t>
            </a:r>
            <a:r>
              <a:rPr lang="en-AU" sz="1400" dirty="0"/>
              <a:t>(City </a:t>
            </a:r>
            <a:r>
              <a:rPr lang="en-AU" sz="1400" dirty="0" smtClean="0"/>
              <a:t>#2). </a:t>
            </a:r>
            <a:r>
              <a:rPr lang="en-AU" sz="1400" dirty="0"/>
              <a:t>Focus on one city only. Write today’s date. What is the weather like today? </a:t>
            </a:r>
            <a:r>
              <a:rPr lang="en-AU" sz="1400" dirty="0" smtClean="0"/>
              <a:t>Tomorrow? Write </a:t>
            </a:r>
            <a:r>
              <a:rPr lang="en-AU" sz="1400" dirty="0"/>
              <a:t>sentences in Indonesian. Insert pictures that are appropriate.</a:t>
            </a:r>
          </a:p>
          <a:p>
            <a:r>
              <a:rPr lang="en-AU" sz="1700" b="1" dirty="0" err="1" smtClean="0"/>
              <a:t>Buatlah</a:t>
            </a:r>
            <a:r>
              <a:rPr lang="en-AU" sz="1700" b="1" dirty="0" smtClean="0"/>
              <a:t> slide yang </a:t>
            </a:r>
            <a:r>
              <a:rPr lang="en-AU" sz="1700" b="1" dirty="0" err="1" smtClean="0"/>
              <a:t>sama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untuk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kota-kota</a:t>
            </a:r>
            <a:r>
              <a:rPr lang="en-AU" sz="1700" b="1" dirty="0" smtClean="0"/>
              <a:t> lain di </a:t>
            </a:r>
            <a:r>
              <a:rPr lang="en-AU" sz="1700" b="1" dirty="0" err="1" smtClean="0"/>
              <a:t>peta</a:t>
            </a:r>
            <a:r>
              <a:rPr lang="en-AU" sz="1700" b="1" dirty="0" smtClean="0"/>
              <a:t> </a:t>
            </a:r>
            <a:r>
              <a:rPr lang="en-AU" sz="1700" b="1" dirty="0" err="1" smtClean="0"/>
              <a:t>kamu</a:t>
            </a:r>
            <a:r>
              <a:rPr lang="en-AU" sz="1700" b="1" dirty="0" smtClean="0"/>
              <a:t>.                                                                                                 </a:t>
            </a:r>
            <a:r>
              <a:rPr lang="en-AU" sz="1400" dirty="0" smtClean="0"/>
              <a:t>Make slides that are the same for the other cities on your map.</a:t>
            </a:r>
          </a:p>
          <a:p>
            <a:r>
              <a:rPr lang="en-AU" sz="1600" b="1" dirty="0" err="1" smtClean="0"/>
              <a:t>Rekamlah</a:t>
            </a:r>
            <a:r>
              <a:rPr lang="en-AU" sz="1600" b="1" dirty="0" smtClean="0"/>
              <a:t> </a:t>
            </a:r>
            <a:r>
              <a:rPr lang="en-AU" sz="1600" b="1" dirty="0" err="1" smtClean="0"/>
              <a:t>semua</a:t>
            </a:r>
            <a:r>
              <a:rPr lang="en-AU" sz="1600" b="1" dirty="0" smtClean="0"/>
              <a:t> </a:t>
            </a:r>
            <a:r>
              <a:rPr lang="en-AU" sz="1600" b="1" dirty="0" err="1" smtClean="0"/>
              <a:t>slidenya</a:t>
            </a:r>
            <a:r>
              <a:rPr lang="en-AU" sz="1600" b="1" dirty="0" smtClean="0"/>
              <a:t>. </a:t>
            </a:r>
            <a:r>
              <a:rPr lang="en-AU" sz="1400" dirty="0" smtClean="0"/>
              <a:t>Record all of the slides.</a:t>
            </a:r>
          </a:p>
        </p:txBody>
      </p:sp>
    </p:spTree>
    <p:extLst>
      <p:ext uri="{BB962C8B-B14F-4D97-AF65-F5344CB8AC3E}">
        <p14:creationId xmlns:p14="http://schemas.microsoft.com/office/powerpoint/2010/main" val="18338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723" y="380354"/>
            <a:ext cx="8911687" cy="1280890"/>
          </a:xfrm>
        </p:spPr>
        <p:txBody>
          <a:bodyPr/>
          <a:lstStyle/>
          <a:p>
            <a:r>
              <a:rPr lang="en-AU" dirty="0" err="1" smtClean="0"/>
              <a:t>Tugas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000" dirty="0" smtClean="0"/>
              <a:t>(Task)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1621971"/>
          </a:xfrm>
        </p:spPr>
        <p:txBody>
          <a:bodyPr>
            <a:normAutofit/>
          </a:bodyPr>
          <a:lstStyle/>
          <a:p>
            <a:r>
              <a:rPr lang="en-AU" b="1" dirty="0" err="1" smtClean="0"/>
              <a:t>Buatlah</a:t>
            </a:r>
            <a:r>
              <a:rPr lang="en-AU" b="1" dirty="0" smtClean="0"/>
              <a:t> </a:t>
            </a:r>
            <a:r>
              <a:rPr lang="en-AU" b="1" dirty="0" err="1" smtClean="0"/>
              <a:t>kalendar</a:t>
            </a:r>
            <a:r>
              <a:rPr lang="en-AU" b="1" dirty="0" smtClean="0"/>
              <a:t> </a:t>
            </a:r>
            <a:r>
              <a:rPr lang="en-AU" b="1" dirty="0" err="1" smtClean="0"/>
              <a:t>untuk</a:t>
            </a:r>
            <a:r>
              <a:rPr lang="en-AU" b="1" dirty="0" smtClean="0"/>
              <a:t> </a:t>
            </a:r>
            <a:r>
              <a:rPr lang="en-AU" b="1" dirty="0" err="1" smtClean="0"/>
              <a:t>keluarga</a:t>
            </a:r>
            <a:r>
              <a:rPr lang="en-AU" b="1" dirty="0" smtClean="0"/>
              <a:t> </a:t>
            </a:r>
            <a:r>
              <a:rPr lang="en-AU" b="1" dirty="0" err="1" smtClean="0"/>
              <a:t>kamu</a:t>
            </a:r>
            <a:r>
              <a:rPr lang="en-AU" b="1" dirty="0"/>
              <a:t> </a:t>
            </a:r>
            <a:r>
              <a:rPr lang="en-AU" b="1" dirty="0" smtClean="0"/>
              <a:t>ATAU </a:t>
            </a:r>
            <a:r>
              <a:rPr lang="en-AU" b="1" dirty="0" err="1" smtClean="0"/>
              <a:t>Tulislah</a:t>
            </a:r>
            <a:r>
              <a:rPr lang="en-AU" b="1" dirty="0" smtClean="0"/>
              <a:t> </a:t>
            </a:r>
            <a:r>
              <a:rPr lang="en-AU" b="1" dirty="0" err="1" smtClean="0"/>
              <a:t>nama-nama</a:t>
            </a:r>
            <a:r>
              <a:rPr lang="en-AU" b="1" dirty="0" smtClean="0"/>
              <a:t> </a:t>
            </a:r>
            <a:r>
              <a:rPr lang="en-AU" b="1" dirty="0" err="1" smtClean="0"/>
              <a:t>bulan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hari</a:t>
            </a:r>
            <a:r>
              <a:rPr lang="en-AU" b="1" dirty="0" smtClean="0"/>
              <a:t> </a:t>
            </a:r>
            <a:r>
              <a:rPr lang="en-AU" b="1" dirty="0" err="1" smtClean="0"/>
              <a:t>dalam</a:t>
            </a:r>
            <a:r>
              <a:rPr lang="en-AU" b="1" dirty="0" smtClean="0"/>
              <a:t> Bahasa Indonesia di calendar </a:t>
            </a:r>
            <a:r>
              <a:rPr lang="en-AU" b="1" dirty="0" err="1" smtClean="0"/>
              <a:t>rumahmu</a:t>
            </a:r>
            <a:r>
              <a:rPr lang="en-AU" b="1" dirty="0" smtClean="0"/>
              <a:t>. </a:t>
            </a:r>
            <a:r>
              <a:rPr lang="en-AU" dirty="0" smtClean="0"/>
              <a:t>(make a calendar for your family OR write the names of the months and days in Indonesian on your home calendar)</a:t>
            </a:r>
            <a:endParaRPr lang="en-AU" b="1" dirty="0" smtClean="0"/>
          </a:p>
          <a:p>
            <a:r>
              <a:rPr lang="en-AU" dirty="0" smtClean="0"/>
              <a:t>Put a photo of your calendar on this page. </a:t>
            </a:r>
            <a:endParaRPr lang="en-AU" dirty="0"/>
          </a:p>
        </p:txBody>
      </p:sp>
      <p:pic>
        <p:nvPicPr>
          <p:cNvPr id="5122" name="Picture 2" descr="Image result for calend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" b="6103"/>
          <a:stretch/>
        </p:blipFill>
        <p:spPr bwMode="auto">
          <a:xfrm>
            <a:off x="2589212" y="3579223"/>
            <a:ext cx="4527627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743200" y="3526971"/>
            <a:ext cx="4189116" cy="757729"/>
            <a:chOff x="2756263" y="3365861"/>
            <a:chExt cx="4189116" cy="757729"/>
          </a:xfrm>
        </p:grpSpPr>
        <p:sp>
          <p:nvSpPr>
            <p:cNvPr id="4" name="TextBox 3"/>
            <p:cNvSpPr txBox="1"/>
            <p:nvPr/>
          </p:nvSpPr>
          <p:spPr>
            <a:xfrm>
              <a:off x="3605349" y="3365861"/>
              <a:ext cx="135853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800" b="1" dirty="0" smtClean="0"/>
                <a:t>MARET</a:t>
              </a:r>
              <a:endParaRPr lang="en-AU" sz="28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6263" y="3902141"/>
              <a:ext cx="600891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b="1" dirty="0" err="1" smtClean="0"/>
                <a:t>Minggu</a:t>
              </a:r>
              <a:endParaRPr lang="en-AU" sz="8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44927" y="3908146"/>
              <a:ext cx="600891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b="1" dirty="0" err="1" smtClean="0"/>
                <a:t>Selasa</a:t>
              </a:r>
              <a:endParaRPr lang="en-AU" sz="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50376" y="3904927"/>
              <a:ext cx="600891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b="1" dirty="0" err="1" smtClean="0"/>
                <a:t>Rabu</a:t>
              </a:r>
              <a:endParaRPr lang="en-AU" sz="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52033" y="3905626"/>
              <a:ext cx="600891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b="1" dirty="0" err="1" smtClean="0"/>
                <a:t>Kamis</a:t>
              </a:r>
              <a:endParaRPr lang="en-AU" sz="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5185" y="3897352"/>
              <a:ext cx="600891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b="1" dirty="0" err="1" smtClean="0"/>
                <a:t>Jumat</a:t>
              </a:r>
              <a:endParaRPr lang="en-AU" sz="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44488" y="3889078"/>
              <a:ext cx="600891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b="1" dirty="0" err="1" smtClean="0"/>
                <a:t>Sabtu</a:t>
              </a:r>
              <a:endParaRPr lang="en-AU" sz="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9478" y="3902141"/>
              <a:ext cx="600891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b="1" dirty="0" err="1" smtClean="0"/>
                <a:t>Senin</a:t>
              </a:r>
              <a:endParaRPr lang="en-AU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5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4/4e/Rain_on_the_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53" y="2907422"/>
            <a:ext cx="3132624" cy="23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arawakvoice-rjwyphwqwyxd8vs1dgl2ujwh6uxd.netdna-ssl.com/wp-content/uploads/2018/09/kemarau-Indonesia.jpg?x6748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2909"/>
          <a:stretch/>
        </p:blipFill>
        <p:spPr bwMode="auto">
          <a:xfrm>
            <a:off x="5539596" y="2907422"/>
            <a:ext cx="3122024" cy="23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2047" y="491738"/>
            <a:ext cx="6280467" cy="1280890"/>
          </a:xfrm>
        </p:spPr>
        <p:txBody>
          <a:bodyPr/>
          <a:lstStyle/>
          <a:p>
            <a:r>
              <a:rPr lang="en-AU" dirty="0" err="1" smtClean="0"/>
              <a:t>Musim</a:t>
            </a:r>
            <a:r>
              <a:rPr lang="en-AU" dirty="0" smtClean="0"/>
              <a:t> di Indonesia</a:t>
            </a:r>
            <a:br>
              <a:rPr lang="en-AU" dirty="0" smtClean="0"/>
            </a:br>
            <a:r>
              <a:rPr lang="en-AU" sz="2000" dirty="0" smtClean="0"/>
              <a:t>Seasons in Indonesia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399362" y="1524354"/>
            <a:ext cx="62804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Ada </a:t>
            </a:r>
            <a:r>
              <a:rPr lang="en-AU" dirty="0" err="1" smtClean="0"/>
              <a:t>dua</a:t>
            </a:r>
            <a:r>
              <a:rPr lang="en-AU" dirty="0" smtClean="0"/>
              <a:t> </a:t>
            </a:r>
            <a:r>
              <a:rPr lang="en-AU" dirty="0" err="1" smtClean="0">
                <a:solidFill>
                  <a:srgbClr val="FF0000"/>
                </a:solidFill>
              </a:rPr>
              <a:t>musim</a:t>
            </a:r>
            <a:r>
              <a:rPr lang="en-AU" dirty="0" smtClean="0"/>
              <a:t> di Indonesia. </a:t>
            </a:r>
          </a:p>
          <a:p>
            <a:pPr algn="ctr"/>
            <a:r>
              <a:rPr lang="en-AU" sz="1400" dirty="0" smtClean="0"/>
              <a:t>(There are two </a:t>
            </a:r>
            <a:r>
              <a:rPr lang="en-AU" sz="1400" dirty="0" smtClean="0">
                <a:solidFill>
                  <a:srgbClr val="FF0000"/>
                </a:solidFill>
              </a:rPr>
              <a:t>season</a:t>
            </a:r>
            <a:r>
              <a:rPr lang="en-AU" sz="1400" dirty="0" smtClean="0"/>
              <a:t>s in Indonesia.)</a:t>
            </a:r>
            <a:endParaRPr lang="en-A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437607" y="2124696"/>
            <a:ext cx="6280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1. </a:t>
            </a:r>
            <a:r>
              <a:rPr lang="en-AU" b="1" dirty="0" err="1" smtClean="0"/>
              <a:t>Lihatlah</a:t>
            </a:r>
            <a:r>
              <a:rPr lang="en-AU" b="1" dirty="0" smtClean="0"/>
              <a:t>, </a:t>
            </a:r>
            <a:r>
              <a:rPr lang="en-AU" b="1" dirty="0" err="1" smtClean="0"/>
              <a:t>dengarkanlah</a:t>
            </a:r>
            <a:r>
              <a:rPr lang="en-AU" b="1" dirty="0" smtClean="0"/>
              <a:t>, </a:t>
            </a:r>
            <a:r>
              <a:rPr lang="en-AU" b="1" dirty="0" err="1" smtClean="0"/>
              <a:t>cocokkanlah</a:t>
            </a:r>
            <a:r>
              <a:rPr lang="en-AU" b="1" dirty="0" smtClean="0"/>
              <a:t> kata </a:t>
            </a:r>
            <a:r>
              <a:rPr lang="en-AU" b="1" dirty="0" err="1" smtClean="0"/>
              <a:t>tepat</a:t>
            </a:r>
            <a:r>
              <a:rPr lang="en-AU" b="1" dirty="0" smtClean="0"/>
              <a:t>.</a:t>
            </a:r>
          </a:p>
          <a:p>
            <a:pPr algn="ctr"/>
            <a:r>
              <a:rPr lang="en-AU" sz="1400" dirty="0" smtClean="0"/>
              <a:t>(Look, listen, match the correct word.)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672047" y="5446719"/>
            <a:ext cx="781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2. Record yourself reciting the seasons in Indonesia.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16498" y="3621383"/>
            <a:ext cx="25080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</a:t>
            </a:r>
            <a:r>
              <a:rPr lang="en-AU" dirty="0" err="1" smtClean="0"/>
              <a:t>kemarau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9216498" y="4180544"/>
            <a:ext cx="25080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</a:t>
            </a:r>
            <a:r>
              <a:rPr lang="en-AU" dirty="0" err="1" smtClean="0"/>
              <a:t>hujan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672047" y="6008962"/>
            <a:ext cx="781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3</a:t>
            </a:r>
            <a:r>
              <a:rPr lang="en-AU" b="1" dirty="0" smtClean="0"/>
              <a:t>. What do you think the words ‘</a:t>
            </a:r>
            <a:r>
              <a:rPr lang="en-AU" b="1" dirty="0" err="1" smtClean="0"/>
              <a:t>kemarau</a:t>
            </a:r>
            <a:r>
              <a:rPr lang="en-AU" b="1" dirty="0" smtClean="0"/>
              <a:t>’ and ‘</a:t>
            </a:r>
            <a:r>
              <a:rPr lang="en-AU" b="1" dirty="0" err="1" smtClean="0"/>
              <a:t>hujan</a:t>
            </a:r>
            <a:r>
              <a:rPr lang="en-AU" b="1" dirty="0" smtClean="0"/>
              <a:t>’ might mean?</a:t>
            </a:r>
          </a:p>
        </p:txBody>
      </p:sp>
    </p:spTree>
    <p:extLst>
      <p:ext uri="{BB962C8B-B14F-4D97-AF65-F5344CB8AC3E}">
        <p14:creationId xmlns:p14="http://schemas.microsoft.com/office/powerpoint/2010/main" val="14922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83" y="289392"/>
            <a:ext cx="6280467" cy="1280890"/>
          </a:xfrm>
        </p:spPr>
        <p:txBody>
          <a:bodyPr/>
          <a:lstStyle/>
          <a:p>
            <a:r>
              <a:rPr lang="en-AU" dirty="0" err="1" smtClean="0"/>
              <a:t>Musim</a:t>
            </a:r>
            <a:r>
              <a:rPr lang="en-AU" dirty="0" smtClean="0"/>
              <a:t> di Australia</a:t>
            </a:r>
            <a:br>
              <a:rPr lang="en-AU" dirty="0" smtClean="0"/>
            </a:br>
            <a:r>
              <a:rPr lang="en-AU" sz="2000" dirty="0"/>
              <a:t>S</a:t>
            </a:r>
            <a:r>
              <a:rPr lang="en-AU" sz="2000" dirty="0" smtClean="0"/>
              <a:t>easons in Australia </a:t>
            </a:r>
            <a:endParaRPr lang="en-AU" dirty="0"/>
          </a:p>
        </p:txBody>
      </p:sp>
      <p:pic>
        <p:nvPicPr>
          <p:cNvPr id="1026" name="Picture 2" descr="4 Musim di Ko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r="46626" b="51944"/>
          <a:stretch/>
        </p:blipFill>
        <p:spPr bwMode="auto">
          <a:xfrm>
            <a:off x="9311065" y="2366455"/>
            <a:ext cx="2732158" cy="21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412" y="1089598"/>
            <a:ext cx="116928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Ada </a:t>
            </a:r>
            <a:r>
              <a:rPr lang="en-AU" dirty="0" err="1" smtClean="0"/>
              <a:t>empat</a:t>
            </a:r>
            <a:r>
              <a:rPr lang="en-AU" dirty="0" smtClean="0"/>
              <a:t> </a:t>
            </a:r>
            <a:r>
              <a:rPr lang="en-AU" dirty="0" err="1" smtClean="0">
                <a:solidFill>
                  <a:srgbClr val="FF0000"/>
                </a:solidFill>
              </a:rPr>
              <a:t>musim</a:t>
            </a:r>
            <a:r>
              <a:rPr lang="en-AU" dirty="0" smtClean="0"/>
              <a:t> di Australia. </a:t>
            </a:r>
          </a:p>
          <a:p>
            <a:pPr algn="ctr"/>
            <a:r>
              <a:rPr lang="en-AU" sz="1400" dirty="0" smtClean="0"/>
              <a:t>(There are four </a:t>
            </a:r>
            <a:r>
              <a:rPr lang="en-AU" sz="1400" dirty="0" smtClean="0">
                <a:solidFill>
                  <a:srgbClr val="FF0000"/>
                </a:solidFill>
              </a:rPr>
              <a:t>season</a:t>
            </a:r>
            <a:r>
              <a:rPr lang="en-AU" sz="1400" dirty="0" smtClean="0"/>
              <a:t>s in Australia.)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94821" y="5739446"/>
            <a:ext cx="25080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semi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370417" y="5728888"/>
            <a:ext cx="25080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</a:t>
            </a:r>
            <a:r>
              <a:rPr lang="en-AU" dirty="0" err="1" smtClean="0"/>
              <a:t>panas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370417" y="5269711"/>
            <a:ext cx="25080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</a:t>
            </a:r>
            <a:r>
              <a:rPr lang="en-AU" dirty="0" err="1" smtClean="0"/>
              <a:t>gugur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094821" y="5269711"/>
            <a:ext cx="250806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</a:t>
            </a:r>
            <a:r>
              <a:rPr lang="en-AU" dirty="0" err="1" smtClean="0"/>
              <a:t>dingin</a:t>
            </a:r>
            <a:endParaRPr lang="en-AU" dirty="0"/>
          </a:p>
        </p:txBody>
      </p:sp>
      <p:pic>
        <p:nvPicPr>
          <p:cNvPr id="10" name="Picture 2" descr="4 Musim di Ko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0" b="51944"/>
          <a:stretch/>
        </p:blipFill>
        <p:spPr bwMode="auto">
          <a:xfrm>
            <a:off x="350411" y="2341249"/>
            <a:ext cx="2741508" cy="21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4 Musim di Ko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8" r="50890"/>
          <a:stretch/>
        </p:blipFill>
        <p:spPr bwMode="auto">
          <a:xfrm>
            <a:off x="3370417" y="2366455"/>
            <a:ext cx="2724404" cy="215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4 Musim di Ko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1" t="50908"/>
          <a:stretch/>
        </p:blipFill>
        <p:spPr bwMode="auto">
          <a:xfrm>
            <a:off x="6333146" y="2343524"/>
            <a:ext cx="2726425" cy="21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411" y="1677589"/>
            <a:ext cx="11692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1. </a:t>
            </a:r>
            <a:r>
              <a:rPr lang="en-AU" b="1" dirty="0" err="1" smtClean="0"/>
              <a:t>Lihatlah</a:t>
            </a:r>
            <a:r>
              <a:rPr lang="en-AU" b="1" dirty="0" smtClean="0"/>
              <a:t>, </a:t>
            </a:r>
            <a:r>
              <a:rPr lang="en-AU" b="1" dirty="0" err="1" smtClean="0"/>
              <a:t>dengarkanlah</a:t>
            </a:r>
            <a:r>
              <a:rPr lang="en-AU" b="1" dirty="0" smtClean="0"/>
              <a:t>, </a:t>
            </a:r>
            <a:r>
              <a:rPr lang="en-AU" b="1" dirty="0" err="1" smtClean="0"/>
              <a:t>cocokkan</a:t>
            </a:r>
            <a:r>
              <a:rPr lang="en-AU" b="1" dirty="0" smtClean="0"/>
              <a:t> kata </a:t>
            </a:r>
            <a:r>
              <a:rPr lang="en-AU" b="1" dirty="0" err="1" smtClean="0"/>
              <a:t>tepat</a:t>
            </a:r>
            <a:r>
              <a:rPr lang="en-AU" b="1" dirty="0" smtClean="0"/>
              <a:t>.</a:t>
            </a:r>
          </a:p>
          <a:p>
            <a:pPr algn="ctr"/>
            <a:r>
              <a:rPr lang="en-AU" sz="1400" dirty="0" smtClean="0"/>
              <a:t>(Look, listen, match the correct word.)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411" y="6339196"/>
            <a:ext cx="1169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2. Record yourself reciting the seasons in Australia.</a:t>
            </a:r>
          </a:p>
        </p:txBody>
      </p:sp>
    </p:spTree>
    <p:extLst>
      <p:ext uri="{BB962C8B-B14F-4D97-AF65-F5344CB8AC3E}">
        <p14:creationId xmlns:p14="http://schemas.microsoft.com/office/powerpoint/2010/main" val="21561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773" y="317558"/>
            <a:ext cx="9519058" cy="1280890"/>
          </a:xfrm>
        </p:spPr>
        <p:txBody>
          <a:bodyPr/>
          <a:lstStyle/>
          <a:p>
            <a:r>
              <a:rPr lang="en-AU" dirty="0" err="1" smtClean="0"/>
              <a:t>Musim-musim</a:t>
            </a:r>
            <a:r>
              <a:rPr lang="en-AU" dirty="0" smtClean="0"/>
              <a:t> di Indonesia </a:t>
            </a:r>
            <a:r>
              <a:rPr lang="en-AU" dirty="0" err="1" smtClean="0"/>
              <a:t>dan</a:t>
            </a:r>
            <a:r>
              <a:rPr lang="en-AU" dirty="0" smtClean="0"/>
              <a:t> Australia.</a:t>
            </a:r>
            <a:br>
              <a:rPr lang="en-AU" dirty="0" smtClean="0"/>
            </a:br>
            <a:r>
              <a:rPr lang="en-AU" sz="2000" dirty="0" smtClean="0"/>
              <a:t>Seasons in Indonesia and Australia.</a:t>
            </a:r>
            <a:br>
              <a:rPr lang="en-AU" sz="2000" dirty="0" smtClean="0"/>
            </a:br>
            <a:endParaRPr lang="en-AU" sz="2000" dirty="0"/>
          </a:p>
        </p:txBody>
      </p:sp>
      <p:pic>
        <p:nvPicPr>
          <p:cNvPr id="4" name="Picture 2" descr="http://upload.wikimedia.org/wikipedia/commons/4/4e/Rain_on_the_f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"/>
          <a:stretch/>
        </p:blipFill>
        <p:spPr bwMode="auto">
          <a:xfrm>
            <a:off x="2381152" y="2183477"/>
            <a:ext cx="2164721" cy="173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arawakvoice-rjwyphwqwyxd8vs1dgl2ujwh6uxd.netdna-ssl.com/wp-content/uploads/2018/09/kemarau-Indonesia.jpg?x6748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8433"/>
          <a:stretch/>
        </p:blipFill>
        <p:spPr bwMode="auto">
          <a:xfrm>
            <a:off x="4667154" y="2183477"/>
            <a:ext cx="2138596" cy="173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r="46626" b="51944"/>
          <a:stretch/>
        </p:blipFill>
        <p:spPr bwMode="auto">
          <a:xfrm>
            <a:off x="2381152" y="4548289"/>
            <a:ext cx="2164721" cy="168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0" b="51944"/>
          <a:stretch/>
        </p:blipFill>
        <p:spPr bwMode="auto">
          <a:xfrm>
            <a:off x="4667154" y="4548289"/>
            <a:ext cx="2138597" cy="16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48608" r="50890"/>
          <a:stretch/>
        </p:blipFill>
        <p:spPr bwMode="auto">
          <a:xfrm>
            <a:off x="6927029" y="2190657"/>
            <a:ext cx="2155373" cy="17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1" t="50908"/>
          <a:stretch/>
        </p:blipFill>
        <p:spPr bwMode="auto">
          <a:xfrm>
            <a:off x="9203683" y="2194124"/>
            <a:ext cx="2164721" cy="17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56620" y="4548289"/>
            <a:ext cx="21257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semi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956620" y="5459281"/>
            <a:ext cx="21257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</a:t>
            </a:r>
            <a:r>
              <a:rPr lang="en-AU" dirty="0" err="1" smtClean="0"/>
              <a:t>panas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956620" y="5017878"/>
            <a:ext cx="21257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</a:t>
            </a:r>
            <a:r>
              <a:rPr lang="en-AU" dirty="0" err="1" smtClean="0"/>
              <a:t>gugur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927030" y="5879613"/>
            <a:ext cx="215537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</a:t>
            </a:r>
            <a:r>
              <a:rPr lang="en-AU" dirty="0" err="1" smtClean="0"/>
              <a:t>dingin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9233272" y="4548289"/>
            <a:ext cx="213513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</a:t>
            </a:r>
            <a:r>
              <a:rPr lang="en-AU" dirty="0" err="1" smtClean="0"/>
              <a:t>kemarau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9233272" y="5017878"/>
            <a:ext cx="213513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m</a:t>
            </a:r>
            <a:r>
              <a:rPr lang="en-AU" dirty="0" err="1" smtClean="0"/>
              <a:t>usim</a:t>
            </a:r>
            <a:r>
              <a:rPr lang="en-AU" dirty="0" smtClean="0"/>
              <a:t> </a:t>
            </a:r>
            <a:r>
              <a:rPr lang="en-AU" dirty="0" err="1" smtClean="0"/>
              <a:t>hujan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381152" y="1763488"/>
            <a:ext cx="898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1. </a:t>
            </a:r>
            <a:r>
              <a:rPr lang="en-AU" b="1" dirty="0" err="1" smtClean="0"/>
              <a:t>Dengarkanlah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cocokkan</a:t>
            </a:r>
            <a:r>
              <a:rPr lang="en-AU" b="1" dirty="0"/>
              <a:t> </a:t>
            </a:r>
            <a:r>
              <a:rPr lang="en-AU" b="1" dirty="0" smtClean="0"/>
              <a:t>kata yang </a:t>
            </a:r>
            <a:r>
              <a:rPr lang="en-AU" b="1" dirty="0" err="1" smtClean="0"/>
              <a:t>tepat</a:t>
            </a:r>
            <a:r>
              <a:rPr lang="en-AU" b="1" dirty="0" smtClean="0"/>
              <a:t>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0823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448" y="351225"/>
            <a:ext cx="9388430" cy="1280890"/>
          </a:xfrm>
        </p:spPr>
        <p:txBody>
          <a:bodyPr>
            <a:normAutofit fontScale="90000"/>
          </a:bodyPr>
          <a:lstStyle/>
          <a:p>
            <a:r>
              <a:rPr lang="en-AU" sz="4000" dirty="0" err="1"/>
              <a:t>Musim-musim</a:t>
            </a:r>
            <a:r>
              <a:rPr lang="en-AU" sz="4000" dirty="0"/>
              <a:t> di Indonesia </a:t>
            </a:r>
            <a:r>
              <a:rPr lang="en-AU" sz="4000" dirty="0" err="1"/>
              <a:t>dan</a:t>
            </a:r>
            <a:r>
              <a:rPr lang="en-AU" sz="4000" dirty="0"/>
              <a:t> Australia.</a:t>
            </a:r>
            <a:r>
              <a:rPr lang="en-AU" sz="4400" dirty="0"/>
              <a:t/>
            </a:r>
            <a:br>
              <a:rPr lang="en-AU" sz="4400" dirty="0"/>
            </a:br>
            <a:r>
              <a:rPr lang="en-AU" sz="2200" dirty="0"/>
              <a:t>Seasons in Indonesia and Australia.</a:t>
            </a:r>
            <a:r>
              <a:rPr lang="en-AU" sz="2000" dirty="0"/>
              <a:t/>
            </a:r>
            <a:br>
              <a:rPr lang="en-AU" sz="2000" dirty="0"/>
            </a:b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354808" y="4257226"/>
            <a:ext cx="19426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spring</a:t>
            </a:r>
            <a:endParaRPr lang="en-A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5459" y="5191292"/>
            <a:ext cx="19426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summer</a:t>
            </a:r>
            <a:endParaRPr lang="en-A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08" y="4724259"/>
            <a:ext cx="19426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autumn</a:t>
            </a:r>
            <a:endParaRPr lang="en-A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4809" y="5632673"/>
            <a:ext cx="196968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winter</a:t>
            </a:r>
            <a:endParaRPr lang="en-A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0663" y="3303481"/>
            <a:ext cx="195118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d</a:t>
            </a:r>
            <a:r>
              <a:rPr lang="en-A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ry season</a:t>
            </a:r>
            <a:endParaRPr lang="en-A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5459" y="3789712"/>
            <a:ext cx="195118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w</a:t>
            </a:r>
            <a:r>
              <a:rPr lang="en-AU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et season</a:t>
            </a:r>
            <a:endParaRPr lang="en-A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8041" y="3307192"/>
            <a:ext cx="19426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usim</a:t>
            </a:r>
            <a:r>
              <a:rPr lang="en-A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semi</a:t>
            </a:r>
            <a:endParaRPr lang="en-A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9100" y="5178251"/>
            <a:ext cx="19426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usim</a:t>
            </a:r>
            <a:r>
              <a:rPr lang="en-A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panas</a:t>
            </a:r>
            <a:endParaRPr lang="en-A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9101" y="4725925"/>
            <a:ext cx="19426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usim</a:t>
            </a:r>
            <a:r>
              <a:rPr lang="en-A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gugur</a:t>
            </a:r>
            <a:endParaRPr lang="en-A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8452" y="5611653"/>
            <a:ext cx="196968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usim</a:t>
            </a:r>
            <a:r>
              <a:rPr lang="en-A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dingin</a:t>
            </a:r>
            <a:endParaRPr lang="en-A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8692" y="3791517"/>
            <a:ext cx="195118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usim</a:t>
            </a:r>
            <a:r>
              <a:rPr lang="en-A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kemarau</a:t>
            </a:r>
            <a:endParaRPr lang="en-A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8692" y="4261106"/>
            <a:ext cx="195118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usim</a:t>
            </a:r>
            <a:r>
              <a:rPr lang="en-A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AU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hujan</a:t>
            </a:r>
            <a:endParaRPr lang="en-A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206" y="1455141"/>
            <a:ext cx="105513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err="1" smtClean="0"/>
              <a:t>Cocokkan</a:t>
            </a:r>
            <a:r>
              <a:rPr lang="en-AU" b="1" dirty="0" smtClean="0"/>
              <a:t> Bahasa Indonesia </a:t>
            </a:r>
            <a:r>
              <a:rPr lang="en-AU" b="1" dirty="0" err="1" smtClean="0"/>
              <a:t>dengan</a:t>
            </a:r>
            <a:r>
              <a:rPr lang="en-AU" b="1" dirty="0" smtClean="0"/>
              <a:t> Bahasa </a:t>
            </a:r>
            <a:r>
              <a:rPr lang="en-AU" b="1" dirty="0" err="1" smtClean="0"/>
              <a:t>Inggris</a:t>
            </a:r>
            <a:r>
              <a:rPr lang="en-AU" b="1" dirty="0" smtClean="0"/>
              <a:t>. Yang mana di Indonesia? Yang mana di Australia? </a:t>
            </a:r>
            <a:r>
              <a:rPr lang="en-AU" sz="1400" dirty="0" smtClean="0"/>
              <a:t>(Match the Indonesian with the English. Which are in Indonesia? Which are in Australia?)</a:t>
            </a:r>
          </a:p>
          <a:p>
            <a:pPr marL="342900" indent="-342900">
              <a:buAutoNum type="arabicPeriod"/>
            </a:pPr>
            <a:endParaRPr lang="en-AU" sz="1400" b="1" dirty="0"/>
          </a:p>
          <a:p>
            <a:pPr marL="342900" indent="-342900">
              <a:buAutoNum type="arabicPeriod"/>
            </a:pPr>
            <a:r>
              <a:rPr lang="en-AU" b="1" dirty="0" err="1" smtClean="0"/>
              <a:t>Bacalah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rekamlah</a:t>
            </a:r>
            <a:r>
              <a:rPr lang="en-AU" b="1" dirty="0" smtClean="0"/>
              <a:t>. </a:t>
            </a:r>
            <a:r>
              <a:rPr lang="en-AU" sz="1400" dirty="0" smtClean="0"/>
              <a:t>(Record yourself reading each box.)</a:t>
            </a:r>
            <a:endParaRPr lang="en-A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504256" y="2699879"/>
            <a:ext cx="296526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u="sng" dirty="0" err="1" smtClean="0"/>
              <a:t>Musim</a:t>
            </a:r>
            <a:r>
              <a:rPr lang="en-AU" u="sng" dirty="0" smtClean="0"/>
              <a:t> di Australia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918206" y="2988747"/>
            <a:ext cx="2965269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u="sng" dirty="0" err="1" smtClean="0"/>
              <a:t>Musim</a:t>
            </a:r>
            <a:r>
              <a:rPr lang="en-AU" u="sng" dirty="0" smtClean="0"/>
              <a:t> di Indonesia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25726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275" y="350125"/>
            <a:ext cx="8911687" cy="1280890"/>
          </a:xfrm>
        </p:spPr>
        <p:txBody>
          <a:bodyPr/>
          <a:lstStyle/>
          <a:p>
            <a:r>
              <a:rPr lang="en-AU" dirty="0" err="1" smtClean="0"/>
              <a:t>Musim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? </a:t>
            </a:r>
            <a:r>
              <a:rPr lang="en-AU" dirty="0" err="1" smtClean="0"/>
              <a:t>Bulan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?</a:t>
            </a:r>
            <a:br>
              <a:rPr lang="en-AU" dirty="0" smtClean="0"/>
            </a:br>
            <a:r>
              <a:rPr lang="en-AU" sz="2000" dirty="0" smtClean="0"/>
              <a:t>What season? What Month?</a:t>
            </a: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85985" y="2235747"/>
            <a:ext cx="7224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1600" b="1" dirty="0" smtClean="0"/>
              <a:t>Di Indonesia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 smtClean="0"/>
              <a:t>Musim</a:t>
            </a:r>
            <a:r>
              <a:rPr lang="en-AU" sz="1600" dirty="0" smtClean="0"/>
              <a:t> </a:t>
            </a:r>
            <a:r>
              <a:rPr lang="en-AU" sz="1600" dirty="0" err="1" smtClean="0"/>
              <a:t>kemarau</a:t>
            </a:r>
            <a:r>
              <a:rPr lang="en-AU" sz="1600" dirty="0" smtClean="0"/>
              <a:t> </a:t>
            </a:r>
            <a:r>
              <a:rPr lang="en-AU" sz="1600" dirty="0" err="1" smtClean="0"/>
              <a:t>berlangsung</a:t>
            </a:r>
            <a:r>
              <a:rPr lang="en-AU" sz="1600" dirty="0" smtClean="0"/>
              <a:t> </a:t>
            </a:r>
            <a:r>
              <a:rPr lang="en-AU" sz="1600" dirty="0" err="1" smtClean="0"/>
              <a:t>pada</a:t>
            </a:r>
            <a:r>
              <a:rPr lang="en-AU" sz="1600" dirty="0" smtClean="0"/>
              <a:t> </a:t>
            </a:r>
            <a:r>
              <a:rPr lang="en-AU" sz="1600" dirty="0" err="1" smtClean="0"/>
              <a:t>bulan</a:t>
            </a:r>
            <a:r>
              <a:rPr lang="en-AU" sz="1600" dirty="0" smtClean="0"/>
              <a:t> April </a:t>
            </a:r>
            <a:r>
              <a:rPr lang="en-AU" sz="1600" dirty="0" err="1" smtClean="0"/>
              <a:t>sampai</a:t>
            </a:r>
            <a:r>
              <a:rPr lang="en-AU" sz="1600" dirty="0" smtClean="0"/>
              <a:t> September</a:t>
            </a:r>
          </a:p>
          <a:p>
            <a:endParaRPr lang="en-AU" sz="1600" dirty="0" smtClean="0"/>
          </a:p>
          <a:p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 smtClean="0"/>
              <a:t>Musim</a:t>
            </a:r>
            <a:r>
              <a:rPr lang="en-AU" sz="1600" dirty="0" smtClean="0"/>
              <a:t> </a:t>
            </a:r>
            <a:r>
              <a:rPr lang="en-AU" sz="1600" dirty="0" err="1" smtClean="0"/>
              <a:t>hujan</a:t>
            </a:r>
            <a:r>
              <a:rPr lang="en-AU" sz="1600" dirty="0" smtClean="0"/>
              <a:t> </a:t>
            </a:r>
            <a:r>
              <a:rPr lang="en-AU" sz="1600" dirty="0" err="1" smtClean="0"/>
              <a:t>berlangsung</a:t>
            </a:r>
            <a:r>
              <a:rPr lang="en-AU" sz="1600" dirty="0" smtClean="0"/>
              <a:t> </a:t>
            </a:r>
            <a:r>
              <a:rPr lang="en-AU" sz="1600" dirty="0" err="1" smtClean="0"/>
              <a:t>pada</a:t>
            </a:r>
            <a:r>
              <a:rPr lang="en-AU" sz="1600" dirty="0" smtClean="0"/>
              <a:t> </a:t>
            </a:r>
            <a:r>
              <a:rPr lang="en-AU" sz="1600" dirty="0" err="1" smtClean="0"/>
              <a:t>bulan</a:t>
            </a:r>
            <a:r>
              <a:rPr lang="en-AU" sz="1600" dirty="0" smtClean="0"/>
              <a:t> </a:t>
            </a:r>
            <a:r>
              <a:rPr lang="en-AU" sz="1600" dirty="0" err="1" smtClean="0"/>
              <a:t>Oktober</a:t>
            </a:r>
            <a:r>
              <a:rPr lang="en-AU" sz="1600" dirty="0" smtClean="0"/>
              <a:t> </a:t>
            </a:r>
            <a:r>
              <a:rPr lang="en-AU" sz="1600" dirty="0" err="1" smtClean="0"/>
              <a:t>sampai</a:t>
            </a:r>
            <a:r>
              <a:rPr lang="en-AU" sz="1600" dirty="0" smtClean="0"/>
              <a:t> </a:t>
            </a:r>
            <a:r>
              <a:rPr lang="en-AU" sz="1600" dirty="0" err="1" smtClean="0"/>
              <a:t>Maret</a:t>
            </a:r>
            <a:endParaRPr lang="en-AU" sz="1600" dirty="0" smtClean="0"/>
          </a:p>
          <a:p>
            <a:endParaRPr lang="en-AU" sz="1600" dirty="0"/>
          </a:p>
          <a:p>
            <a:endParaRPr lang="en-AU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1600" b="1" dirty="0" smtClean="0"/>
              <a:t>Di Australia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 smtClean="0"/>
              <a:t>Musim</a:t>
            </a:r>
            <a:r>
              <a:rPr lang="en-AU" sz="1600" dirty="0" smtClean="0"/>
              <a:t> </a:t>
            </a:r>
            <a:r>
              <a:rPr lang="en-AU" sz="1600" dirty="0" err="1" smtClean="0"/>
              <a:t>panas</a:t>
            </a:r>
            <a:r>
              <a:rPr lang="en-AU" sz="1600" dirty="0" smtClean="0"/>
              <a:t> </a:t>
            </a:r>
            <a:r>
              <a:rPr lang="en-AU" sz="1600" dirty="0" err="1" smtClean="0"/>
              <a:t>berlangsung</a:t>
            </a:r>
            <a:r>
              <a:rPr lang="en-AU" sz="1600" dirty="0" smtClean="0"/>
              <a:t> </a:t>
            </a:r>
            <a:r>
              <a:rPr lang="en-AU" sz="1600" dirty="0" err="1" smtClean="0"/>
              <a:t>pada</a:t>
            </a:r>
            <a:r>
              <a:rPr lang="en-AU" sz="1600" dirty="0" smtClean="0"/>
              <a:t> </a:t>
            </a:r>
            <a:r>
              <a:rPr lang="en-AU" sz="1600" dirty="0" err="1" smtClean="0"/>
              <a:t>bulan</a:t>
            </a:r>
            <a:r>
              <a:rPr lang="en-AU" sz="1600" dirty="0" smtClean="0"/>
              <a:t> </a:t>
            </a:r>
            <a:r>
              <a:rPr lang="en-AU" sz="1600" dirty="0" err="1" smtClean="0"/>
              <a:t>Desember</a:t>
            </a:r>
            <a:r>
              <a:rPr lang="en-AU" sz="1600" dirty="0" smtClean="0"/>
              <a:t> </a:t>
            </a:r>
            <a:r>
              <a:rPr lang="en-AU" sz="1600" dirty="0" err="1" smtClean="0"/>
              <a:t>sampai</a:t>
            </a:r>
            <a:r>
              <a:rPr lang="en-AU" sz="1600" dirty="0" smtClean="0"/>
              <a:t> </a:t>
            </a:r>
            <a:r>
              <a:rPr lang="en-AU" sz="1600" dirty="0" err="1" smtClean="0"/>
              <a:t>Februari</a:t>
            </a: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 smtClean="0"/>
              <a:t>Musim</a:t>
            </a:r>
            <a:r>
              <a:rPr lang="en-AU" sz="1600" dirty="0" smtClean="0"/>
              <a:t> </a:t>
            </a:r>
            <a:r>
              <a:rPr lang="en-AU" sz="1600" dirty="0" err="1" smtClean="0"/>
              <a:t>gugur</a:t>
            </a:r>
            <a:r>
              <a:rPr lang="en-AU" sz="1600" dirty="0" smtClean="0"/>
              <a:t> </a:t>
            </a:r>
            <a:r>
              <a:rPr lang="en-AU" sz="1600" dirty="0" err="1" smtClean="0"/>
              <a:t>berlangusung</a:t>
            </a:r>
            <a:r>
              <a:rPr lang="en-AU" sz="1600" dirty="0" smtClean="0"/>
              <a:t> </a:t>
            </a:r>
            <a:r>
              <a:rPr lang="en-AU" sz="1600" dirty="0" err="1" smtClean="0"/>
              <a:t>pada</a:t>
            </a:r>
            <a:r>
              <a:rPr lang="en-AU" sz="1600" dirty="0" smtClean="0"/>
              <a:t> </a:t>
            </a:r>
            <a:r>
              <a:rPr lang="en-AU" sz="1600" dirty="0" err="1" smtClean="0"/>
              <a:t>bulan</a:t>
            </a:r>
            <a:r>
              <a:rPr lang="en-AU" sz="1600" dirty="0" smtClean="0"/>
              <a:t> </a:t>
            </a:r>
            <a:r>
              <a:rPr lang="en-AU" sz="1600" dirty="0" err="1" smtClean="0"/>
              <a:t>Maret</a:t>
            </a:r>
            <a:r>
              <a:rPr lang="en-AU" sz="1600" dirty="0" smtClean="0"/>
              <a:t> </a:t>
            </a:r>
            <a:r>
              <a:rPr lang="en-AU" sz="1600" dirty="0" err="1" smtClean="0"/>
              <a:t>sampai</a:t>
            </a:r>
            <a:r>
              <a:rPr lang="en-AU" sz="1600" dirty="0" smtClean="0"/>
              <a:t> Mei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 smtClean="0"/>
              <a:t>Musim</a:t>
            </a:r>
            <a:r>
              <a:rPr lang="en-AU" sz="1600" dirty="0" smtClean="0"/>
              <a:t> </a:t>
            </a:r>
            <a:r>
              <a:rPr lang="en-AU" sz="1600" dirty="0" err="1" smtClean="0"/>
              <a:t>dingin</a:t>
            </a:r>
            <a:r>
              <a:rPr lang="en-AU" sz="1600" dirty="0" smtClean="0"/>
              <a:t> </a:t>
            </a:r>
            <a:r>
              <a:rPr lang="en-AU" sz="1600" dirty="0" err="1" smtClean="0"/>
              <a:t>berlangsung</a:t>
            </a:r>
            <a:r>
              <a:rPr lang="en-AU" sz="1600" dirty="0" smtClean="0"/>
              <a:t> </a:t>
            </a:r>
            <a:r>
              <a:rPr lang="en-AU" sz="1600" dirty="0" err="1" smtClean="0"/>
              <a:t>pada</a:t>
            </a:r>
            <a:r>
              <a:rPr lang="en-AU" sz="1600" dirty="0" smtClean="0"/>
              <a:t> </a:t>
            </a:r>
            <a:r>
              <a:rPr lang="en-AU" sz="1600" dirty="0" err="1" smtClean="0"/>
              <a:t>bulan</a:t>
            </a:r>
            <a:r>
              <a:rPr lang="en-AU" sz="1600" dirty="0" smtClean="0"/>
              <a:t> </a:t>
            </a:r>
            <a:r>
              <a:rPr lang="en-AU" sz="1600" dirty="0" err="1" smtClean="0"/>
              <a:t>Juni</a:t>
            </a:r>
            <a:r>
              <a:rPr lang="en-AU" sz="1600" dirty="0" smtClean="0"/>
              <a:t> </a:t>
            </a:r>
            <a:r>
              <a:rPr lang="en-AU" sz="1600" dirty="0" err="1" smtClean="0"/>
              <a:t>sampai</a:t>
            </a:r>
            <a:r>
              <a:rPr lang="en-AU" sz="1600" dirty="0" smtClean="0"/>
              <a:t> </a:t>
            </a:r>
            <a:r>
              <a:rPr lang="en-AU" sz="1600" dirty="0" err="1" smtClean="0"/>
              <a:t>Agustus</a:t>
            </a:r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  <a:p>
            <a:endParaRPr lang="en-A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 smtClean="0"/>
              <a:t>Musim</a:t>
            </a:r>
            <a:r>
              <a:rPr lang="en-AU" sz="1600" dirty="0" smtClean="0"/>
              <a:t> semi </a:t>
            </a:r>
            <a:r>
              <a:rPr lang="en-AU" sz="1600" dirty="0" err="1" smtClean="0"/>
              <a:t>berlangsung</a:t>
            </a:r>
            <a:r>
              <a:rPr lang="en-AU" sz="1600" dirty="0" smtClean="0"/>
              <a:t> </a:t>
            </a:r>
            <a:r>
              <a:rPr lang="en-AU" sz="1600" dirty="0" err="1" smtClean="0"/>
              <a:t>pada</a:t>
            </a:r>
            <a:r>
              <a:rPr lang="en-AU" sz="1600" dirty="0" smtClean="0"/>
              <a:t> </a:t>
            </a:r>
            <a:r>
              <a:rPr lang="en-AU" sz="1600" dirty="0" err="1" smtClean="0"/>
              <a:t>bulan</a:t>
            </a:r>
            <a:r>
              <a:rPr lang="en-AU" sz="1600" dirty="0" smtClean="0"/>
              <a:t> September </a:t>
            </a:r>
            <a:r>
              <a:rPr lang="en-AU" sz="1600" dirty="0" err="1" smtClean="0"/>
              <a:t>sampai</a:t>
            </a:r>
            <a:r>
              <a:rPr lang="en-AU" sz="1600" dirty="0" smtClean="0"/>
              <a:t> </a:t>
            </a:r>
            <a:r>
              <a:rPr lang="en-AU" sz="1600" dirty="0" err="1" smtClean="0"/>
              <a:t>Desember</a:t>
            </a:r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87998" y="1366078"/>
            <a:ext cx="7224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b="1" dirty="0" err="1" smtClean="0"/>
              <a:t>Bacalah</a:t>
            </a:r>
            <a:r>
              <a:rPr lang="en-AU" b="1" dirty="0" smtClean="0"/>
              <a:t> </a:t>
            </a:r>
            <a:r>
              <a:rPr lang="en-AU" b="1" dirty="0" err="1" smtClean="0"/>
              <a:t>dan</a:t>
            </a:r>
            <a:r>
              <a:rPr lang="en-AU" b="1" dirty="0" smtClean="0"/>
              <a:t> </a:t>
            </a:r>
            <a:r>
              <a:rPr lang="en-AU" b="1" dirty="0" err="1" smtClean="0"/>
              <a:t>dengarkanlah</a:t>
            </a:r>
            <a:r>
              <a:rPr lang="en-AU" b="1" dirty="0" smtClean="0"/>
              <a:t>. </a:t>
            </a:r>
            <a:r>
              <a:rPr lang="en-AU" sz="1400" dirty="0" smtClean="0"/>
              <a:t>(Read and listen.)</a:t>
            </a:r>
            <a:endParaRPr lang="en-AU" sz="1400" b="1" dirty="0" smtClean="0"/>
          </a:p>
          <a:p>
            <a:pPr marL="342900" indent="-342900">
              <a:buAutoNum type="arabicPeriod"/>
            </a:pPr>
            <a:r>
              <a:rPr lang="en-AU" b="1" dirty="0" err="1" smtClean="0"/>
              <a:t>Cocokkan</a:t>
            </a:r>
            <a:r>
              <a:rPr lang="en-AU" b="1" dirty="0" smtClean="0"/>
              <a:t> </a:t>
            </a:r>
            <a:r>
              <a:rPr lang="en-AU" b="1" dirty="0" err="1" smtClean="0"/>
              <a:t>gambar</a:t>
            </a:r>
            <a:r>
              <a:rPr lang="en-AU" b="1" dirty="0" smtClean="0"/>
              <a:t>/label yang </a:t>
            </a:r>
            <a:r>
              <a:rPr lang="en-AU" b="1" dirty="0" err="1" smtClean="0"/>
              <a:t>tepat</a:t>
            </a:r>
            <a:r>
              <a:rPr lang="en-AU" b="1" dirty="0" smtClean="0"/>
              <a:t> </a:t>
            </a:r>
            <a:r>
              <a:rPr lang="en-AU" b="1" dirty="0" err="1" smtClean="0"/>
              <a:t>untuk</a:t>
            </a:r>
            <a:r>
              <a:rPr lang="en-AU" b="1" dirty="0" smtClean="0"/>
              <a:t> </a:t>
            </a:r>
            <a:r>
              <a:rPr lang="en-AU" b="1" dirty="0" err="1" smtClean="0"/>
              <a:t>setiap</a:t>
            </a:r>
            <a:r>
              <a:rPr lang="en-AU" b="1" dirty="0" smtClean="0"/>
              <a:t> </a:t>
            </a:r>
            <a:r>
              <a:rPr lang="en-AU" b="1" dirty="0" err="1" smtClean="0"/>
              <a:t>kalimat</a:t>
            </a:r>
            <a:r>
              <a:rPr lang="en-AU" b="1" dirty="0" smtClean="0"/>
              <a:t>.  </a:t>
            </a:r>
          </a:p>
          <a:p>
            <a:r>
              <a:rPr lang="en-AU" sz="1400" b="1" dirty="0"/>
              <a:t> </a:t>
            </a:r>
            <a:r>
              <a:rPr lang="en-AU" sz="1400" b="1" dirty="0" smtClean="0"/>
              <a:t>      </a:t>
            </a:r>
            <a:r>
              <a:rPr lang="en-AU" sz="1400" dirty="0" smtClean="0"/>
              <a:t>(Match the correct picture/label to each sentence)</a:t>
            </a:r>
            <a:r>
              <a:rPr lang="en-AU" sz="1400" b="1" dirty="0" smtClean="0"/>
              <a:t> </a:t>
            </a:r>
            <a:endParaRPr lang="en-AU" sz="1400" b="1" dirty="0"/>
          </a:p>
        </p:txBody>
      </p:sp>
      <p:pic>
        <p:nvPicPr>
          <p:cNvPr id="7" name="Picture 2" descr="http://upload.wikimedia.org/wikipedia/commons/4/4e/Rain_on_the_fie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"/>
          <a:stretch/>
        </p:blipFill>
        <p:spPr bwMode="auto">
          <a:xfrm>
            <a:off x="11064239" y="384334"/>
            <a:ext cx="969367" cy="7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sarawakvoice-rjwyphwqwyxd8vs1dgl2ujwh6uxd.netdna-ssl.com/wp-content/uploads/2018/09/kemarau-Indonesia.jpg?x6748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r="18433"/>
          <a:stretch/>
        </p:blipFill>
        <p:spPr bwMode="auto">
          <a:xfrm>
            <a:off x="11085643" y="3614452"/>
            <a:ext cx="957669" cy="7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r="46626" b="51944"/>
          <a:stretch/>
        </p:blipFill>
        <p:spPr bwMode="auto">
          <a:xfrm>
            <a:off x="11064240" y="5775815"/>
            <a:ext cx="969366" cy="7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0" b="51944"/>
          <a:stretch/>
        </p:blipFill>
        <p:spPr bwMode="auto">
          <a:xfrm>
            <a:off x="11058652" y="4722974"/>
            <a:ext cx="957668" cy="75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48608" r="50890"/>
          <a:stretch/>
        </p:blipFill>
        <p:spPr bwMode="auto">
          <a:xfrm>
            <a:off x="11071944" y="2552357"/>
            <a:ext cx="965181" cy="7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4 Musim di Kore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1" t="50908"/>
          <a:stretch/>
        </p:blipFill>
        <p:spPr bwMode="auto">
          <a:xfrm>
            <a:off x="11088219" y="1445874"/>
            <a:ext cx="969367" cy="7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49565" y="5095088"/>
            <a:ext cx="226760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April - September</a:t>
            </a:r>
            <a:endParaRPr lang="en-A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575694" y="3148011"/>
            <a:ext cx="226760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October – March</a:t>
            </a:r>
            <a:endParaRPr lang="en-A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549565" y="2649005"/>
            <a:ext cx="226760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December - February</a:t>
            </a:r>
            <a:endParaRPr lang="en-A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5694" y="4584571"/>
            <a:ext cx="226760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March - May</a:t>
            </a:r>
            <a:endParaRPr lang="en-A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575694" y="3620249"/>
            <a:ext cx="226760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June - August</a:t>
            </a:r>
            <a:endParaRPr lang="en-A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575694" y="4102410"/>
            <a:ext cx="226760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September - December</a:t>
            </a:r>
            <a:endParaRPr lang="en-A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710716" y="435352"/>
            <a:ext cx="3374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 smtClean="0">
                <a:solidFill>
                  <a:srgbClr val="FF0000"/>
                </a:solidFill>
              </a:rPr>
              <a:t>Kosa</a:t>
            </a:r>
            <a:r>
              <a:rPr lang="en-AU" b="1" dirty="0" smtClean="0">
                <a:solidFill>
                  <a:srgbClr val="FF0000"/>
                </a:solidFill>
              </a:rPr>
              <a:t>-kata</a:t>
            </a:r>
          </a:p>
          <a:p>
            <a:r>
              <a:rPr lang="en-AU" dirty="0" err="1" smtClean="0">
                <a:solidFill>
                  <a:srgbClr val="FF0000"/>
                </a:solidFill>
              </a:rPr>
              <a:t>berlangsung</a:t>
            </a:r>
            <a:r>
              <a:rPr lang="en-AU" dirty="0" smtClean="0">
                <a:solidFill>
                  <a:srgbClr val="FF0000"/>
                </a:solidFill>
              </a:rPr>
              <a:t> = takes place</a:t>
            </a:r>
          </a:p>
          <a:p>
            <a:r>
              <a:rPr lang="en-AU" dirty="0" err="1">
                <a:solidFill>
                  <a:srgbClr val="FF0000"/>
                </a:solidFill>
              </a:rPr>
              <a:t>s</a:t>
            </a:r>
            <a:r>
              <a:rPr lang="en-AU" dirty="0" err="1" smtClean="0">
                <a:solidFill>
                  <a:srgbClr val="FF0000"/>
                </a:solidFill>
              </a:rPr>
              <a:t>ampai</a:t>
            </a:r>
            <a:r>
              <a:rPr lang="en-AU" dirty="0" smtClean="0">
                <a:solidFill>
                  <a:srgbClr val="FF0000"/>
                </a:solidFill>
              </a:rPr>
              <a:t> = until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14355</TotalTime>
  <Words>3225</Words>
  <Application>Microsoft Office PowerPoint</Application>
  <PresentationFormat>Widescreen</PresentationFormat>
  <Paragraphs>585</Paragraphs>
  <Slides>31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Musim dan Cuaca</vt:lpstr>
      <vt:lpstr>Nama-nama Hari. Names of days</vt:lpstr>
      <vt:lpstr>Nama-nama Bulan (names of months)</vt:lpstr>
      <vt:lpstr>Tugas (Task)</vt:lpstr>
      <vt:lpstr>Musim di Indonesia Seasons in Indonesia </vt:lpstr>
      <vt:lpstr>Musim di Australia Seasons in Australia </vt:lpstr>
      <vt:lpstr>Musim-musim di Indonesia dan Australia. Seasons in Indonesia and Australia. </vt:lpstr>
      <vt:lpstr>Musim-musim di Indonesia dan Australia. Seasons in Indonesia and Australia. </vt:lpstr>
      <vt:lpstr>Musim apa? Bulan apa? What season? What Month?</vt:lpstr>
      <vt:lpstr>Bagaimana musim di Indonesia dan Australia?  What are the seasons like in Indonesia and Australia?</vt:lpstr>
      <vt:lpstr>Musim apa? Sedang apa? What season? What are you doing?</vt:lpstr>
      <vt:lpstr>Kamu lebih suka musim apa? What season do you prefer?</vt:lpstr>
      <vt:lpstr>Hmm… saya lebih suka musim gugur. (Hmm… I prefer autumn.)</vt:lpstr>
      <vt:lpstr>Kapan kamu suka berlibur? When do you like to holiday?</vt:lpstr>
      <vt:lpstr>Kapan kamu suka berlibur?  When do you like to holiday?</vt:lpstr>
      <vt:lpstr>Kapan kamu suka berlibur? When do you like to holiday?</vt:lpstr>
      <vt:lpstr>Bagaimana cuaca?  Hows the weather?  ** Kalau ada internet, tontonlah https://www.youtube.com/watch?v=KuqLWlRpA_E&amp;app=desktop ** If you have the internet, watch this link. </vt:lpstr>
      <vt:lpstr>Bagaimana cuaca?  How’s the weather?</vt:lpstr>
      <vt:lpstr>Bagaimana cuaca?  Hows the weather?</vt:lpstr>
      <vt:lpstr>Bagaimana cuaca?  Hows the weather?</vt:lpstr>
      <vt:lpstr>Bagaimana cuaca?  Hows the weather?</vt:lpstr>
      <vt:lpstr>Berapa Suhu?  (What is the temperature?)</vt:lpstr>
      <vt:lpstr>Suhu berapa?  (What temperature?)</vt:lpstr>
      <vt:lpstr>Bagaimana Cuaca di Indonesia? (How is the weather in Indonesia?)</vt:lpstr>
      <vt:lpstr>Laporan Cuaca (Prakiraan Cuaca) Weather Report </vt:lpstr>
      <vt:lpstr>Hari ini, besok, kemarin today, tomorrow, yesterday</vt:lpstr>
      <vt:lpstr>Laporan Cuaca  Weather report</vt:lpstr>
      <vt:lpstr>Bagaimana cuaca di Australia? How is the weather in Australia? </vt:lpstr>
      <vt:lpstr>Bagaimana cuaca di Australia? How is the weather in Australia? </vt:lpstr>
      <vt:lpstr>Tugas – Dikte  task – dictation</vt:lpstr>
      <vt:lpstr>Tugas – PowerPoint  (task - PowerPoint)</vt:lpstr>
    </vt:vector>
  </TitlesOfParts>
  <Company>Department of Education and Training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Cuaca</dc:title>
  <dc:creator>Kelly Gould</dc:creator>
  <cp:lastModifiedBy>Kelly Gould</cp:lastModifiedBy>
  <cp:revision>175</cp:revision>
  <dcterms:created xsi:type="dcterms:W3CDTF">2020-03-25T03:13:03Z</dcterms:created>
  <dcterms:modified xsi:type="dcterms:W3CDTF">2020-04-07T11:47:32Z</dcterms:modified>
</cp:coreProperties>
</file>