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6" r:id="rId5"/>
    <p:sldId id="267" r:id="rId6"/>
    <p:sldId id="258" r:id="rId7"/>
    <p:sldId id="270" r:id="rId8"/>
    <p:sldId id="269" r:id="rId9"/>
    <p:sldId id="259" r:id="rId10"/>
    <p:sldId id="271"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114" d="100"/>
          <a:sy n="114" d="100"/>
        </p:scale>
        <p:origin x="5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a:xfrm>
            <a:off x="2692397" y="5037663"/>
            <a:ext cx="5214635" cy="279400"/>
          </a:xfrm>
        </p:spPr>
        <p:txBody>
          <a:bodyPr/>
          <a:lstStyle/>
          <a:p>
            <a:endParaRPr lang="en-AU"/>
          </a:p>
        </p:txBody>
      </p:sp>
      <p:sp>
        <p:nvSpPr>
          <p:cNvPr id="6" name="Slide Number Placeholder 5"/>
          <p:cNvSpPr>
            <a:spLocks noGrp="1"/>
          </p:cNvSpPr>
          <p:nvPr>
            <p:ph type="sldNum" sz="quarter" idx="12"/>
          </p:nvPr>
        </p:nvSpPr>
        <p:spPr>
          <a:xfrm>
            <a:off x="8956900" y="5037663"/>
            <a:ext cx="551167" cy="279400"/>
          </a:xfrm>
        </p:spPr>
        <p:txBody>
          <a:bodyPr/>
          <a:lstStyle/>
          <a:p>
            <a:fld id="{882D87A1-537C-4199-86C0-776EF3105D5B}" type="slidenum">
              <a:rPr lang="en-AU" smtClean="0"/>
              <a:t>‹#›</a:t>
            </a:fld>
            <a:endParaRPr lang="en-A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30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1AAB08-49DF-4ED4-BA75-CD848AB8AD5A}"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2D87A1-537C-4199-86C0-776EF3105D5B}" type="slidenum">
              <a:rPr lang="en-AU" smtClean="0"/>
              <a:t>‹#›</a:t>
            </a:fld>
            <a:endParaRPr lang="en-AU"/>
          </a:p>
        </p:txBody>
      </p:sp>
    </p:spTree>
    <p:extLst>
      <p:ext uri="{BB962C8B-B14F-4D97-AF65-F5344CB8AC3E}">
        <p14:creationId xmlns:p14="http://schemas.microsoft.com/office/powerpoint/2010/main" val="365046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21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78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spTree>
    <p:extLst>
      <p:ext uri="{BB962C8B-B14F-4D97-AF65-F5344CB8AC3E}">
        <p14:creationId xmlns:p14="http://schemas.microsoft.com/office/powerpoint/2010/main" val="391753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484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18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479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27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spTree>
    <p:extLst>
      <p:ext uri="{BB962C8B-B14F-4D97-AF65-F5344CB8AC3E}">
        <p14:creationId xmlns:p14="http://schemas.microsoft.com/office/powerpoint/2010/main" val="428967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1AAB08-49DF-4ED4-BA75-CD848AB8AD5A}"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D87A1-537C-4199-86C0-776EF3105D5B}" type="slidenum">
              <a:rPr lang="en-AU" smtClean="0"/>
              <a:t>‹#›</a:t>
            </a:fld>
            <a:endParaRPr lang="en-A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41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1AAB08-49DF-4ED4-BA75-CD848AB8AD5A}"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2D87A1-537C-4199-86C0-776EF3105D5B}" type="slidenum">
              <a:rPr lang="en-AU" smtClean="0"/>
              <a:t>‹#›</a:t>
            </a:fld>
            <a:endParaRPr lang="en-AU"/>
          </a:p>
        </p:txBody>
      </p:sp>
    </p:spTree>
    <p:extLst>
      <p:ext uri="{BB962C8B-B14F-4D97-AF65-F5344CB8AC3E}">
        <p14:creationId xmlns:p14="http://schemas.microsoft.com/office/powerpoint/2010/main" val="152340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1AAB08-49DF-4ED4-BA75-CD848AB8AD5A}" type="datetimeFigureOut">
              <a:rPr lang="en-AU" smtClean="0"/>
              <a:t>17/04/2020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82D87A1-537C-4199-86C0-776EF3105D5B}" type="slidenum">
              <a:rPr lang="en-AU" smtClean="0"/>
              <a:t>‹#›</a:t>
            </a:fld>
            <a:endParaRPr lang="en-A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4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1AAB08-49DF-4ED4-BA75-CD848AB8AD5A}" type="datetimeFigureOut">
              <a:rPr lang="en-AU" smtClean="0"/>
              <a:t>17/04/2020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82D87A1-537C-4199-86C0-776EF3105D5B}"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52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AAB08-49DF-4ED4-BA75-CD848AB8AD5A}" type="datetimeFigureOut">
              <a:rPr lang="en-AU" smtClean="0"/>
              <a:t>17/04/2020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82D87A1-537C-4199-86C0-776EF3105D5B}" type="slidenum">
              <a:rPr lang="en-AU" smtClean="0"/>
              <a:t>‹#›</a:t>
            </a:fld>
            <a:endParaRPr lang="en-AU"/>
          </a:p>
        </p:txBody>
      </p:sp>
    </p:spTree>
    <p:extLst>
      <p:ext uri="{BB962C8B-B14F-4D97-AF65-F5344CB8AC3E}">
        <p14:creationId xmlns:p14="http://schemas.microsoft.com/office/powerpoint/2010/main" val="193260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1AAB08-49DF-4ED4-BA75-CD848AB8AD5A}"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2D87A1-537C-4199-86C0-776EF3105D5B}" type="slidenum">
              <a:rPr lang="en-AU" smtClean="0"/>
              <a:t>‹#›</a:t>
            </a:fld>
            <a:endParaRPr lang="en-A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34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1AAB08-49DF-4ED4-BA75-CD848AB8AD5A}"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2D87A1-537C-4199-86C0-776EF3105D5B}" type="slidenum">
              <a:rPr lang="en-AU" smtClean="0"/>
              <a:t>‹#›</a:t>
            </a:fld>
            <a:endParaRPr lang="en-AU"/>
          </a:p>
        </p:txBody>
      </p:sp>
    </p:spTree>
    <p:extLst>
      <p:ext uri="{BB962C8B-B14F-4D97-AF65-F5344CB8AC3E}">
        <p14:creationId xmlns:p14="http://schemas.microsoft.com/office/powerpoint/2010/main" val="26923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1AAB08-49DF-4ED4-BA75-CD848AB8AD5A}" type="datetimeFigureOut">
              <a:rPr lang="en-AU" smtClean="0"/>
              <a:t>17/04/2020</a:t>
            </a:fld>
            <a:endParaRPr lang="en-A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2D87A1-537C-4199-86C0-776EF3105D5B}" type="slidenum">
              <a:rPr lang="en-AU" smtClean="0"/>
              <a:t>‹#›</a:t>
            </a:fld>
            <a:endParaRPr lang="en-AU"/>
          </a:p>
        </p:txBody>
      </p:sp>
    </p:spTree>
    <p:extLst>
      <p:ext uri="{BB962C8B-B14F-4D97-AF65-F5344CB8AC3E}">
        <p14:creationId xmlns:p14="http://schemas.microsoft.com/office/powerpoint/2010/main" val="174827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image" Target="../media/image37.jpeg"/><Relationship Id="rId3" Type="http://schemas.microsoft.com/office/2007/relationships/media" Target="../media/media2.m4a"/><Relationship Id="rId21" Type="http://schemas.openxmlformats.org/officeDocument/2006/relationships/image" Target="../media/image40.pn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slideLayout" Target="../slideLayouts/slideLayout2.xml"/><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image" Target="../media/image39.pn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42.png"/><Relationship Id="rId10" Type="http://schemas.openxmlformats.org/officeDocument/2006/relationships/audio" Target="../media/media5.m4a"/><Relationship Id="rId19" Type="http://schemas.openxmlformats.org/officeDocument/2006/relationships/image" Target="../media/image38.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image" Target="../media/image41.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73383"/>
            <a:ext cx="9144000" cy="936580"/>
          </a:xfrm>
        </p:spPr>
        <p:txBody>
          <a:bodyPr/>
          <a:lstStyle/>
          <a:p>
            <a:r>
              <a:rPr lang="en-AU" dirty="0" err="1"/>
              <a:t>Berbelanja</a:t>
            </a:r>
            <a:endParaRPr lang="en-AU" dirty="0"/>
          </a:p>
        </p:txBody>
      </p:sp>
      <p:sp>
        <p:nvSpPr>
          <p:cNvPr id="3" name="Subtitle 2"/>
          <p:cNvSpPr>
            <a:spLocks noGrp="1"/>
          </p:cNvSpPr>
          <p:nvPr>
            <p:ph type="subTitle" idx="1"/>
          </p:nvPr>
        </p:nvSpPr>
        <p:spPr>
          <a:xfrm>
            <a:off x="2438400" y="3850232"/>
            <a:ext cx="7315200" cy="1544728"/>
          </a:xfrm>
        </p:spPr>
        <p:txBody>
          <a:bodyPr numCol="2">
            <a:normAutofit fontScale="92500" lnSpcReduction="20000"/>
          </a:bodyPr>
          <a:lstStyle/>
          <a:p>
            <a:pPr marL="342900" indent="-342900" algn="l">
              <a:buFont typeface="Wingdings" panose="05000000000000000000" pitchFamily="2" charset="2"/>
              <a:buChar char="Ø"/>
            </a:pPr>
            <a:r>
              <a:rPr lang="en-AU" sz="1600" dirty="0"/>
              <a:t>Name a range of items to buy</a:t>
            </a:r>
          </a:p>
          <a:p>
            <a:pPr marL="342900" indent="-342900" algn="l">
              <a:buFont typeface="Wingdings" panose="05000000000000000000" pitchFamily="2" charset="2"/>
              <a:buChar char="Ø"/>
            </a:pPr>
            <a:r>
              <a:rPr lang="en-AU" sz="1600" dirty="0"/>
              <a:t>Describe things I want to buy</a:t>
            </a:r>
          </a:p>
          <a:p>
            <a:pPr marL="342900" indent="-342900" algn="l">
              <a:buFont typeface="Wingdings" panose="05000000000000000000" pitchFamily="2" charset="2"/>
              <a:buChar char="Ø"/>
            </a:pPr>
            <a:r>
              <a:rPr lang="en-AU" sz="1600" dirty="0"/>
              <a:t>Ask for and give the price of different items </a:t>
            </a:r>
          </a:p>
          <a:p>
            <a:pPr marL="342900" indent="-342900" algn="l">
              <a:buFont typeface="Wingdings" panose="05000000000000000000" pitchFamily="2" charset="2"/>
              <a:buChar char="Ø"/>
            </a:pPr>
            <a:r>
              <a:rPr lang="en-AU" sz="1600" dirty="0"/>
              <a:t>Bargain in Indonesian </a:t>
            </a:r>
          </a:p>
          <a:p>
            <a:pPr marL="342900" indent="-342900" algn="l">
              <a:buFont typeface="Wingdings" panose="05000000000000000000" pitchFamily="2" charset="2"/>
              <a:buChar char="Ø"/>
            </a:pPr>
            <a:r>
              <a:rPr lang="en-AU" sz="1600" dirty="0"/>
              <a:t>Ask and give directions</a:t>
            </a:r>
          </a:p>
          <a:p>
            <a:pPr marL="342900" indent="-342900" algn="l">
              <a:buFont typeface="Wingdings" panose="05000000000000000000" pitchFamily="2" charset="2"/>
              <a:buChar char="Ø"/>
            </a:pPr>
            <a:r>
              <a:rPr lang="en-AU" sz="1600" dirty="0"/>
              <a:t>Write dialogue in Indonesian </a:t>
            </a:r>
          </a:p>
          <a:p>
            <a:pPr marL="342900" indent="-342900" algn="l">
              <a:buFont typeface="Wingdings" panose="05000000000000000000" pitchFamily="2" charset="2"/>
              <a:buChar char="Ø"/>
            </a:pPr>
            <a:r>
              <a:rPr lang="en-AU" sz="1600" dirty="0"/>
              <a:t>Perform dialogue in Indonesian </a:t>
            </a:r>
          </a:p>
          <a:p>
            <a:pPr marL="342900" indent="-342900" algn="l">
              <a:buFont typeface="Wingdings" panose="05000000000000000000" pitchFamily="2" charset="2"/>
              <a:buChar char="Ø"/>
            </a:pPr>
            <a:r>
              <a:rPr lang="en-AU" sz="1600" dirty="0"/>
              <a:t>Read and respond to text on the topic</a:t>
            </a:r>
          </a:p>
          <a:p>
            <a:pPr marL="342900" indent="-342900" algn="l">
              <a:buFont typeface="Wingdings" panose="05000000000000000000" pitchFamily="2" charset="2"/>
              <a:buChar char="Ø"/>
            </a:pPr>
            <a:r>
              <a:rPr lang="en-AU" sz="1600" dirty="0"/>
              <a:t>Listen and respond to text on the topic </a:t>
            </a:r>
          </a:p>
        </p:txBody>
      </p:sp>
      <p:sp>
        <p:nvSpPr>
          <p:cNvPr id="4" name="Rectangle 3"/>
          <p:cNvSpPr/>
          <p:nvPr/>
        </p:nvSpPr>
        <p:spPr>
          <a:xfrm>
            <a:off x="4057878" y="3509963"/>
            <a:ext cx="4076244" cy="369332"/>
          </a:xfrm>
          <a:prstGeom prst="rect">
            <a:avLst/>
          </a:prstGeom>
        </p:spPr>
        <p:txBody>
          <a:bodyPr wrap="none">
            <a:spAutoFit/>
          </a:bodyPr>
          <a:lstStyle/>
          <a:p>
            <a:r>
              <a:rPr lang="en-AU" b="1" dirty="0"/>
              <a:t>By the end of this unit, I will be able to:</a:t>
            </a:r>
          </a:p>
        </p:txBody>
      </p:sp>
      <p:sp>
        <p:nvSpPr>
          <p:cNvPr id="5" name="Rectangle 4"/>
          <p:cNvSpPr/>
          <p:nvPr/>
        </p:nvSpPr>
        <p:spPr>
          <a:xfrm>
            <a:off x="5504652" y="2233114"/>
            <a:ext cx="1182696" cy="369332"/>
          </a:xfrm>
          <a:prstGeom prst="rect">
            <a:avLst/>
          </a:prstGeom>
        </p:spPr>
        <p:txBody>
          <a:bodyPr wrap="none">
            <a:spAutoFit/>
          </a:bodyPr>
          <a:lstStyle/>
          <a:p>
            <a:r>
              <a:rPr lang="en-AU" b="1" dirty="0" err="1"/>
              <a:t>Kelas</a:t>
            </a:r>
            <a:r>
              <a:rPr lang="en-AU" b="1" dirty="0"/>
              <a:t> 7/8 </a:t>
            </a:r>
          </a:p>
        </p:txBody>
      </p:sp>
      <p:sp>
        <p:nvSpPr>
          <p:cNvPr id="6" name="TextBox 5"/>
          <p:cNvSpPr txBox="1"/>
          <p:nvPr/>
        </p:nvSpPr>
        <p:spPr>
          <a:xfrm>
            <a:off x="0" y="5590903"/>
            <a:ext cx="12192000" cy="276999"/>
          </a:xfrm>
          <a:prstGeom prst="rect">
            <a:avLst/>
          </a:prstGeom>
          <a:noFill/>
        </p:spPr>
        <p:txBody>
          <a:bodyPr wrap="square" rtlCol="0">
            <a:spAutoFit/>
          </a:bodyPr>
          <a:lstStyle/>
          <a:p>
            <a:pPr algn="ctr"/>
            <a:r>
              <a:rPr lang="en-AU" sz="1200" dirty="0"/>
              <a:t>Activities to support learning from: Fenton, Joanne/Gould-</a:t>
            </a:r>
            <a:r>
              <a:rPr lang="en-AU" sz="1200" dirty="0" err="1"/>
              <a:t>Drakely</a:t>
            </a:r>
            <a:r>
              <a:rPr lang="en-AU" sz="1200" dirty="0"/>
              <a:t>, Melissa/</a:t>
            </a:r>
            <a:r>
              <a:rPr lang="en-AU" sz="1200" dirty="0" err="1"/>
              <a:t>Harjoso</a:t>
            </a:r>
            <a:r>
              <a:rPr lang="en-AU" sz="1200" dirty="0"/>
              <a:t>, Ida/Yang, </a:t>
            </a:r>
            <a:r>
              <a:rPr lang="en-AU" sz="1200" dirty="0" err="1"/>
              <a:t>Ilian</a:t>
            </a:r>
            <a:r>
              <a:rPr lang="en-AU" sz="1200" dirty="0"/>
              <a:t>; </a:t>
            </a:r>
            <a:r>
              <a:rPr lang="en-AU" sz="1200" dirty="0" err="1"/>
              <a:t>Saling</a:t>
            </a:r>
            <a:r>
              <a:rPr lang="en-AU" sz="1200" dirty="0"/>
              <a:t> </a:t>
            </a:r>
            <a:r>
              <a:rPr lang="en-AU" sz="1200" dirty="0" err="1"/>
              <a:t>Silang</a:t>
            </a:r>
            <a:r>
              <a:rPr lang="en-AU" sz="1200" dirty="0"/>
              <a:t> 2 Textbook; Pearson Australia 2013; Chapter 3</a:t>
            </a:r>
          </a:p>
        </p:txBody>
      </p:sp>
    </p:spTree>
    <p:extLst>
      <p:ext uri="{BB962C8B-B14F-4D97-AF65-F5344CB8AC3E}">
        <p14:creationId xmlns:p14="http://schemas.microsoft.com/office/powerpoint/2010/main" val="350882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err="1"/>
              <a:t>Uang</a:t>
            </a:r>
            <a:r>
              <a:rPr lang="en-AU" sz="3600" dirty="0"/>
              <a:t> </a:t>
            </a:r>
            <a:r>
              <a:rPr lang="en-AU" sz="3600" dirty="0" err="1"/>
              <a:t>Dunia</a:t>
            </a:r>
            <a:br>
              <a:rPr lang="en-AU" dirty="0"/>
            </a:br>
            <a:r>
              <a:rPr lang="en-AU" sz="2000" dirty="0"/>
              <a:t>World Currency </a:t>
            </a:r>
            <a:endParaRPr lang="en-AU" dirty="0"/>
          </a:p>
        </p:txBody>
      </p:sp>
      <p:sp>
        <p:nvSpPr>
          <p:cNvPr id="3" name="Content Placeholder 2"/>
          <p:cNvSpPr>
            <a:spLocks noGrp="1"/>
          </p:cNvSpPr>
          <p:nvPr>
            <p:ph idx="1"/>
          </p:nvPr>
        </p:nvSpPr>
        <p:spPr>
          <a:xfrm>
            <a:off x="888274" y="2556932"/>
            <a:ext cx="10008323" cy="3318936"/>
          </a:xfrm>
        </p:spPr>
        <p:txBody>
          <a:bodyPr/>
          <a:lstStyle/>
          <a:p>
            <a:r>
              <a:rPr lang="en-AU" dirty="0"/>
              <a:t>Research – what is the currency of Indonesia?</a:t>
            </a:r>
          </a:p>
          <a:p>
            <a:r>
              <a:rPr lang="en-AU" dirty="0"/>
              <a:t>How does it convert to the Australian Dollar, American Dollar, Euro, Peso </a:t>
            </a:r>
            <a:r>
              <a:rPr lang="en-AU" dirty="0" err="1"/>
              <a:t>etc</a:t>
            </a:r>
            <a:r>
              <a:rPr lang="en-AU" dirty="0"/>
              <a:t>?</a:t>
            </a:r>
          </a:p>
          <a:p>
            <a:r>
              <a:rPr lang="en-AU" dirty="0"/>
              <a:t>Create a table to show your findings.</a:t>
            </a:r>
          </a:p>
        </p:txBody>
      </p:sp>
    </p:spTree>
    <p:extLst>
      <p:ext uri="{BB962C8B-B14F-4D97-AF65-F5344CB8AC3E}">
        <p14:creationId xmlns:p14="http://schemas.microsoft.com/office/powerpoint/2010/main" val="420952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a:t>Berapa</a:t>
            </a:r>
            <a:r>
              <a:rPr lang="en-AU" dirty="0"/>
              <a:t> </a:t>
            </a:r>
            <a:r>
              <a:rPr lang="en-AU" dirty="0" err="1"/>
              <a:t>harganya</a:t>
            </a:r>
            <a:r>
              <a:rPr lang="en-AU" dirty="0"/>
              <a:t>?</a:t>
            </a:r>
            <a:br>
              <a:rPr lang="en-AU" dirty="0"/>
            </a:br>
            <a:r>
              <a:rPr lang="en-AU" sz="2000" dirty="0"/>
              <a:t>How much is it?</a:t>
            </a:r>
          </a:p>
        </p:txBody>
      </p:sp>
      <p:sp>
        <p:nvSpPr>
          <p:cNvPr id="3" name="TextBox 2"/>
          <p:cNvSpPr txBox="1"/>
          <p:nvPr/>
        </p:nvSpPr>
        <p:spPr>
          <a:xfrm>
            <a:off x="916578" y="2666329"/>
            <a:ext cx="4099560" cy="3323987"/>
          </a:xfrm>
          <a:prstGeom prst="rect">
            <a:avLst/>
          </a:prstGeom>
          <a:solidFill>
            <a:srgbClr val="FFC000"/>
          </a:solidFill>
          <a:ln>
            <a:solidFill>
              <a:schemeClr val="accent5"/>
            </a:solidFill>
          </a:ln>
        </p:spPr>
        <p:txBody>
          <a:bodyPr wrap="square" rtlCol="0">
            <a:spAutoFit/>
          </a:bodyPr>
          <a:lstStyle/>
          <a:p>
            <a:r>
              <a:rPr lang="en-AU" b="1" dirty="0" err="1"/>
              <a:t>Ingatlah</a:t>
            </a:r>
            <a:r>
              <a:rPr lang="en-AU" b="1" dirty="0"/>
              <a:t>! </a:t>
            </a:r>
            <a:endParaRPr lang="en-AU" dirty="0"/>
          </a:p>
          <a:p>
            <a:r>
              <a:rPr lang="en-AU" sz="1600" dirty="0"/>
              <a:t>‘</a:t>
            </a:r>
            <a:r>
              <a:rPr lang="en-AU" sz="1600" dirty="0" err="1"/>
              <a:t>berapa</a:t>
            </a:r>
            <a:r>
              <a:rPr lang="en-AU" sz="1600" dirty="0"/>
              <a:t>?’ is the word we use to ask questions that involve a numerical answer.</a:t>
            </a:r>
          </a:p>
          <a:p>
            <a:endParaRPr lang="en-AU" sz="1600" dirty="0"/>
          </a:p>
          <a:p>
            <a:r>
              <a:rPr lang="en-AU" sz="1600" i="1" dirty="0"/>
              <a:t>Jam </a:t>
            </a:r>
            <a:r>
              <a:rPr lang="en-AU" sz="1600" i="1" dirty="0" err="1"/>
              <a:t>berapa</a:t>
            </a:r>
            <a:r>
              <a:rPr lang="en-AU" sz="1600" i="1" dirty="0"/>
              <a:t>?  - </a:t>
            </a:r>
            <a:r>
              <a:rPr lang="en-AU" sz="1600" dirty="0"/>
              <a:t>What time?</a:t>
            </a:r>
          </a:p>
          <a:p>
            <a:r>
              <a:rPr lang="en-AU" sz="1600" i="1" dirty="0" err="1"/>
              <a:t>Kelas</a:t>
            </a:r>
            <a:r>
              <a:rPr lang="en-AU" sz="1600" i="1" dirty="0"/>
              <a:t> </a:t>
            </a:r>
            <a:r>
              <a:rPr lang="en-AU" sz="1600" i="1" dirty="0" err="1"/>
              <a:t>berapa</a:t>
            </a:r>
            <a:r>
              <a:rPr lang="en-AU" sz="1600" i="1" dirty="0"/>
              <a:t>? – </a:t>
            </a:r>
            <a:r>
              <a:rPr lang="en-AU" sz="1600" dirty="0"/>
              <a:t>What grade?</a:t>
            </a:r>
          </a:p>
          <a:p>
            <a:r>
              <a:rPr lang="en-AU" sz="1600" i="1" dirty="0" err="1"/>
              <a:t>Berapa</a:t>
            </a:r>
            <a:r>
              <a:rPr lang="en-AU" sz="1600" i="1" dirty="0"/>
              <a:t> </a:t>
            </a:r>
            <a:r>
              <a:rPr lang="en-AU" sz="1600" i="1" dirty="0" err="1"/>
              <a:t>umurmu</a:t>
            </a:r>
            <a:r>
              <a:rPr lang="en-AU" sz="1600" i="1" dirty="0"/>
              <a:t>? – </a:t>
            </a:r>
            <a:r>
              <a:rPr lang="en-AU" sz="1600" dirty="0"/>
              <a:t>How old are you?</a:t>
            </a:r>
          </a:p>
          <a:p>
            <a:r>
              <a:rPr lang="en-AU" sz="1600" i="1" dirty="0"/>
              <a:t>Ada </a:t>
            </a:r>
            <a:r>
              <a:rPr lang="en-AU" sz="1600" i="1" dirty="0" err="1"/>
              <a:t>berapa</a:t>
            </a:r>
            <a:r>
              <a:rPr lang="en-AU" sz="1600" i="1" dirty="0"/>
              <a:t>? – </a:t>
            </a:r>
            <a:r>
              <a:rPr lang="en-AU" sz="1600" dirty="0"/>
              <a:t>How many are there?</a:t>
            </a:r>
          </a:p>
          <a:p>
            <a:endParaRPr lang="en-AU" sz="1600" dirty="0"/>
          </a:p>
          <a:p>
            <a:r>
              <a:rPr lang="en-AU" sz="1600" dirty="0"/>
              <a:t>As a price is a number, we also use ‘</a:t>
            </a:r>
            <a:r>
              <a:rPr lang="en-AU" sz="1600" dirty="0" err="1"/>
              <a:t>berapa</a:t>
            </a:r>
            <a:r>
              <a:rPr lang="en-AU" sz="1600" dirty="0"/>
              <a:t>’ to ask the cost of things. This can be done in two ways:</a:t>
            </a:r>
          </a:p>
          <a:p>
            <a:pPr marL="285750" indent="-285750">
              <a:buFont typeface="Arial" panose="020B0604020202020204" pitchFamily="34" charset="0"/>
              <a:buChar char="•"/>
            </a:pPr>
            <a:r>
              <a:rPr lang="en-AU" sz="1600" i="1" dirty="0" err="1"/>
              <a:t>Berapa</a:t>
            </a:r>
            <a:r>
              <a:rPr lang="en-AU" sz="1600" i="1" dirty="0"/>
              <a:t> </a:t>
            </a:r>
            <a:r>
              <a:rPr lang="en-AU" sz="1600" i="1" dirty="0" err="1"/>
              <a:t>harganya</a:t>
            </a:r>
            <a:r>
              <a:rPr lang="en-AU" sz="1600" i="1" dirty="0"/>
              <a:t>? </a:t>
            </a:r>
            <a:r>
              <a:rPr lang="en-AU" sz="1600" dirty="0"/>
              <a:t>– What is the price?</a:t>
            </a:r>
          </a:p>
          <a:p>
            <a:pPr marL="285750" indent="-285750">
              <a:buFont typeface="Arial" panose="020B0604020202020204" pitchFamily="34" charset="0"/>
              <a:buChar char="•"/>
            </a:pPr>
            <a:r>
              <a:rPr lang="en-AU" sz="1600" i="1" dirty="0" err="1"/>
              <a:t>Berapa</a:t>
            </a:r>
            <a:r>
              <a:rPr lang="en-AU" sz="1600" i="1" dirty="0"/>
              <a:t> </a:t>
            </a:r>
            <a:r>
              <a:rPr lang="en-AU" sz="1600" i="1" dirty="0" err="1"/>
              <a:t>ongkosnya</a:t>
            </a:r>
            <a:r>
              <a:rPr lang="en-AU" sz="1600" i="1" dirty="0"/>
              <a:t>? </a:t>
            </a:r>
            <a:r>
              <a:rPr lang="en-AU" sz="1600" dirty="0"/>
              <a:t>– What is the cost?</a:t>
            </a:r>
          </a:p>
        </p:txBody>
      </p:sp>
      <p:sp>
        <p:nvSpPr>
          <p:cNvPr id="4" name="TextBox 3"/>
          <p:cNvSpPr txBox="1"/>
          <p:nvPr/>
        </p:nvSpPr>
        <p:spPr>
          <a:xfrm>
            <a:off x="5238204" y="2635551"/>
            <a:ext cx="6061166" cy="3354765"/>
          </a:xfrm>
          <a:prstGeom prst="rect">
            <a:avLst/>
          </a:prstGeom>
          <a:noFill/>
          <a:ln>
            <a:solidFill>
              <a:schemeClr val="tx1"/>
            </a:solidFill>
          </a:ln>
        </p:spPr>
        <p:txBody>
          <a:bodyPr wrap="square" rtlCol="0">
            <a:spAutoFit/>
          </a:bodyPr>
          <a:lstStyle/>
          <a:p>
            <a:r>
              <a:rPr lang="en-AU" sz="2000" b="1" dirty="0" err="1"/>
              <a:t>Contoh</a:t>
            </a:r>
            <a:r>
              <a:rPr lang="en-AU" sz="2000" b="1" dirty="0"/>
              <a:t>:</a:t>
            </a:r>
          </a:p>
          <a:p>
            <a:endParaRPr lang="en-AU" sz="2000" b="1" dirty="0"/>
          </a:p>
          <a:p>
            <a:r>
              <a:rPr lang="en-AU" sz="2000" b="1" dirty="0" err="1"/>
              <a:t>Pembeli</a:t>
            </a:r>
            <a:r>
              <a:rPr lang="en-AU" sz="2000" b="1" dirty="0"/>
              <a:t>: </a:t>
            </a:r>
            <a:r>
              <a:rPr lang="en-AU" sz="2000" dirty="0" err="1"/>
              <a:t>Berapa</a:t>
            </a:r>
            <a:r>
              <a:rPr lang="en-AU" sz="2000" dirty="0"/>
              <a:t> </a:t>
            </a:r>
            <a:r>
              <a:rPr lang="en-AU" sz="2000" dirty="0" err="1"/>
              <a:t>harganya</a:t>
            </a:r>
            <a:r>
              <a:rPr lang="en-AU" sz="2000" dirty="0"/>
              <a:t>?</a:t>
            </a:r>
          </a:p>
          <a:p>
            <a:r>
              <a:rPr lang="en-AU" b="1" dirty="0">
                <a:solidFill>
                  <a:srgbClr val="FF0000"/>
                </a:solidFill>
              </a:rPr>
              <a:t>Buyer: </a:t>
            </a:r>
            <a:r>
              <a:rPr lang="en-AU" dirty="0">
                <a:solidFill>
                  <a:srgbClr val="FF0000"/>
                </a:solidFill>
              </a:rPr>
              <a:t>What is the price?</a:t>
            </a:r>
          </a:p>
          <a:p>
            <a:r>
              <a:rPr lang="en-AU" sz="2000" b="1" dirty="0" err="1"/>
              <a:t>Penjual</a:t>
            </a:r>
            <a:r>
              <a:rPr lang="en-AU" sz="2000" b="1" dirty="0"/>
              <a:t>: </a:t>
            </a:r>
            <a:r>
              <a:rPr lang="en-AU" sz="2000" dirty="0" err="1"/>
              <a:t>Harganya</a:t>
            </a:r>
            <a:r>
              <a:rPr lang="en-AU" sz="2000" dirty="0"/>
              <a:t> ……. rupiah.</a:t>
            </a:r>
          </a:p>
          <a:p>
            <a:r>
              <a:rPr lang="en-AU" b="1" dirty="0">
                <a:solidFill>
                  <a:srgbClr val="FF0000"/>
                </a:solidFill>
              </a:rPr>
              <a:t>Seller: </a:t>
            </a:r>
            <a:r>
              <a:rPr lang="en-AU" dirty="0">
                <a:solidFill>
                  <a:srgbClr val="FF0000"/>
                </a:solidFill>
              </a:rPr>
              <a:t>The price is …….. rupiah.</a:t>
            </a:r>
          </a:p>
          <a:p>
            <a:endParaRPr lang="en-AU" sz="2000" dirty="0"/>
          </a:p>
          <a:p>
            <a:r>
              <a:rPr lang="en-AU" sz="2000" b="1" dirty="0" err="1"/>
              <a:t>Pembeli</a:t>
            </a:r>
            <a:r>
              <a:rPr lang="en-AU" sz="2000" b="1" dirty="0"/>
              <a:t>: </a:t>
            </a:r>
            <a:r>
              <a:rPr lang="en-AU" sz="2000" dirty="0" err="1"/>
              <a:t>Berapa</a:t>
            </a:r>
            <a:r>
              <a:rPr lang="en-AU" sz="2000" dirty="0"/>
              <a:t> </a:t>
            </a:r>
            <a:r>
              <a:rPr lang="en-AU" sz="2000" dirty="0" err="1"/>
              <a:t>ongkosnya</a:t>
            </a:r>
            <a:r>
              <a:rPr lang="en-AU" sz="2000" dirty="0"/>
              <a:t>?</a:t>
            </a:r>
          </a:p>
          <a:p>
            <a:r>
              <a:rPr lang="en-AU" b="1" dirty="0">
                <a:solidFill>
                  <a:srgbClr val="FF0000"/>
                </a:solidFill>
              </a:rPr>
              <a:t>Buyer: </a:t>
            </a:r>
            <a:r>
              <a:rPr lang="en-AU" dirty="0">
                <a:solidFill>
                  <a:srgbClr val="FF0000"/>
                </a:solidFill>
              </a:rPr>
              <a:t>What is the cost?</a:t>
            </a:r>
          </a:p>
          <a:p>
            <a:r>
              <a:rPr lang="en-AU" sz="2000" b="1" dirty="0" err="1"/>
              <a:t>Penjual</a:t>
            </a:r>
            <a:r>
              <a:rPr lang="en-AU" sz="2000" b="1" dirty="0"/>
              <a:t>: </a:t>
            </a:r>
            <a:r>
              <a:rPr lang="en-AU" sz="2000" dirty="0" err="1"/>
              <a:t>Ongkosnya</a:t>
            </a:r>
            <a:r>
              <a:rPr lang="en-AU" sz="2000" dirty="0"/>
              <a:t> ……. rupiah.</a:t>
            </a:r>
          </a:p>
          <a:p>
            <a:r>
              <a:rPr lang="en-AU" b="1" dirty="0">
                <a:solidFill>
                  <a:srgbClr val="FF0000"/>
                </a:solidFill>
              </a:rPr>
              <a:t>Seller: </a:t>
            </a:r>
            <a:r>
              <a:rPr lang="en-AU" dirty="0">
                <a:solidFill>
                  <a:srgbClr val="FF0000"/>
                </a:solidFill>
              </a:rPr>
              <a:t>The cost is …….. rupiah.</a:t>
            </a:r>
            <a:endParaRPr lang="en-AU" dirty="0"/>
          </a:p>
        </p:txBody>
      </p:sp>
    </p:spTree>
    <p:extLst>
      <p:ext uri="{BB962C8B-B14F-4D97-AF65-F5344CB8AC3E}">
        <p14:creationId xmlns:p14="http://schemas.microsoft.com/office/powerpoint/2010/main" val="182466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a:t>Bagaimana</a:t>
            </a:r>
            <a:r>
              <a:rPr lang="en-AU" dirty="0"/>
              <a:t> </a:t>
            </a:r>
            <a:r>
              <a:rPr lang="en-AU" dirty="0" err="1"/>
              <a:t>ke</a:t>
            </a:r>
            <a:r>
              <a:rPr lang="en-AU" dirty="0"/>
              <a:t> </a:t>
            </a:r>
            <a:r>
              <a:rPr lang="en-AU" dirty="0" err="1"/>
              <a:t>sana</a:t>
            </a:r>
            <a:r>
              <a:rPr lang="en-AU" dirty="0"/>
              <a:t>? </a:t>
            </a:r>
            <a:br>
              <a:rPr lang="en-AU" dirty="0"/>
            </a:br>
            <a:r>
              <a:rPr lang="en-AU" sz="2000" dirty="0"/>
              <a:t>How do I get there?</a:t>
            </a:r>
          </a:p>
        </p:txBody>
      </p:sp>
      <p:grpSp>
        <p:nvGrpSpPr>
          <p:cNvPr id="5" name="Group 4"/>
          <p:cNvGrpSpPr/>
          <p:nvPr/>
        </p:nvGrpSpPr>
        <p:grpSpPr>
          <a:xfrm>
            <a:off x="718457" y="2613490"/>
            <a:ext cx="4019006" cy="2884035"/>
            <a:chOff x="692331" y="2730137"/>
            <a:chExt cx="4019006" cy="2884035"/>
          </a:xfrm>
        </p:grpSpPr>
        <p:pic>
          <p:nvPicPr>
            <p:cNvPr id="1026" name="Picture 2" descr="soluti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5402" y="2862672"/>
              <a:ext cx="2714895" cy="2751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6183" y="2730137"/>
              <a:ext cx="992777" cy="369332"/>
            </a:xfrm>
            <a:prstGeom prst="rect">
              <a:avLst/>
            </a:prstGeom>
            <a:solidFill>
              <a:schemeClr val="bg1"/>
            </a:solidFill>
          </p:spPr>
          <p:txBody>
            <a:bodyPr wrap="square" rtlCol="0">
              <a:spAutoFit/>
            </a:bodyPr>
            <a:lstStyle/>
            <a:p>
              <a:pPr algn="ctr"/>
              <a:r>
                <a:rPr lang="en-AU" dirty="0"/>
                <a:t>Utara</a:t>
              </a:r>
            </a:p>
          </p:txBody>
        </p:sp>
        <p:sp>
          <p:nvSpPr>
            <p:cNvPr id="6" name="TextBox 5"/>
            <p:cNvSpPr txBox="1"/>
            <p:nvPr/>
          </p:nvSpPr>
          <p:spPr>
            <a:xfrm>
              <a:off x="3718560" y="4053756"/>
              <a:ext cx="992777" cy="369332"/>
            </a:xfrm>
            <a:prstGeom prst="rect">
              <a:avLst/>
            </a:prstGeom>
            <a:solidFill>
              <a:schemeClr val="bg1"/>
            </a:solidFill>
          </p:spPr>
          <p:txBody>
            <a:bodyPr wrap="square" rtlCol="0">
              <a:spAutoFit/>
            </a:bodyPr>
            <a:lstStyle/>
            <a:p>
              <a:pPr algn="ctr"/>
              <a:r>
                <a:rPr lang="en-AU" dirty="0" err="1"/>
                <a:t>Timur</a:t>
              </a:r>
              <a:endParaRPr lang="en-AU" dirty="0"/>
            </a:p>
          </p:txBody>
        </p:sp>
        <p:sp>
          <p:nvSpPr>
            <p:cNvPr id="7" name="TextBox 6"/>
            <p:cNvSpPr txBox="1"/>
            <p:nvPr/>
          </p:nvSpPr>
          <p:spPr>
            <a:xfrm>
              <a:off x="2090057" y="5244840"/>
              <a:ext cx="992777" cy="369332"/>
            </a:xfrm>
            <a:prstGeom prst="rect">
              <a:avLst/>
            </a:prstGeom>
            <a:solidFill>
              <a:schemeClr val="bg1"/>
            </a:solidFill>
          </p:spPr>
          <p:txBody>
            <a:bodyPr wrap="square" rtlCol="0">
              <a:spAutoFit/>
            </a:bodyPr>
            <a:lstStyle/>
            <a:p>
              <a:pPr algn="ctr"/>
              <a:r>
                <a:rPr lang="en-AU" dirty="0"/>
                <a:t>Selatan</a:t>
              </a:r>
            </a:p>
          </p:txBody>
        </p:sp>
        <p:sp>
          <p:nvSpPr>
            <p:cNvPr id="8" name="TextBox 7"/>
            <p:cNvSpPr txBox="1"/>
            <p:nvPr/>
          </p:nvSpPr>
          <p:spPr>
            <a:xfrm>
              <a:off x="692331" y="4029416"/>
              <a:ext cx="792481" cy="369332"/>
            </a:xfrm>
            <a:prstGeom prst="rect">
              <a:avLst/>
            </a:prstGeom>
            <a:solidFill>
              <a:schemeClr val="bg1"/>
            </a:solidFill>
          </p:spPr>
          <p:txBody>
            <a:bodyPr wrap="square" rtlCol="0">
              <a:spAutoFit/>
            </a:bodyPr>
            <a:lstStyle/>
            <a:p>
              <a:pPr algn="ctr"/>
              <a:r>
                <a:rPr lang="en-AU" dirty="0"/>
                <a:t>Barat</a:t>
              </a:r>
            </a:p>
          </p:txBody>
        </p:sp>
        <p:sp>
          <p:nvSpPr>
            <p:cNvPr id="9" name="TextBox 8"/>
            <p:cNvSpPr txBox="1"/>
            <p:nvPr/>
          </p:nvSpPr>
          <p:spPr>
            <a:xfrm rot="2309297">
              <a:off x="3082834" y="3099469"/>
              <a:ext cx="444138" cy="392583"/>
            </a:xfrm>
            <a:prstGeom prst="rect">
              <a:avLst/>
            </a:prstGeom>
            <a:solidFill>
              <a:schemeClr val="bg1"/>
            </a:solidFill>
          </p:spPr>
          <p:txBody>
            <a:bodyPr wrap="square" rtlCol="0">
              <a:spAutoFit/>
            </a:bodyPr>
            <a:lstStyle/>
            <a:p>
              <a:pPr algn="ctr"/>
              <a:endParaRPr lang="en-AU" dirty="0"/>
            </a:p>
          </p:txBody>
        </p:sp>
        <p:sp>
          <p:nvSpPr>
            <p:cNvPr id="10" name="TextBox 9"/>
            <p:cNvSpPr txBox="1"/>
            <p:nvPr/>
          </p:nvSpPr>
          <p:spPr>
            <a:xfrm rot="2309297">
              <a:off x="3211286" y="4822338"/>
              <a:ext cx="444138" cy="392583"/>
            </a:xfrm>
            <a:prstGeom prst="rect">
              <a:avLst/>
            </a:prstGeom>
            <a:solidFill>
              <a:schemeClr val="bg1"/>
            </a:solidFill>
          </p:spPr>
          <p:txBody>
            <a:bodyPr wrap="square" rtlCol="0">
              <a:spAutoFit/>
            </a:bodyPr>
            <a:lstStyle/>
            <a:p>
              <a:pPr algn="ctr"/>
              <a:endParaRPr lang="en-AU" dirty="0"/>
            </a:p>
          </p:txBody>
        </p:sp>
        <p:sp>
          <p:nvSpPr>
            <p:cNvPr id="11" name="TextBox 10"/>
            <p:cNvSpPr txBox="1"/>
            <p:nvPr/>
          </p:nvSpPr>
          <p:spPr>
            <a:xfrm rot="2309297">
              <a:off x="1484705" y="3183158"/>
              <a:ext cx="444138" cy="392583"/>
            </a:xfrm>
            <a:prstGeom prst="rect">
              <a:avLst/>
            </a:prstGeom>
            <a:solidFill>
              <a:schemeClr val="bg1"/>
            </a:solidFill>
          </p:spPr>
          <p:txBody>
            <a:bodyPr wrap="square" rtlCol="0">
              <a:spAutoFit/>
            </a:bodyPr>
            <a:lstStyle/>
            <a:p>
              <a:pPr algn="ctr"/>
              <a:endParaRPr lang="en-AU" dirty="0"/>
            </a:p>
          </p:txBody>
        </p:sp>
        <p:sp>
          <p:nvSpPr>
            <p:cNvPr id="12" name="TextBox 11"/>
            <p:cNvSpPr txBox="1"/>
            <p:nvPr/>
          </p:nvSpPr>
          <p:spPr>
            <a:xfrm rot="2309297">
              <a:off x="1598130" y="4840387"/>
              <a:ext cx="444138" cy="392583"/>
            </a:xfrm>
            <a:prstGeom prst="rect">
              <a:avLst/>
            </a:prstGeom>
            <a:solidFill>
              <a:schemeClr val="bg1"/>
            </a:solidFill>
          </p:spPr>
          <p:txBody>
            <a:bodyPr wrap="square" rtlCol="0">
              <a:spAutoFit/>
            </a:bodyPr>
            <a:lstStyle/>
            <a:p>
              <a:pPr algn="ctr"/>
              <a:endParaRPr lang="en-AU" dirty="0"/>
            </a:p>
          </p:txBody>
        </p:sp>
      </p:grpSp>
      <p:grpSp>
        <p:nvGrpSpPr>
          <p:cNvPr id="14" name="Group 13"/>
          <p:cNvGrpSpPr/>
          <p:nvPr/>
        </p:nvGrpSpPr>
        <p:grpSpPr>
          <a:xfrm>
            <a:off x="8102488" y="2400545"/>
            <a:ext cx="3416491" cy="3780258"/>
            <a:chOff x="5084968" y="2409645"/>
            <a:chExt cx="3416491" cy="3780258"/>
          </a:xfrm>
        </p:grpSpPr>
        <p:pic>
          <p:nvPicPr>
            <p:cNvPr id="1030" name="Picture 6" descr="Right Turn Arrow Warning Stick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29285" y="2409645"/>
              <a:ext cx="1010316" cy="101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ft Turn Arrow Warning Stick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29285" y="3295760"/>
              <a:ext cx="1010316" cy="10103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raight Sign Images, Stock Photos &amp; Vectors | Shutterst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84968" y="4214082"/>
              <a:ext cx="1756239" cy="9456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ross Road, Color (Yellow &amp; Black) â Advisory and Warning Signs A ..."/>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69905" y="5060828"/>
              <a:ext cx="1129075" cy="1129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98980" y="2625634"/>
              <a:ext cx="1525671" cy="369332"/>
            </a:xfrm>
            <a:prstGeom prst="rect">
              <a:avLst/>
            </a:prstGeom>
            <a:noFill/>
          </p:spPr>
          <p:txBody>
            <a:bodyPr wrap="square" rtlCol="0">
              <a:spAutoFit/>
            </a:bodyPr>
            <a:lstStyle/>
            <a:p>
              <a:r>
                <a:rPr lang="en-AU" dirty="0" err="1"/>
                <a:t>belok</a:t>
              </a:r>
              <a:r>
                <a:rPr lang="en-AU" dirty="0"/>
                <a:t> </a:t>
              </a:r>
              <a:r>
                <a:rPr lang="en-AU" dirty="0" err="1"/>
                <a:t>ke</a:t>
              </a:r>
              <a:r>
                <a:rPr lang="en-AU" dirty="0"/>
                <a:t> </a:t>
              </a:r>
              <a:r>
                <a:rPr lang="en-AU" dirty="0" err="1"/>
                <a:t>kanan</a:t>
              </a:r>
              <a:endParaRPr lang="en-AU" dirty="0"/>
            </a:p>
          </p:txBody>
        </p:sp>
        <p:sp>
          <p:nvSpPr>
            <p:cNvPr id="20" name="TextBox 19"/>
            <p:cNvSpPr txBox="1"/>
            <p:nvPr/>
          </p:nvSpPr>
          <p:spPr>
            <a:xfrm>
              <a:off x="6298979" y="3543956"/>
              <a:ext cx="1525671" cy="369332"/>
            </a:xfrm>
            <a:prstGeom prst="rect">
              <a:avLst/>
            </a:prstGeom>
            <a:noFill/>
          </p:spPr>
          <p:txBody>
            <a:bodyPr wrap="square" rtlCol="0">
              <a:spAutoFit/>
            </a:bodyPr>
            <a:lstStyle/>
            <a:p>
              <a:r>
                <a:rPr lang="en-AU" dirty="0" err="1"/>
                <a:t>belok</a:t>
              </a:r>
              <a:r>
                <a:rPr lang="en-AU" dirty="0"/>
                <a:t> </a:t>
              </a:r>
              <a:r>
                <a:rPr lang="en-AU" dirty="0" err="1"/>
                <a:t>ke</a:t>
              </a:r>
              <a:r>
                <a:rPr lang="en-AU" dirty="0"/>
                <a:t> </a:t>
              </a:r>
              <a:r>
                <a:rPr lang="en-AU" dirty="0" err="1"/>
                <a:t>kiri</a:t>
              </a:r>
              <a:endParaRPr lang="en-AU" dirty="0"/>
            </a:p>
          </p:txBody>
        </p:sp>
        <p:sp>
          <p:nvSpPr>
            <p:cNvPr id="21" name="TextBox 20"/>
            <p:cNvSpPr txBox="1"/>
            <p:nvPr/>
          </p:nvSpPr>
          <p:spPr>
            <a:xfrm>
              <a:off x="6708117" y="4426659"/>
              <a:ext cx="1793342" cy="369332"/>
            </a:xfrm>
            <a:prstGeom prst="rect">
              <a:avLst/>
            </a:prstGeom>
            <a:noFill/>
          </p:spPr>
          <p:txBody>
            <a:bodyPr wrap="square" rtlCol="0">
              <a:spAutoFit/>
            </a:bodyPr>
            <a:lstStyle/>
            <a:p>
              <a:r>
                <a:rPr lang="en-AU" dirty="0" err="1"/>
                <a:t>terus</a:t>
              </a:r>
              <a:r>
                <a:rPr lang="en-AU" dirty="0"/>
                <a:t> </a:t>
              </a:r>
              <a:r>
                <a:rPr lang="en-AU" dirty="0" err="1"/>
                <a:t>sampai</a:t>
              </a:r>
              <a:r>
                <a:rPr lang="en-AU" dirty="0"/>
                <a:t>….</a:t>
              </a:r>
            </a:p>
          </p:txBody>
        </p:sp>
        <p:sp>
          <p:nvSpPr>
            <p:cNvPr id="22" name="TextBox 21"/>
            <p:cNvSpPr txBox="1"/>
            <p:nvPr/>
          </p:nvSpPr>
          <p:spPr>
            <a:xfrm>
              <a:off x="6383917" y="5460543"/>
              <a:ext cx="1525671" cy="369332"/>
            </a:xfrm>
            <a:prstGeom prst="rect">
              <a:avLst/>
            </a:prstGeom>
            <a:noFill/>
          </p:spPr>
          <p:txBody>
            <a:bodyPr wrap="square" rtlCol="0">
              <a:spAutoFit/>
            </a:bodyPr>
            <a:lstStyle/>
            <a:p>
              <a:r>
                <a:rPr lang="en-AU" dirty="0" err="1"/>
                <a:t>perempatan</a:t>
              </a:r>
              <a:endParaRPr lang="en-AU" dirty="0"/>
            </a:p>
          </p:txBody>
        </p:sp>
      </p:grpSp>
      <p:sp>
        <p:nvSpPr>
          <p:cNvPr id="16" name="TextBox 15"/>
          <p:cNvSpPr txBox="1"/>
          <p:nvPr/>
        </p:nvSpPr>
        <p:spPr>
          <a:xfrm>
            <a:off x="4712648" y="2478566"/>
            <a:ext cx="3280088" cy="3485570"/>
          </a:xfrm>
          <a:prstGeom prst="rect">
            <a:avLst/>
          </a:prstGeom>
          <a:solidFill>
            <a:srgbClr val="92D050"/>
          </a:solidFill>
          <a:ln>
            <a:solidFill>
              <a:schemeClr val="accent1"/>
            </a:solidFill>
          </a:ln>
        </p:spPr>
        <p:txBody>
          <a:bodyPr wrap="square" rtlCol="0">
            <a:spAutoFit/>
          </a:bodyPr>
          <a:lstStyle/>
          <a:p>
            <a:pPr algn="ctr"/>
            <a:r>
              <a:rPr lang="en-AU" b="1" dirty="0" err="1"/>
              <a:t>Ingatlah</a:t>
            </a:r>
            <a:r>
              <a:rPr lang="en-AU" b="1" dirty="0"/>
              <a:t>!</a:t>
            </a:r>
          </a:p>
          <a:p>
            <a:pPr algn="ctr"/>
            <a:r>
              <a:rPr lang="en-AU" dirty="0"/>
              <a:t>Prepositions </a:t>
            </a:r>
            <a:r>
              <a:rPr lang="en-AU" i="1" dirty="0"/>
              <a:t>di, </a:t>
            </a:r>
            <a:r>
              <a:rPr lang="en-AU" i="1" dirty="0" err="1"/>
              <a:t>ke</a:t>
            </a:r>
            <a:r>
              <a:rPr lang="en-AU" i="1" dirty="0"/>
              <a:t>, </a:t>
            </a:r>
            <a:r>
              <a:rPr lang="en-AU" i="1" dirty="0" err="1"/>
              <a:t>dari</a:t>
            </a:r>
            <a:r>
              <a:rPr lang="en-AU" i="1" dirty="0"/>
              <a:t> and </a:t>
            </a:r>
            <a:r>
              <a:rPr lang="en-AU" i="1" dirty="0" err="1"/>
              <a:t>sampai</a:t>
            </a:r>
            <a:r>
              <a:rPr lang="en-AU" i="1" dirty="0"/>
              <a:t> </a:t>
            </a:r>
            <a:r>
              <a:rPr lang="en-AU" dirty="0"/>
              <a:t>can be used when asking for or giving directions. </a:t>
            </a:r>
          </a:p>
          <a:p>
            <a:pPr algn="ctr"/>
            <a:endParaRPr lang="en-AU" sz="1200" dirty="0"/>
          </a:p>
          <a:p>
            <a:pPr algn="ctr"/>
            <a:r>
              <a:rPr lang="en-AU" i="1" dirty="0"/>
              <a:t>di – in/on/at</a:t>
            </a:r>
          </a:p>
          <a:p>
            <a:pPr algn="ctr"/>
            <a:r>
              <a:rPr lang="en-AU" i="1" dirty="0" err="1"/>
              <a:t>ke</a:t>
            </a:r>
            <a:r>
              <a:rPr lang="en-AU" i="1" dirty="0"/>
              <a:t> – to </a:t>
            </a:r>
          </a:p>
          <a:p>
            <a:pPr algn="ctr"/>
            <a:r>
              <a:rPr lang="en-AU" i="1" dirty="0" err="1"/>
              <a:t>dari</a:t>
            </a:r>
            <a:r>
              <a:rPr lang="en-AU" i="1" dirty="0"/>
              <a:t> – from</a:t>
            </a:r>
          </a:p>
          <a:p>
            <a:pPr algn="ctr"/>
            <a:r>
              <a:rPr lang="en-AU" i="1" dirty="0" err="1"/>
              <a:t>sampai</a:t>
            </a:r>
            <a:r>
              <a:rPr lang="en-AU" i="1" dirty="0"/>
              <a:t> – until</a:t>
            </a:r>
            <a:endParaRPr lang="en-AU" dirty="0"/>
          </a:p>
          <a:p>
            <a:pPr algn="ctr"/>
            <a:endParaRPr lang="en-AU" sz="1200" i="1" dirty="0"/>
          </a:p>
          <a:p>
            <a:pPr algn="ctr"/>
            <a:r>
              <a:rPr lang="en-AU" i="1" dirty="0"/>
              <a:t>‘</a:t>
            </a:r>
            <a:r>
              <a:rPr lang="en-AU" i="1" dirty="0" err="1"/>
              <a:t>Jalan</a:t>
            </a:r>
            <a:r>
              <a:rPr lang="en-AU" i="1" dirty="0"/>
              <a:t>’ </a:t>
            </a:r>
            <a:r>
              <a:rPr lang="en-AU" dirty="0"/>
              <a:t>is the word used for any street/road. </a:t>
            </a:r>
          </a:p>
          <a:p>
            <a:pPr algn="ctr"/>
            <a:r>
              <a:rPr lang="en-AU" b="1" dirty="0" err="1"/>
              <a:t>Contoh</a:t>
            </a:r>
            <a:r>
              <a:rPr lang="en-AU" b="1" dirty="0"/>
              <a:t>: </a:t>
            </a:r>
            <a:r>
              <a:rPr lang="en-AU" i="1" dirty="0" err="1"/>
              <a:t>Jalan</a:t>
            </a:r>
            <a:r>
              <a:rPr lang="en-AU" i="1" dirty="0"/>
              <a:t> Kelly = Kelly street</a:t>
            </a:r>
            <a:endParaRPr lang="en-AU" dirty="0"/>
          </a:p>
        </p:txBody>
      </p:sp>
      <p:pic>
        <p:nvPicPr>
          <p:cNvPr id="17" name="Bar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6976" y="4177291"/>
            <a:ext cx="432841" cy="432841"/>
          </a:xfrm>
          <a:prstGeom prst="rect">
            <a:avLst/>
          </a:prstGeom>
        </p:spPr>
      </p:pic>
      <p:pic>
        <p:nvPicPr>
          <p:cNvPr id="18" name="Utar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1947620" y="2610715"/>
            <a:ext cx="440110" cy="440110"/>
          </a:xfrm>
          <a:prstGeom prst="rect">
            <a:avLst/>
          </a:prstGeom>
        </p:spPr>
      </p:pic>
      <p:pic>
        <p:nvPicPr>
          <p:cNvPr id="19" name="timu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4063201" y="4203856"/>
            <a:ext cx="465418" cy="465418"/>
          </a:xfrm>
          <a:prstGeom prst="rect">
            <a:avLst/>
          </a:prstGeom>
        </p:spPr>
      </p:pic>
      <p:pic>
        <p:nvPicPr>
          <p:cNvPr id="23"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374175" y="5387937"/>
            <a:ext cx="460465" cy="460465"/>
          </a:xfrm>
          <a:prstGeom prst="rect">
            <a:avLst/>
          </a:prstGeom>
        </p:spPr>
      </p:pic>
      <p:pic>
        <p:nvPicPr>
          <p:cNvPr id="24" name="belok ke kanan">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10842170" y="2496400"/>
            <a:ext cx="609600" cy="609600"/>
          </a:xfrm>
          <a:prstGeom prst="rect">
            <a:avLst/>
          </a:prstGeom>
        </p:spPr>
      </p:pic>
      <p:pic>
        <p:nvPicPr>
          <p:cNvPr id="25" name="belok ke kiri">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10622308" y="3419346"/>
            <a:ext cx="609600" cy="609600"/>
          </a:xfrm>
          <a:prstGeom prst="rect">
            <a:avLst/>
          </a:prstGeom>
        </p:spPr>
      </p:pic>
      <p:pic>
        <p:nvPicPr>
          <p:cNvPr id="26" name="terus sampai">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11231908" y="4297425"/>
            <a:ext cx="609600" cy="609600"/>
          </a:xfrm>
          <a:prstGeom prst="rect">
            <a:avLst/>
          </a:prstGeom>
        </p:spPr>
      </p:pic>
      <p:pic>
        <p:nvPicPr>
          <p:cNvPr id="27" name="perempatan">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10622308" y="5387937"/>
            <a:ext cx="609600" cy="609600"/>
          </a:xfrm>
          <a:prstGeom prst="rect">
            <a:avLst/>
          </a:prstGeom>
        </p:spPr>
      </p:pic>
    </p:spTree>
    <p:extLst>
      <p:ext uri="{BB962C8B-B14F-4D97-AF65-F5344CB8AC3E}">
        <p14:creationId xmlns:p14="http://schemas.microsoft.com/office/powerpoint/2010/main" val="891645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3"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020" fill="hold"/>
                                        <p:tgtEl>
                                          <p:spTgt spid="18"/>
                                        </p:tgtEl>
                                      </p:cBhvr>
                                    </p:cmd>
                                  </p:childTnLst>
                                </p:cTn>
                              </p:par>
                            </p:childTnLst>
                          </p:cTn>
                        </p:par>
                      </p:childTnLst>
                    </p:cTn>
                  </p:par>
                </p:childTnLst>
              </p:cTn>
              <p:nextCondLst>
                <p:cond evt="onClick" delay="0">
                  <p:tgtEl>
                    <p:spTgt spid="18"/>
                  </p:tgtEl>
                </p:cond>
              </p:nextCondLst>
            </p:seq>
            <p:audio>
              <p:cMediaNode vol="80000">
                <p:cTn id="13" fill="hold" display="0">
                  <p:stCondLst>
                    <p:cond delay="indefinite"/>
                  </p:stCondLst>
                  <p:endCondLst>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277" fill="hold"/>
                                        <p:tgtEl>
                                          <p:spTgt spid="19"/>
                                        </p:tgtEl>
                                      </p:cBhvr>
                                    </p:cmd>
                                  </p:childTnLst>
                                </p:cTn>
                              </p:par>
                            </p:childTnLst>
                          </p:cTn>
                        </p:par>
                      </p:childTnLst>
                    </p:cTn>
                  </p:par>
                </p:childTnLst>
              </p:cTn>
              <p:nextCondLst>
                <p:cond evt="onClick" delay="0">
                  <p:tgtEl>
                    <p:spTgt spid="19"/>
                  </p:tgtEl>
                </p:cond>
              </p:nextCondLst>
            </p:seq>
            <p:audio>
              <p:cMediaNode vol="80000">
                <p:cTn id="19" fill="hold" display="0">
                  <p:stCondLst>
                    <p:cond delay="indefinite"/>
                  </p:stCondLst>
                  <p:endCondLst>
                    <p:cond evt="onStopAudio" delay="0">
                      <p:tgtEl>
                        <p:sldTgt/>
                      </p:tgtEl>
                    </p:cond>
                  </p:endCondLst>
                </p:cTn>
                <p:tgtEl>
                  <p:spTgt spid="19"/>
                </p:tgtEl>
              </p:cMediaNode>
            </p:audio>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602" fill="hold"/>
                                        <p:tgtEl>
                                          <p:spTgt spid="23"/>
                                        </p:tgtEl>
                                      </p:cBhvr>
                                    </p:cmd>
                                  </p:childTnLst>
                                </p:cTn>
                              </p:par>
                            </p:childTnLst>
                          </p:cTn>
                        </p:par>
                      </p:childTnLst>
                    </p:cTn>
                  </p:par>
                </p:childTnLst>
              </p:cTn>
              <p:nextCondLst>
                <p:cond evt="onClick" delay="0">
                  <p:tgtEl>
                    <p:spTgt spid="23"/>
                  </p:tgtEl>
                </p:cond>
              </p:nextCondLst>
            </p:seq>
            <p:audio>
              <p:cMediaNode vol="80000">
                <p:cTn id="25" fill="hold" display="0">
                  <p:stCondLst>
                    <p:cond delay="indefinite"/>
                  </p:stCondLst>
                  <p:endCondLst>
                    <p:cond evt="onStopAudio" delay="0">
                      <p:tgtEl>
                        <p:sldTgt/>
                      </p:tgtEl>
                    </p:cond>
                  </p:endCondLst>
                </p:cTn>
                <p:tgtEl>
                  <p:spTgt spid="23"/>
                </p:tgtEl>
              </p:cMediaNode>
            </p:audio>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625" fill="hold"/>
                                        <p:tgtEl>
                                          <p:spTgt spid="24"/>
                                        </p:tgtEl>
                                      </p:cBhvr>
                                    </p:cmd>
                                  </p:childTnLst>
                                </p:cTn>
                              </p:par>
                            </p:childTnLst>
                          </p:cTn>
                        </p:par>
                      </p:childTnLst>
                    </p:cTn>
                  </p:par>
                </p:childTnLst>
              </p:cTn>
              <p:nextCondLst>
                <p:cond evt="onClick" delay="0">
                  <p:tgtEl>
                    <p:spTgt spid="24"/>
                  </p:tgtEl>
                </p:cond>
              </p:nextCondLst>
            </p:seq>
            <p:audio>
              <p:cMediaNode vol="80000">
                <p:cTn id="31" fill="hold" display="0">
                  <p:stCondLst>
                    <p:cond delay="indefinite"/>
                  </p:stCondLst>
                  <p:endCondLst>
                    <p:cond evt="onStopAudio" delay="0">
                      <p:tgtEl>
                        <p:sldTgt/>
                      </p:tgtEl>
                    </p:cond>
                  </p:endCondLst>
                </p:cTn>
                <p:tgtEl>
                  <p:spTgt spid="24"/>
                </p:tgtEl>
              </p:cMediaNode>
            </p:audio>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640" fill="hold"/>
                                        <p:tgtEl>
                                          <p:spTgt spid="25"/>
                                        </p:tgtEl>
                                      </p:cBhvr>
                                    </p:cmd>
                                  </p:childTnLst>
                                </p:cTn>
                              </p:par>
                            </p:childTnLst>
                          </p:cTn>
                        </p:par>
                      </p:childTnLst>
                    </p:cTn>
                  </p:par>
                </p:childTnLst>
              </p:cTn>
              <p:nextCondLst>
                <p:cond evt="onClick" delay="0">
                  <p:tgtEl>
                    <p:spTgt spid="25"/>
                  </p:tgtEl>
                </p:cond>
              </p:nextCondLst>
            </p:seq>
            <p:audio>
              <p:cMediaNode vol="80000">
                <p:cTn id="37" fill="hold" display="0">
                  <p:stCondLst>
                    <p:cond delay="indefinite"/>
                  </p:stCondLst>
                  <p:endCondLst>
                    <p:cond evt="onStopAudio" delay="0">
                      <p:tgtEl>
                        <p:sldTgt/>
                      </p:tgtEl>
                    </p:cond>
                  </p:endCondLst>
                </p:cTn>
                <p:tgtEl>
                  <p:spTgt spid="25"/>
                </p:tgtEl>
              </p:cMediaNode>
            </p:audio>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662" fill="hold"/>
                                        <p:tgtEl>
                                          <p:spTgt spid="26"/>
                                        </p:tgtEl>
                                      </p:cBhvr>
                                    </p:cmd>
                                  </p:childTnLst>
                                </p:cTn>
                              </p:par>
                            </p:childTnLst>
                          </p:cTn>
                        </p:par>
                      </p:childTnLst>
                    </p:cTn>
                  </p:par>
                </p:childTnLst>
              </p:cTn>
              <p:nextCondLst>
                <p:cond evt="onClick" delay="0">
                  <p:tgtEl>
                    <p:spTgt spid="26"/>
                  </p:tgtEl>
                </p:cond>
              </p:nextCondLst>
            </p:seq>
            <p:audio>
              <p:cMediaNode vol="80000">
                <p:cTn id="43" fill="hold" display="0">
                  <p:stCondLst>
                    <p:cond delay="indefinite"/>
                  </p:stCondLst>
                  <p:endCondLst>
                    <p:cond evt="onStopAudio" delay="0">
                      <p:tgtEl>
                        <p:sldTgt/>
                      </p:tgtEl>
                    </p:cond>
                  </p:endCondLst>
                </p:cTn>
                <p:tgtEl>
                  <p:spTgt spid="26"/>
                </p:tgtEl>
              </p:cMediaNode>
            </p:audio>
            <p:seq concurrent="1" nextAc="seek">
              <p:cTn id="44" restart="whenNotActive" fill="hold" evtFilter="cancelBubble" nodeType="interactiveSeq">
                <p:stCondLst>
                  <p:cond evt="onClick" delay="0">
                    <p:tgtEl>
                      <p:spTgt spid="27"/>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755" fill="hold"/>
                                        <p:tgtEl>
                                          <p:spTgt spid="27"/>
                                        </p:tgtEl>
                                      </p:cBhvr>
                                    </p:cmd>
                                  </p:childTnLst>
                                </p:cTn>
                              </p:par>
                            </p:childTnLst>
                          </p:cTn>
                        </p:par>
                      </p:childTnLst>
                    </p:cTn>
                  </p:par>
                </p:childTnLst>
              </p:cTn>
              <p:nextCondLst>
                <p:cond evt="onClick" delay="0">
                  <p:tgtEl>
                    <p:spTgt spid="27"/>
                  </p:tgtEl>
                </p:cond>
              </p:nextCondLst>
            </p:seq>
            <p:audio>
              <p:cMediaNode vol="80000">
                <p:cTn id="49" fill="hold" display="0">
                  <p:stCondLst>
                    <p:cond delay="indefinite"/>
                  </p:stCondLst>
                  <p:endCondLst>
                    <p:cond evt="onStopAudio" delay="0">
                      <p:tgtEl>
                        <p:sldTgt/>
                      </p:tgtEl>
                    </p:cond>
                  </p:endCondLst>
                </p:cTn>
                <p:tgtEl>
                  <p:spTgt spid="2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a:t>Kamu</a:t>
            </a:r>
            <a:r>
              <a:rPr lang="en-AU" dirty="0"/>
              <a:t> </a:t>
            </a:r>
            <a:r>
              <a:rPr lang="en-AU" dirty="0" err="1"/>
              <a:t>mau</a:t>
            </a:r>
            <a:r>
              <a:rPr lang="en-AU" dirty="0"/>
              <a:t> </a:t>
            </a:r>
            <a:r>
              <a:rPr lang="en-AU" dirty="0" err="1"/>
              <a:t>berbelanja</a:t>
            </a:r>
            <a:r>
              <a:rPr lang="en-AU" dirty="0"/>
              <a:t> di mana?</a:t>
            </a:r>
            <a:br>
              <a:rPr lang="en-AU" dirty="0"/>
            </a:br>
            <a:r>
              <a:rPr lang="en-AU" sz="2000" dirty="0"/>
              <a:t>Where do you want to shop?</a:t>
            </a:r>
          </a:p>
        </p:txBody>
      </p:sp>
      <p:sp>
        <p:nvSpPr>
          <p:cNvPr id="4" name="TextBox 3"/>
          <p:cNvSpPr txBox="1"/>
          <p:nvPr/>
        </p:nvSpPr>
        <p:spPr>
          <a:xfrm>
            <a:off x="9013122" y="4145279"/>
            <a:ext cx="2402388" cy="461665"/>
          </a:xfrm>
          <a:prstGeom prst="rect">
            <a:avLst/>
          </a:prstGeom>
          <a:noFill/>
        </p:spPr>
        <p:txBody>
          <a:bodyPr wrap="square" rtlCol="0">
            <a:spAutoFit/>
          </a:bodyPr>
          <a:lstStyle/>
          <a:p>
            <a:pPr algn="ctr"/>
            <a:r>
              <a:rPr lang="en-AU" sz="2400" dirty="0"/>
              <a:t>mal/plaza</a:t>
            </a:r>
          </a:p>
        </p:txBody>
      </p:sp>
      <p:sp>
        <p:nvSpPr>
          <p:cNvPr id="5" name="TextBox 4"/>
          <p:cNvSpPr txBox="1"/>
          <p:nvPr/>
        </p:nvSpPr>
        <p:spPr>
          <a:xfrm>
            <a:off x="3527942" y="4114800"/>
            <a:ext cx="2468126" cy="738664"/>
          </a:xfrm>
          <a:prstGeom prst="rect">
            <a:avLst/>
          </a:prstGeom>
          <a:noFill/>
        </p:spPr>
        <p:txBody>
          <a:bodyPr wrap="square" rtlCol="0">
            <a:spAutoFit/>
          </a:bodyPr>
          <a:lstStyle/>
          <a:p>
            <a:pPr algn="ctr"/>
            <a:r>
              <a:rPr lang="en-AU" sz="2400" dirty="0" err="1"/>
              <a:t>toko</a:t>
            </a:r>
            <a:endParaRPr lang="en-AU" sz="2400" dirty="0"/>
          </a:p>
          <a:p>
            <a:pPr algn="ctr"/>
            <a:r>
              <a:rPr lang="en-AU" dirty="0"/>
              <a:t>shop</a:t>
            </a:r>
          </a:p>
        </p:txBody>
      </p:sp>
      <p:sp>
        <p:nvSpPr>
          <p:cNvPr id="6" name="TextBox 5"/>
          <p:cNvSpPr txBox="1"/>
          <p:nvPr/>
        </p:nvSpPr>
        <p:spPr>
          <a:xfrm>
            <a:off x="6294023" y="4114800"/>
            <a:ext cx="2421144" cy="738664"/>
          </a:xfrm>
          <a:prstGeom prst="rect">
            <a:avLst/>
          </a:prstGeom>
          <a:noFill/>
        </p:spPr>
        <p:txBody>
          <a:bodyPr wrap="square" rtlCol="0">
            <a:spAutoFit/>
          </a:bodyPr>
          <a:lstStyle/>
          <a:p>
            <a:pPr algn="ctr"/>
            <a:r>
              <a:rPr lang="en-AU" sz="2400" dirty="0" err="1"/>
              <a:t>pasar</a:t>
            </a:r>
            <a:r>
              <a:rPr lang="en-AU" sz="2400" dirty="0"/>
              <a:t> </a:t>
            </a:r>
          </a:p>
          <a:p>
            <a:pPr algn="ctr"/>
            <a:r>
              <a:rPr lang="en-AU" dirty="0"/>
              <a:t>market</a:t>
            </a:r>
          </a:p>
        </p:txBody>
      </p:sp>
      <p:sp>
        <p:nvSpPr>
          <p:cNvPr id="7" name="TextBox 6"/>
          <p:cNvSpPr txBox="1"/>
          <p:nvPr/>
        </p:nvSpPr>
        <p:spPr>
          <a:xfrm>
            <a:off x="759604" y="4114800"/>
            <a:ext cx="2470382" cy="461665"/>
          </a:xfrm>
          <a:prstGeom prst="rect">
            <a:avLst/>
          </a:prstGeom>
          <a:noFill/>
        </p:spPr>
        <p:txBody>
          <a:bodyPr wrap="square" rtlCol="0">
            <a:spAutoFit/>
          </a:bodyPr>
          <a:lstStyle/>
          <a:p>
            <a:pPr algn="ctr"/>
            <a:r>
              <a:rPr lang="en-AU" sz="2400" dirty="0"/>
              <a:t>supermarket</a:t>
            </a:r>
          </a:p>
        </p:txBody>
      </p:sp>
      <p:pic>
        <p:nvPicPr>
          <p:cNvPr id="3074" name="Picture 2" descr="6 Luxurious Malls in Jakarta for Your One Day Shopping Sp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123" y="2550220"/>
            <a:ext cx="2402387" cy="1601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donesia's Steady GDP Figures Have Economists Doubting Dat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024" y="2539330"/>
            <a:ext cx="2421143" cy="16124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lanet Surf Hadirkan Konsep Berjiwa Muda - Serambi Indones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716"/>
          <a:stretch/>
        </p:blipFill>
        <p:spPr bwMode="auto">
          <a:xfrm>
            <a:off x="3527942" y="2528444"/>
            <a:ext cx="2468126" cy="16059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ndonesia Supermarket | Investv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735"/>
          <a:stretch/>
        </p:blipFill>
        <p:spPr bwMode="auto">
          <a:xfrm>
            <a:off x="759603" y="2545862"/>
            <a:ext cx="2470384" cy="1568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9603" y="5003074"/>
            <a:ext cx="10655907" cy="738664"/>
          </a:xfrm>
          <a:prstGeom prst="rect">
            <a:avLst/>
          </a:prstGeom>
          <a:noFill/>
        </p:spPr>
        <p:txBody>
          <a:bodyPr wrap="square" rtlCol="0">
            <a:spAutoFit/>
          </a:bodyPr>
          <a:lstStyle/>
          <a:p>
            <a:pPr algn="ctr"/>
            <a:r>
              <a:rPr lang="en-AU" sz="2400" dirty="0" err="1"/>
              <a:t>Saya</a:t>
            </a:r>
            <a:r>
              <a:rPr lang="en-AU" sz="2400" dirty="0"/>
              <a:t> </a:t>
            </a:r>
            <a:r>
              <a:rPr lang="en-AU" sz="2400" dirty="0" err="1"/>
              <a:t>mau</a:t>
            </a:r>
            <a:r>
              <a:rPr lang="en-AU" sz="2400" dirty="0"/>
              <a:t> </a:t>
            </a:r>
            <a:r>
              <a:rPr lang="en-AU" sz="2400" dirty="0" err="1"/>
              <a:t>berbelanja</a:t>
            </a:r>
            <a:r>
              <a:rPr lang="en-AU" sz="2400" dirty="0"/>
              <a:t> di …………. </a:t>
            </a:r>
            <a:r>
              <a:rPr lang="en-AU" sz="2400" dirty="0" err="1"/>
              <a:t>karena</a:t>
            </a:r>
            <a:r>
              <a:rPr lang="en-AU" sz="2400" dirty="0"/>
              <a:t> </a:t>
            </a:r>
            <a:r>
              <a:rPr lang="en-AU" sz="2400" dirty="0" err="1"/>
              <a:t>saya</a:t>
            </a:r>
            <a:r>
              <a:rPr lang="en-AU" sz="2400" dirty="0"/>
              <a:t> </a:t>
            </a:r>
            <a:r>
              <a:rPr lang="en-AU" sz="2400" dirty="0" err="1"/>
              <a:t>perlu</a:t>
            </a:r>
            <a:r>
              <a:rPr lang="en-AU" sz="2400" dirty="0"/>
              <a:t> </a:t>
            </a:r>
            <a:r>
              <a:rPr lang="en-AU" sz="2400" dirty="0" err="1"/>
              <a:t>membeli</a:t>
            </a:r>
            <a:r>
              <a:rPr lang="en-AU" sz="2400" dirty="0"/>
              <a:t> ……….</a:t>
            </a:r>
          </a:p>
          <a:p>
            <a:pPr algn="ctr"/>
            <a:r>
              <a:rPr lang="en-AU" dirty="0"/>
              <a:t>I want to shop at ……….. because I need to buy ………..</a:t>
            </a:r>
          </a:p>
        </p:txBody>
      </p:sp>
    </p:spTree>
    <p:extLst>
      <p:ext uri="{BB962C8B-B14F-4D97-AF65-F5344CB8AC3E}">
        <p14:creationId xmlns:p14="http://schemas.microsoft.com/office/powerpoint/2010/main" val="45573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a:t>Kamu</a:t>
            </a:r>
            <a:r>
              <a:rPr lang="en-AU" dirty="0"/>
              <a:t> </a:t>
            </a:r>
            <a:r>
              <a:rPr lang="en-AU" dirty="0" err="1"/>
              <a:t>mau</a:t>
            </a:r>
            <a:r>
              <a:rPr lang="en-AU" dirty="0"/>
              <a:t> </a:t>
            </a:r>
            <a:r>
              <a:rPr lang="en-AU" dirty="0" err="1"/>
              <a:t>beli</a:t>
            </a:r>
            <a:r>
              <a:rPr lang="en-AU" dirty="0"/>
              <a:t> </a:t>
            </a:r>
            <a:r>
              <a:rPr lang="en-AU" dirty="0" err="1"/>
              <a:t>apa</a:t>
            </a:r>
            <a:r>
              <a:rPr lang="en-AU" dirty="0"/>
              <a:t>? </a:t>
            </a:r>
            <a:r>
              <a:rPr lang="en-AU" dirty="0" err="1"/>
              <a:t>Pakaian</a:t>
            </a:r>
            <a:r>
              <a:rPr lang="en-AU" dirty="0"/>
              <a:t>.</a:t>
            </a:r>
            <a:br>
              <a:rPr lang="en-AU" dirty="0"/>
            </a:br>
            <a:r>
              <a:rPr lang="en-AU" sz="2000" dirty="0"/>
              <a:t>What do you want to buy? Clothing. </a:t>
            </a:r>
            <a:endParaRPr lang="en-AU" dirty="0"/>
          </a:p>
        </p:txBody>
      </p:sp>
      <p:sp>
        <p:nvSpPr>
          <p:cNvPr id="4" name="TextBox 3"/>
          <p:cNvSpPr txBox="1"/>
          <p:nvPr/>
        </p:nvSpPr>
        <p:spPr>
          <a:xfrm>
            <a:off x="8500645" y="5552248"/>
            <a:ext cx="1134289" cy="369332"/>
          </a:xfrm>
          <a:prstGeom prst="rect">
            <a:avLst/>
          </a:prstGeom>
          <a:noFill/>
        </p:spPr>
        <p:txBody>
          <a:bodyPr wrap="square" rtlCol="0">
            <a:spAutoFit/>
          </a:bodyPr>
          <a:lstStyle/>
          <a:p>
            <a:r>
              <a:rPr lang="en-AU" dirty="0" err="1"/>
              <a:t>celana</a:t>
            </a:r>
            <a:endParaRPr lang="en-AU" dirty="0"/>
          </a:p>
        </p:txBody>
      </p:sp>
      <p:sp>
        <p:nvSpPr>
          <p:cNvPr id="6" name="TextBox 5"/>
          <p:cNvSpPr txBox="1"/>
          <p:nvPr/>
        </p:nvSpPr>
        <p:spPr>
          <a:xfrm>
            <a:off x="4598123" y="3256392"/>
            <a:ext cx="1134289" cy="369332"/>
          </a:xfrm>
          <a:prstGeom prst="rect">
            <a:avLst/>
          </a:prstGeom>
          <a:noFill/>
        </p:spPr>
        <p:txBody>
          <a:bodyPr wrap="square" rtlCol="0">
            <a:spAutoFit/>
          </a:bodyPr>
          <a:lstStyle/>
          <a:p>
            <a:r>
              <a:rPr lang="en-AU" dirty="0" err="1"/>
              <a:t>baju</a:t>
            </a:r>
            <a:endParaRPr lang="en-AU" dirty="0"/>
          </a:p>
        </p:txBody>
      </p:sp>
      <p:sp>
        <p:nvSpPr>
          <p:cNvPr id="7" name="TextBox 6"/>
          <p:cNvSpPr txBox="1"/>
          <p:nvPr/>
        </p:nvSpPr>
        <p:spPr>
          <a:xfrm>
            <a:off x="924199" y="3256392"/>
            <a:ext cx="1134289" cy="369332"/>
          </a:xfrm>
          <a:prstGeom prst="rect">
            <a:avLst/>
          </a:prstGeom>
          <a:noFill/>
        </p:spPr>
        <p:txBody>
          <a:bodyPr wrap="square" rtlCol="0">
            <a:spAutoFit/>
          </a:bodyPr>
          <a:lstStyle/>
          <a:p>
            <a:r>
              <a:rPr lang="en-AU" dirty="0" err="1"/>
              <a:t>dres</a:t>
            </a:r>
            <a:endParaRPr lang="en-AU" dirty="0"/>
          </a:p>
        </p:txBody>
      </p:sp>
      <p:sp>
        <p:nvSpPr>
          <p:cNvPr id="8" name="TextBox 7"/>
          <p:cNvSpPr txBox="1"/>
          <p:nvPr/>
        </p:nvSpPr>
        <p:spPr>
          <a:xfrm>
            <a:off x="924198" y="4399686"/>
            <a:ext cx="1134289" cy="369332"/>
          </a:xfrm>
          <a:prstGeom prst="rect">
            <a:avLst/>
          </a:prstGeom>
          <a:noFill/>
        </p:spPr>
        <p:txBody>
          <a:bodyPr wrap="square" rtlCol="0">
            <a:spAutoFit/>
          </a:bodyPr>
          <a:lstStyle/>
          <a:p>
            <a:r>
              <a:rPr lang="en-AU" dirty="0" err="1"/>
              <a:t>rok</a:t>
            </a:r>
            <a:endParaRPr lang="en-AU" dirty="0"/>
          </a:p>
        </p:txBody>
      </p:sp>
      <p:sp>
        <p:nvSpPr>
          <p:cNvPr id="9" name="TextBox 8"/>
          <p:cNvSpPr txBox="1"/>
          <p:nvPr/>
        </p:nvSpPr>
        <p:spPr>
          <a:xfrm>
            <a:off x="924197" y="5542170"/>
            <a:ext cx="1134289" cy="369332"/>
          </a:xfrm>
          <a:prstGeom prst="rect">
            <a:avLst/>
          </a:prstGeom>
          <a:noFill/>
        </p:spPr>
        <p:txBody>
          <a:bodyPr wrap="square" rtlCol="0">
            <a:spAutoFit/>
          </a:bodyPr>
          <a:lstStyle/>
          <a:p>
            <a:r>
              <a:rPr lang="en-AU" dirty="0" err="1"/>
              <a:t>sarung</a:t>
            </a:r>
            <a:endParaRPr lang="en-AU" dirty="0"/>
          </a:p>
        </p:txBody>
      </p:sp>
      <p:sp>
        <p:nvSpPr>
          <p:cNvPr id="10" name="TextBox 9"/>
          <p:cNvSpPr txBox="1"/>
          <p:nvPr/>
        </p:nvSpPr>
        <p:spPr>
          <a:xfrm>
            <a:off x="4598123" y="4397189"/>
            <a:ext cx="1362887" cy="369332"/>
          </a:xfrm>
          <a:prstGeom prst="rect">
            <a:avLst/>
          </a:prstGeom>
          <a:noFill/>
        </p:spPr>
        <p:txBody>
          <a:bodyPr wrap="square" rtlCol="0">
            <a:spAutoFit/>
          </a:bodyPr>
          <a:lstStyle/>
          <a:p>
            <a:r>
              <a:rPr lang="en-AU" dirty="0"/>
              <a:t>sandal </a:t>
            </a:r>
            <a:r>
              <a:rPr lang="en-AU" dirty="0" err="1"/>
              <a:t>jepit</a:t>
            </a:r>
            <a:endParaRPr lang="en-AU" dirty="0"/>
          </a:p>
        </p:txBody>
      </p:sp>
      <p:sp>
        <p:nvSpPr>
          <p:cNvPr id="11" name="TextBox 10"/>
          <p:cNvSpPr txBox="1"/>
          <p:nvPr/>
        </p:nvSpPr>
        <p:spPr>
          <a:xfrm>
            <a:off x="8500645" y="3256392"/>
            <a:ext cx="1134289" cy="369332"/>
          </a:xfrm>
          <a:prstGeom prst="rect">
            <a:avLst/>
          </a:prstGeom>
          <a:noFill/>
        </p:spPr>
        <p:txBody>
          <a:bodyPr wrap="square" rtlCol="0">
            <a:spAutoFit/>
          </a:bodyPr>
          <a:lstStyle/>
          <a:p>
            <a:r>
              <a:rPr lang="en-AU" dirty="0"/>
              <a:t>topi</a:t>
            </a:r>
          </a:p>
        </p:txBody>
      </p:sp>
      <p:sp>
        <p:nvSpPr>
          <p:cNvPr id="12" name="TextBox 11"/>
          <p:cNvSpPr txBox="1"/>
          <p:nvPr/>
        </p:nvSpPr>
        <p:spPr>
          <a:xfrm>
            <a:off x="8500646" y="4397189"/>
            <a:ext cx="1134289" cy="369332"/>
          </a:xfrm>
          <a:prstGeom prst="rect">
            <a:avLst/>
          </a:prstGeom>
          <a:noFill/>
        </p:spPr>
        <p:txBody>
          <a:bodyPr wrap="square" rtlCol="0">
            <a:spAutoFit/>
          </a:bodyPr>
          <a:lstStyle/>
          <a:p>
            <a:r>
              <a:rPr lang="en-AU" dirty="0" err="1"/>
              <a:t>tas</a:t>
            </a:r>
            <a:endParaRPr lang="en-AU" dirty="0"/>
          </a:p>
        </p:txBody>
      </p:sp>
      <p:sp>
        <p:nvSpPr>
          <p:cNvPr id="13" name="TextBox 12"/>
          <p:cNvSpPr txBox="1"/>
          <p:nvPr/>
        </p:nvSpPr>
        <p:spPr>
          <a:xfrm>
            <a:off x="4598123" y="5537986"/>
            <a:ext cx="1134289" cy="369332"/>
          </a:xfrm>
          <a:prstGeom prst="rect">
            <a:avLst/>
          </a:prstGeom>
          <a:noFill/>
        </p:spPr>
        <p:txBody>
          <a:bodyPr wrap="square" rtlCol="0">
            <a:spAutoFit/>
          </a:bodyPr>
          <a:lstStyle/>
          <a:p>
            <a:r>
              <a:rPr lang="en-AU" dirty="0" err="1"/>
              <a:t>sepatu</a:t>
            </a:r>
            <a:endParaRPr lang="en-AU" dirty="0"/>
          </a:p>
        </p:txBody>
      </p:sp>
      <p:pic>
        <p:nvPicPr>
          <p:cNvPr id="4098" name="Picture 2" descr="https://assetsprx.matchesfashion.com/img/product/1250613_1_z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6397" y="5245708"/>
            <a:ext cx="737074" cy="9824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emier Short Sleeve Poplin Blouse / Plain Work Shirt (Orang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5267" y="2985428"/>
            <a:ext cx="1366890" cy="9112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dn.shopify.com/s/files/1/0120/2064/5969/products/81A7C0E0-44A3-4652-856A-A91EBA0CF26F_1165dab3-b001-496e-874f-d644381cb7fe_1024x1024@2x.png?v=15754520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298" y="2963043"/>
            <a:ext cx="892828" cy="11572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handa Clothing | EVE SKI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500" b="21150"/>
          <a:stretch/>
        </p:blipFill>
        <p:spPr bwMode="auto">
          <a:xfrm>
            <a:off x="1569679" y="4208976"/>
            <a:ext cx="1048220" cy="92746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Jual Produk Merchant Sarung Atlas Terbaru Maret 2020 | Blibli.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0026" y="5245707"/>
            <a:ext cx="927873" cy="92787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Jual Sandal Jepit Pria - Sendal Jepit Ando Hawaii in Red - Merah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1610" y="3959994"/>
            <a:ext cx="1067198" cy="106719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Jual sepatu pria slip on harga murah - hal 2 - SEPATU INDONESI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1798"/>
          <a:stretch/>
        </p:blipFill>
        <p:spPr bwMode="auto">
          <a:xfrm>
            <a:off x="5511437" y="5186080"/>
            <a:ext cx="1169126" cy="914274"/>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Wholesale Topi Caps - Buy Cheap Topi Caps 2020 on Sale in Bulk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65861" y="2985429"/>
            <a:ext cx="911260" cy="91126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Tas Kulit Etnus - Jual Produk Terbaru November 2019 | Blibli.c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67789" y="4053854"/>
            <a:ext cx="973338" cy="97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1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Batik. </a:t>
            </a:r>
            <a:r>
              <a:rPr lang="en-AU" dirty="0" err="1"/>
              <a:t>Apa</a:t>
            </a:r>
            <a:r>
              <a:rPr lang="en-AU" dirty="0"/>
              <a:t> </a:t>
            </a:r>
            <a:r>
              <a:rPr lang="en-AU" dirty="0" err="1"/>
              <a:t>itu</a:t>
            </a:r>
            <a:r>
              <a:rPr lang="en-AU" dirty="0"/>
              <a:t>?</a:t>
            </a:r>
            <a:br>
              <a:rPr lang="en-AU" dirty="0"/>
            </a:br>
            <a:r>
              <a:rPr lang="en-AU" sz="2000" dirty="0"/>
              <a:t>Batik. What’s that?</a:t>
            </a:r>
            <a:endParaRPr lang="en-AU" dirty="0"/>
          </a:p>
        </p:txBody>
      </p:sp>
      <p:sp>
        <p:nvSpPr>
          <p:cNvPr id="3" name="Content Placeholder 2"/>
          <p:cNvSpPr>
            <a:spLocks noGrp="1"/>
          </p:cNvSpPr>
          <p:nvPr>
            <p:ph idx="1"/>
          </p:nvPr>
        </p:nvSpPr>
        <p:spPr>
          <a:xfrm>
            <a:off x="1295401" y="2556932"/>
            <a:ext cx="9601196" cy="1701559"/>
          </a:xfrm>
        </p:spPr>
        <p:txBody>
          <a:bodyPr>
            <a:normAutofit fontScale="92500"/>
          </a:bodyPr>
          <a:lstStyle/>
          <a:p>
            <a:r>
              <a:rPr lang="en-AU" dirty="0"/>
              <a:t>Research ‘batik’ in Indonesia.  On the next slide, create an informative text (demonstrate use of information text features) to show your understanding of what batik is, how it is created and how/why it is important in Indonesian culture.  </a:t>
            </a:r>
          </a:p>
          <a:p>
            <a:r>
              <a:rPr lang="en-AU" dirty="0"/>
              <a:t>Challenge: Do we have an equivalent of batik in Australia?</a:t>
            </a:r>
          </a:p>
        </p:txBody>
      </p:sp>
    </p:spTree>
    <p:extLst>
      <p:ext uri="{BB962C8B-B14F-4D97-AF65-F5344CB8AC3E}">
        <p14:creationId xmlns:p14="http://schemas.microsoft.com/office/powerpoint/2010/main" val="251775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a:t>Laporan</a:t>
            </a:r>
            <a:r>
              <a:rPr lang="en-AU" dirty="0"/>
              <a:t>: Batik. </a:t>
            </a:r>
            <a:r>
              <a:rPr lang="en-AU" dirty="0" err="1"/>
              <a:t>Apa</a:t>
            </a:r>
            <a:r>
              <a:rPr lang="en-AU" dirty="0"/>
              <a:t> </a:t>
            </a:r>
            <a:r>
              <a:rPr lang="en-AU" dirty="0" err="1"/>
              <a:t>itu</a:t>
            </a:r>
            <a:r>
              <a:rPr lang="en-AU" dirty="0"/>
              <a:t>?</a:t>
            </a:r>
            <a:br>
              <a:rPr lang="en-AU" dirty="0"/>
            </a:br>
            <a:r>
              <a:rPr lang="en-AU" sz="2200" dirty="0"/>
              <a:t>Report:</a:t>
            </a:r>
            <a:r>
              <a:rPr lang="en-AU" dirty="0"/>
              <a:t> </a:t>
            </a:r>
            <a:r>
              <a:rPr lang="en-AU" sz="2000" dirty="0"/>
              <a:t>Batik. What’s that?</a:t>
            </a:r>
            <a:endParaRPr lang="en-AU" dirty="0"/>
          </a:p>
        </p:txBody>
      </p:sp>
    </p:spTree>
    <p:extLst>
      <p:ext uri="{BB962C8B-B14F-4D97-AF65-F5344CB8AC3E}">
        <p14:creationId xmlns:p14="http://schemas.microsoft.com/office/powerpoint/2010/main" val="320479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AU" dirty="0" err="1"/>
              <a:t>Kamu</a:t>
            </a:r>
            <a:r>
              <a:rPr lang="en-AU" dirty="0"/>
              <a:t> </a:t>
            </a:r>
            <a:r>
              <a:rPr lang="en-AU" dirty="0" err="1"/>
              <a:t>mau</a:t>
            </a:r>
            <a:r>
              <a:rPr lang="en-AU" dirty="0"/>
              <a:t> </a:t>
            </a:r>
            <a:r>
              <a:rPr lang="en-AU" dirty="0" err="1"/>
              <a:t>beli</a:t>
            </a:r>
            <a:r>
              <a:rPr lang="en-AU" dirty="0"/>
              <a:t> </a:t>
            </a:r>
            <a:r>
              <a:rPr lang="en-AU" dirty="0" err="1"/>
              <a:t>apa</a:t>
            </a:r>
            <a:r>
              <a:rPr lang="en-AU" dirty="0"/>
              <a:t>? </a:t>
            </a:r>
            <a:r>
              <a:rPr lang="en-AU" dirty="0" err="1"/>
              <a:t>Oleh-Oleh</a:t>
            </a:r>
            <a:r>
              <a:rPr lang="en-AU" dirty="0"/>
              <a:t>.</a:t>
            </a:r>
            <a:br>
              <a:rPr lang="en-AU" dirty="0"/>
            </a:br>
            <a:r>
              <a:rPr lang="en-AU" sz="2000" dirty="0"/>
              <a:t>What do you want to buy? Souvenirs.</a:t>
            </a:r>
            <a:endParaRPr lang="en-AU" dirty="0"/>
          </a:p>
        </p:txBody>
      </p:sp>
      <p:sp>
        <p:nvSpPr>
          <p:cNvPr id="5" name="TextBox 4"/>
          <p:cNvSpPr txBox="1"/>
          <p:nvPr/>
        </p:nvSpPr>
        <p:spPr>
          <a:xfrm>
            <a:off x="1180368" y="3338108"/>
            <a:ext cx="1134289" cy="369332"/>
          </a:xfrm>
          <a:prstGeom prst="rect">
            <a:avLst/>
          </a:prstGeom>
          <a:noFill/>
        </p:spPr>
        <p:txBody>
          <a:bodyPr wrap="square" rtlCol="0">
            <a:spAutoFit/>
          </a:bodyPr>
          <a:lstStyle/>
          <a:p>
            <a:r>
              <a:rPr lang="en-AU" dirty="0" err="1"/>
              <a:t>kain</a:t>
            </a:r>
            <a:r>
              <a:rPr lang="en-AU" dirty="0"/>
              <a:t> batik</a:t>
            </a:r>
          </a:p>
        </p:txBody>
      </p:sp>
      <p:sp>
        <p:nvSpPr>
          <p:cNvPr id="6" name="TextBox 5"/>
          <p:cNvSpPr txBox="1"/>
          <p:nvPr/>
        </p:nvSpPr>
        <p:spPr>
          <a:xfrm>
            <a:off x="1278707" y="5842798"/>
            <a:ext cx="1134289" cy="369332"/>
          </a:xfrm>
          <a:prstGeom prst="rect">
            <a:avLst/>
          </a:prstGeom>
          <a:noFill/>
        </p:spPr>
        <p:txBody>
          <a:bodyPr wrap="square" rtlCol="0">
            <a:spAutoFit/>
          </a:bodyPr>
          <a:lstStyle/>
          <a:p>
            <a:r>
              <a:rPr lang="en-AU" dirty="0" err="1"/>
              <a:t>kalung</a:t>
            </a:r>
            <a:endParaRPr lang="en-AU" dirty="0"/>
          </a:p>
        </p:txBody>
      </p:sp>
      <p:sp>
        <p:nvSpPr>
          <p:cNvPr id="7" name="TextBox 6"/>
          <p:cNvSpPr txBox="1"/>
          <p:nvPr/>
        </p:nvSpPr>
        <p:spPr>
          <a:xfrm>
            <a:off x="5528855" y="3358987"/>
            <a:ext cx="1134289" cy="369332"/>
          </a:xfrm>
          <a:prstGeom prst="rect">
            <a:avLst/>
          </a:prstGeom>
          <a:noFill/>
        </p:spPr>
        <p:txBody>
          <a:bodyPr wrap="square" rtlCol="0">
            <a:spAutoFit/>
          </a:bodyPr>
          <a:lstStyle/>
          <a:p>
            <a:r>
              <a:rPr lang="en-AU" dirty="0" err="1"/>
              <a:t>sarung</a:t>
            </a:r>
            <a:endParaRPr lang="en-AU" dirty="0"/>
          </a:p>
        </p:txBody>
      </p:sp>
      <p:sp>
        <p:nvSpPr>
          <p:cNvPr id="8" name="TextBox 7"/>
          <p:cNvSpPr txBox="1"/>
          <p:nvPr/>
        </p:nvSpPr>
        <p:spPr>
          <a:xfrm>
            <a:off x="1280885" y="4621713"/>
            <a:ext cx="1134289" cy="369332"/>
          </a:xfrm>
          <a:prstGeom prst="rect">
            <a:avLst/>
          </a:prstGeom>
          <a:noFill/>
        </p:spPr>
        <p:txBody>
          <a:bodyPr wrap="square" rtlCol="0">
            <a:spAutoFit/>
          </a:bodyPr>
          <a:lstStyle/>
          <a:p>
            <a:r>
              <a:rPr lang="en-AU" dirty="0" err="1"/>
              <a:t>cincin</a:t>
            </a:r>
            <a:endParaRPr lang="en-AU" dirty="0"/>
          </a:p>
        </p:txBody>
      </p:sp>
      <p:sp>
        <p:nvSpPr>
          <p:cNvPr id="9" name="TextBox 8"/>
          <p:cNvSpPr txBox="1"/>
          <p:nvPr/>
        </p:nvSpPr>
        <p:spPr>
          <a:xfrm>
            <a:off x="5239360" y="4616641"/>
            <a:ext cx="1341120" cy="369332"/>
          </a:xfrm>
          <a:prstGeom prst="rect">
            <a:avLst/>
          </a:prstGeom>
          <a:noFill/>
        </p:spPr>
        <p:txBody>
          <a:bodyPr wrap="square" rtlCol="0">
            <a:spAutoFit/>
          </a:bodyPr>
          <a:lstStyle/>
          <a:p>
            <a:r>
              <a:rPr lang="en-AU" dirty="0" err="1"/>
              <a:t>ukiran</a:t>
            </a:r>
            <a:r>
              <a:rPr lang="en-AU" dirty="0"/>
              <a:t> </a:t>
            </a:r>
            <a:r>
              <a:rPr lang="en-AU" dirty="0" err="1"/>
              <a:t>kayu</a:t>
            </a:r>
            <a:endParaRPr lang="en-AU" dirty="0"/>
          </a:p>
        </p:txBody>
      </p:sp>
      <p:sp>
        <p:nvSpPr>
          <p:cNvPr id="10" name="TextBox 9"/>
          <p:cNvSpPr txBox="1"/>
          <p:nvPr/>
        </p:nvSpPr>
        <p:spPr>
          <a:xfrm>
            <a:off x="5414044" y="5842798"/>
            <a:ext cx="1134289" cy="369332"/>
          </a:xfrm>
          <a:prstGeom prst="rect">
            <a:avLst/>
          </a:prstGeom>
          <a:noFill/>
        </p:spPr>
        <p:txBody>
          <a:bodyPr wrap="square" rtlCol="0">
            <a:spAutoFit/>
          </a:bodyPr>
          <a:lstStyle/>
          <a:p>
            <a:r>
              <a:rPr lang="en-AU" dirty="0" err="1"/>
              <a:t>congklak</a:t>
            </a:r>
            <a:endParaRPr lang="en-AU" dirty="0"/>
          </a:p>
        </p:txBody>
      </p:sp>
      <p:sp>
        <p:nvSpPr>
          <p:cNvPr id="11" name="TextBox 10"/>
          <p:cNvSpPr txBox="1"/>
          <p:nvPr/>
        </p:nvSpPr>
        <p:spPr>
          <a:xfrm>
            <a:off x="9158153" y="3361836"/>
            <a:ext cx="1134289" cy="369332"/>
          </a:xfrm>
          <a:prstGeom prst="rect">
            <a:avLst/>
          </a:prstGeom>
          <a:noFill/>
        </p:spPr>
        <p:txBody>
          <a:bodyPr wrap="square" rtlCol="0">
            <a:spAutoFit/>
          </a:bodyPr>
          <a:lstStyle/>
          <a:p>
            <a:r>
              <a:rPr lang="en-AU" dirty="0" err="1"/>
              <a:t>tenunan</a:t>
            </a:r>
            <a:endParaRPr lang="en-AU" dirty="0"/>
          </a:p>
        </p:txBody>
      </p:sp>
      <p:sp>
        <p:nvSpPr>
          <p:cNvPr id="14" name="TextBox 13"/>
          <p:cNvSpPr txBox="1"/>
          <p:nvPr/>
        </p:nvSpPr>
        <p:spPr>
          <a:xfrm>
            <a:off x="9266053" y="4753792"/>
            <a:ext cx="1134289" cy="369332"/>
          </a:xfrm>
          <a:prstGeom prst="rect">
            <a:avLst/>
          </a:prstGeom>
          <a:noFill/>
        </p:spPr>
        <p:txBody>
          <a:bodyPr wrap="square" rtlCol="0">
            <a:spAutoFit/>
          </a:bodyPr>
          <a:lstStyle/>
          <a:p>
            <a:r>
              <a:rPr lang="en-AU" dirty="0"/>
              <a:t>wayang</a:t>
            </a:r>
          </a:p>
        </p:txBody>
      </p:sp>
      <p:pic>
        <p:nvPicPr>
          <p:cNvPr id="2050" name="Picture 2" descr="Connecting the Dots: Batik 101 in Java, Indonesia - INDUSTO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212" y="2610903"/>
            <a:ext cx="992777" cy="662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ual Produk Merchant Sarung Atlas Terbaru Maret 2020 | Blibli.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044" y="2456204"/>
            <a:ext cx="992686" cy="9926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incin Perak Bali Desain Tradisional - Putera Silver Bal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96" t="18231" r="13789" b="13276"/>
          <a:stretch/>
        </p:blipFill>
        <p:spPr bwMode="auto">
          <a:xfrm>
            <a:off x="1278707" y="3877341"/>
            <a:ext cx="771953" cy="7796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enunan songket Riau Pekanbaru - Home | Facebook"/>
          <p:cNvPicPr>
            <a:picLocks noChangeAspect="1" noChangeArrowheads="1"/>
          </p:cNvPicPr>
          <p:nvPr/>
        </p:nvPicPr>
        <p:blipFill rotWithShape="1">
          <a:blip r:embed="rId5">
            <a:extLst>
              <a:ext uri="{28A0092B-C50C-407E-A947-70E740481C1C}">
                <a14:useLocalDpi xmlns:a14="http://schemas.microsoft.com/office/drawing/2010/main" val="0"/>
              </a:ext>
            </a:extLst>
          </a:blip>
          <a:srcRect t="15422" b="15882"/>
          <a:stretch/>
        </p:blipFill>
        <p:spPr bwMode="auto">
          <a:xfrm>
            <a:off x="9266053" y="2517217"/>
            <a:ext cx="709749" cy="8706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donesia - 5 x kris greep / ukiran BALI - handles plus standard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0466" y="3811944"/>
            <a:ext cx="699841" cy="8564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agakuPedia: What is Congklak and How to Play it ( Indonesian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6756" y="5247362"/>
            <a:ext cx="1167260" cy="6132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eather Wayang of Central Java | Boneka, Seni tradisional, Seni grafi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79116" y="3851215"/>
            <a:ext cx="746434" cy="10140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donesian sterling silver necklace from Bali, Indonesia | Dress ..."/>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11667" r="2876" b="6534"/>
          <a:stretch/>
        </p:blipFill>
        <p:spPr bwMode="auto">
          <a:xfrm>
            <a:off x="1256212" y="5029199"/>
            <a:ext cx="894495" cy="87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20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1" y="681686"/>
            <a:ext cx="10907492" cy="1016485"/>
          </a:xfrm>
        </p:spPr>
        <p:txBody>
          <a:bodyPr>
            <a:normAutofit fontScale="90000"/>
          </a:bodyPr>
          <a:lstStyle/>
          <a:p>
            <a:r>
              <a:rPr lang="en-AU" dirty="0"/>
              <a:t>Mari </a:t>
            </a:r>
            <a:r>
              <a:rPr lang="en-AU" dirty="0" err="1"/>
              <a:t>kita</a:t>
            </a:r>
            <a:r>
              <a:rPr lang="en-AU" dirty="0"/>
              <a:t> </a:t>
            </a:r>
            <a:r>
              <a:rPr lang="en-AU" dirty="0" err="1"/>
              <a:t>bermain</a:t>
            </a:r>
            <a:r>
              <a:rPr lang="en-AU" dirty="0"/>
              <a:t> </a:t>
            </a:r>
            <a:r>
              <a:rPr lang="en-AU" dirty="0" err="1"/>
              <a:t>congklak</a:t>
            </a:r>
            <a:r>
              <a:rPr lang="en-AU" dirty="0"/>
              <a:t>!</a:t>
            </a:r>
            <a:br>
              <a:rPr lang="en-AU" dirty="0"/>
            </a:br>
            <a:r>
              <a:rPr lang="en-AU" sz="2000" dirty="0"/>
              <a:t>Let’s play </a:t>
            </a:r>
            <a:r>
              <a:rPr lang="en-AU" sz="2000" dirty="0" err="1"/>
              <a:t>congklak</a:t>
            </a:r>
            <a:r>
              <a:rPr lang="en-AU" sz="2000" dirty="0"/>
              <a:t>!</a:t>
            </a:r>
          </a:p>
        </p:txBody>
      </p:sp>
      <p:pic>
        <p:nvPicPr>
          <p:cNvPr id="4" name="Picture 3"/>
          <p:cNvPicPr>
            <a:picLocks noChangeAspect="1"/>
          </p:cNvPicPr>
          <p:nvPr/>
        </p:nvPicPr>
        <p:blipFill rotWithShape="1">
          <a:blip r:embed="rId2"/>
          <a:srcRect l="8006" r="2669" b="1922"/>
          <a:stretch/>
        </p:blipFill>
        <p:spPr>
          <a:xfrm>
            <a:off x="653141" y="2305183"/>
            <a:ext cx="4943293" cy="3899673"/>
          </a:xfrm>
          <a:prstGeom prst="rect">
            <a:avLst/>
          </a:prstGeom>
        </p:spPr>
      </p:pic>
      <p:pic>
        <p:nvPicPr>
          <p:cNvPr id="5" name="Picture 4"/>
          <p:cNvPicPr>
            <a:picLocks noChangeAspect="1"/>
          </p:cNvPicPr>
          <p:nvPr/>
        </p:nvPicPr>
        <p:blipFill rotWithShape="1">
          <a:blip r:embed="rId3"/>
          <a:srcRect l="3418" t="2063" r="1309"/>
          <a:stretch/>
        </p:blipFill>
        <p:spPr>
          <a:xfrm>
            <a:off x="5467511" y="2312125"/>
            <a:ext cx="6093122" cy="3892731"/>
          </a:xfrm>
          <a:prstGeom prst="rect">
            <a:avLst/>
          </a:prstGeom>
        </p:spPr>
      </p:pic>
      <p:sp>
        <p:nvSpPr>
          <p:cNvPr id="6" name="TextBox 5"/>
          <p:cNvSpPr txBox="1"/>
          <p:nvPr/>
        </p:nvSpPr>
        <p:spPr>
          <a:xfrm>
            <a:off x="757646" y="1698171"/>
            <a:ext cx="10802987" cy="584775"/>
          </a:xfrm>
          <a:prstGeom prst="rect">
            <a:avLst/>
          </a:prstGeom>
          <a:noFill/>
        </p:spPr>
        <p:txBody>
          <a:bodyPr wrap="square" rtlCol="0">
            <a:spAutoFit/>
          </a:bodyPr>
          <a:lstStyle/>
          <a:p>
            <a:pPr algn="ctr"/>
            <a:r>
              <a:rPr lang="en-AU" sz="1600" dirty="0"/>
              <a:t>The Indonesian game of ‘</a:t>
            </a:r>
            <a:r>
              <a:rPr lang="en-AU" sz="1600" dirty="0" err="1"/>
              <a:t>conglak</a:t>
            </a:r>
            <a:r>
              <a:rPr lang="en-AU" sz="1600" dirty="0"/>
              <a:t>’ is much the same as ‘</a:t>
            </a:r>
            <a:r>
              <a:rPr lang="en-AU" sz="1600" dirty="0" err="1"/>
              <a:t>sungka</a:t>
            </a:r>
            <a:r>
              <a:rPr lang="en-AU" sz="1600" dirty="0"/>
              <a:t>’ from the Philippines. </a:t>
            </a:r>
          </a:p>
          <a:p>
            <a:pPr algn="ctr"/>
            <a:r>
              <a:rPr lang="en-AU" sz="1600" dirty="0"/>
              <a:t>Have a go at making your own and play with your family! </a:t>
            </a:r>
          </a:p>
        </p:txBody>
      </p:sp>
      <p:sp>
        <p:nvSpPr>
          <p:cNvPr id="7" name="TextBox 6"/>
          <p:cNvSpPr txBox="1"/>
          <p:nvPr/>
        </p:nvSpPr>
        <p:spPr>
          <a:xfrm>
            <a:off x="653141" y="6442536"/>
            <a:ext cx="10907492" cy="307777"/>
          </a:xfrm>
          <a:prstGeom prst="rect">
            <a:avLst/>
          </a:prstGeom>
          <a:noFill/>
        </p:spPr>
        <p:txBody>
          <a:bodyPr wrap="square" rtlCol="0">
            <a:spAutoFit/>
          </a:bodyPr>
          <a:lstStyle/>
          <a:p>
            <a:pPr algn="ctr"/>
            <a:r>
              <a:rPr lang="en-AU" sz="1400" dirty="0"/>
              <a:t>Source: </a:t>
            </a:r>
            <a:r>
              <a:rPr lang="en-AU" sz="1400" dirty="0" err="1"/>
              <a:t>Zaslavsky</a:t>
            </a:r>
            <a:r>
              <a:rPr lang="en-AU" sz="1400" dirty="0"/>
              <a:t>, Claudia; Math Games and Activities from Around the World; Chicago Review Press, 1998; page 26-27</a:t>
            </a:r>
          </a:p>
        </p:txBody>
      </p:sp>
    </p:spTree>
    <p:extLst>
      <p:ext uri="{BB962C8B-B14F-4D97-AF65-F5344CB8AC3E}">
        <p14:creationId xmlns:p14="http://schemas.microsoft.com/office/powerpoint/2010/main" val="326743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Durian. </a:t>
            </a:r>
            <a:r>
              <a:rPr lang="en-AU" dirty="0" err="1"/>
              <a:t>Apa</a:t>
            </a:r>
            <a:r>
              <a:rPr lang="en-AU" dirty="0"/>
              <a:t> </a:t>
            </a:r>
            <a:r>
              <a:rPr lang="en-AU" dirty="0" err="1"/>
              <a:t>itu</a:t>
            </a:r>
            <a:r>
              <a:rPr lang="en-AU" dirty="0"/>
              <a:t>?</a:t>
            </a:r>
            <a:br>
              <a:rPr lang="en-AU" dirty="0"/>
            </a:br>
            <a:r>
              <a:rPr lang="en-AU" sz="2000" dirty="0"/>
              <a:t>Durian. What’s that?</a:t>
            </a:r>
          </a:p>
        </p:txBody>
      </p:sp>
      <p:sp>
        <p:nvSpPr>
          <p:cNvPr id="3" name="Content Placeholder 2"/>
          <p:cNvSpPr>
            <a:spLocks noGrp="1"/>
          </p:cNvSpPr>
          <p:nvPr>
            <p:ph idx="1"/>
          </p:nvPr>
        </p:nvSpPr>
        <p:spPr>
          <a:xfrm>
            <a:off x="1295401" y="2556932"/>
            <a:ext cx="9601196" cy="1061479"/>
          </a:xfrm>
        </p:spPr>
        <p:txBody>
          <a:bodyPr/>
          <a:lstStyle/>
          <a:p>
            <a:r>
              <a:rPr lang="en-AU" dirty="0"/>
              <a:t>Research ‘durian’.</a:t>
            </a:r>
          </a:p>
          <a:p>
            <a:r>
              <a:rPr lang="en-AU" dirty="0"/>
              <a:t>Record your notes and pictures on this slide. </a:t>
            </a:r>
          </a:p>
        </p:txBody>
      </p:sp>
    </p:spTree>
    <p:extLst>
      <p:ext uri="{BB962C8B-B14F-4D97-AF65-F5344CB8AC3E}">
        <p14:creationId xmlns:p14="http://schemas.microsoft.com/office/powerpoint/2010/main" val="66898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AU" dirty="0" err="1"/>
              <a:t>Kamu</a:t>
            </a:r>
            <a:r>
              <a:rPr lang="en-AU" dirty="0"/>
              <a:t> </a:t>
            </a:r>
            <a:r>
              <a:rPr lang="en-AU" dirty="0" err="1"/>
              <a:t>mau</a:t>
            </a:r>
            <a:r>
              <a:rPr lang="en-AU" dirty="0"/>
              <a:t> </a:t>
            </a:r>
            <a:r>
              <a:rPr lang="en-AU" dirty="0" err="1"/>
              <a:t>beli</a:t>
            </a:r>
            <a:r>
              <a:rPr lang="en-AU" dirty="0"/>
              <a:t> </a:t>
            </a:r>
            <a:r>
              <a:rPr lang="en-AU" dirty="0" err="1"/>
              <a:t>apa</a:t>
            </a:r>
            <a:r>
              <a:rPr lang="en-AU" dirty="0"/>
              <a:t>? </a:t>
            </a:r>
            <a:r>
              <a:rPr lang="en-AU" dirty="0" err="1"/>
              <a:t>Buah-Buahan</a:t>
            </a:r>
            <a:r>
              <a:rPr lang="en-AU" dirty="0"/>
              <a:t>.</a:t>
            </a:r>
            <a:br>
              <a:rPr lang="en-AU" dirty="0"/>
            </a:br>
            <a:r>
              <a:rPr lang="en-AU" sz="2000" dirty="0"/>
              <a:t>What do you want to buy? Fruit.</a:t>
            </a:r>
            <a:endParaRPr lang="en-AU" dirty="0"/>
          </a:p>
        </p:txBody>
      </p:sp>
      <p:sp>
        <p:nvSpPr>
          <p:cNvPr id="5" name="TextBox 4"/>
          <p:cNvSpPr txBox="1"/>
          <p:nvPr/>
        </p:nvSpPr>
        <p:spPr>
          <a:xfrm>
            <a:off x="877386" y="2755982"/>
            <a:ext cx="1134289" cy="369332"/>
          </a:xfrm>
          <a:prstGeom prst="rect">
            <a:avLst/>
          </a:prstGeom>
          <a:noFill/>
        </p:spPr>
        <p:txBody>
          <a:bodyPr wrap="square" rtlCol="0">
            <a:spAutoFit/>
          </a:bodyPr>
          <a:lstStyle/>
          <a:p>
            <a:r>
              <a:rPr lang="en-AU" dirty="0" err="1"/>
              <a:t>pisang</a:t>
            </a:r>
            <a:endParaRPr lang="en-AU" dirty="0"/>
          </a:p>
        </p:txBody>
      </p:sp>
      <p:sp>
        <p:nvSpPr>
          <p:cNvPr id="8" name="TextBox 7"/>
          <p:cNvSpPr txBox="1"/>
          <p:nvPr/>
        </p:nvSpPr>
        <p:spPr>
          <a:xfrm>
            <a:off x="877387" y="3600333"/>
            <a:ext cx="1134289" cy="369332"/>
          </a:xfrm>
          <a:prstGeom prst="rect">
            <a:avLst/>
          </a:prstGeom>
          <a:noFill/>
        </p:spPr>
        <p:txBody>
          <a:bodyPr wrap="square" rtlCol="0">
            <a:spAutoFit/>
          </a:bodyPr>
          <a:lstStyle/>
          <a:p>
            <a:r>
              <a:rPr lang="en-AU" dirty="0" err="1"/>
              <a:t>apel</a:t>
            </a:r>
            <a:endParaRPr lang="en-AU" dirty="0"/>
          </a:p>
        </p:txBody>
      </p:sp>
      <p:sp>
        <p:nvSpPr>
          <p:cNvPr id="9" name="TextBox 8"/>
          <p:cNvSpPr txBox="1"/>
          <p:nvPr/>
        </p:nvSpPr>
        <p:spPr>
          <a:xfrm>
            <a:off x="877386" y="4480561"/>
            <a:ext cx="1134289" cy="369332"/>
          </a:xfrm>
          <a:prstGeom prst="rect">
            <a:avLst/>
          </a:prstGeom>
          <a:noFill/>
        </p:spPr>
        <p:txBody>
          <a:bodyPr wrap="square" rtlCol="0">
            <a:spAutoFit/>
          </a:bodyPr>
          <a:lstStyle/>
          <a:p>
            <a:r>
              <a:rPr lang="en-AU" dirty="0"/>
              <a:t>nanas</a:t>
            </a:r>
          </a:p>
        </p:txBody>
      </p:sp>
      <p:sp>
        <p:nvSpPr>
          <p:cNvPr id="10" name="TextBox 9"/>
          <p:cNvSpPr txBox="1"/>
          <p:nvPr/>
        </p:nvSpPr>
        <p:spPr>
          <a:xfrm>
            <a:off x="877389" y="5365825"/>
            <a:ext cx="1134289" cy="369332"/>
          </a:xfrm>
          <a:prstGeom prst="rect">
            <a:avLst/>
          </a:prstGeom>
          <a:noFill/>
        </p:spPr>
        <p:txBody>
          <a:bodyPr wrap="square" rtlCol="0">
            <a:spAutoFit/>
          </a:bodyPr>
          <a:lstStyle/>
          <a:p>
            <a:r>
              <a:rPr lang="en-AU" dirty="0" err="1"/>
              <a:t>jeruk</a:t>
            </a:r>
            <a:endParaRPr lang="en-AU" dirty="0"/>
          </a:p>
        </p:txBody>
      </p:sp>
      <p:sp>
        <p:nvSpPr>
          <p:cNvPr id="12" name="TextBox 11"/>
          <p:cNvSpPr txBox="1"/>
          <p:nvPr/>
        </p:nvSpPr>
        <p:spPr>
          <a:xfrm>
            <a:off x="8349344" y="5365825"/>
            <a:ext cx="1134289" cy="369332"/>
          </a:xfrm>
          <a:prstGeom prst="rect">
            <a:avLst/>
          </a:prstGeom>
          <a:noFill/>
        </p:spPr>
        <p:txBody>
          <a:bodyPr wrap="square" rtlCol="0">
            <a:spAutoFit/>
          </a:bodyPr>
          <a:lstStyle/>
          <a:p>
            <a:r>
              <a:rPr lang="en-AU" dirty="0"/>
              <a:t>durian</a:t>
            </a:r>
          </a:p>
        </p:txBody>
      </p:sp>
      <p:sp>
        <p:nvSpPr>
          <p:cNvPr id="13" name="TextBox 12"/>
          <p:cNvSpPr txBox="1"/>
          <p:nvPr/>
        </p:nvSpPr>
        <p:spPr>
          <a:xfrm>
            <a:off x="8349344" y="4480561"/>
            <a:ext cx="1134289" cy="369332"/>
          </a:xfrm>
          <a:prstGeom prst="rect">
            <a:avLst/>
          </a:prstGeom>
          <a:noFill/>
        </p:spPr>
        <p:txBody>
          <a:bodyPr wrap="square" rtlCol="0">
            <a:spAutoFit/>
          </a:bodyPr>
          <a:lstStyle/>
          <a:p>
            <a:r>
              <a:rPr lang="en-AU" dirty="0" err="1"/>
              <a:t>pepaya</a:t>
            </a:r>
            <a:endParaRPr lang="en-AU" dirty="0"/>
          </a:p>
        </p:txBody>
      </p:sp>
      <p:sp>
        <p:nvSpPr>
          <p:cNvPr id="14" name="TextBox 13"/>
          <p:cNvSpPr txBox="1"/>
          <p:nvPr/>
        </p:nvSpPr>
        <p:spPr>
          <a:xfrm>
            <a:off x="8349344" y="3595297"/>
            <a:ext cx="1134289" cy="369332"/>
          </a:xfrm>
          <a:prstGeom prst="rect">
            <a:avLst/>
          </a:prstGeom>
          <a:noFill/>
        </p:spPr>
        <p:txBody>
          <a:bodyPr wrap="square" rtlCol="0">
            <a:spAutoFit/>
          </a:bodyPr>
          <a:lstStyle/>
          <a:p>
            <a:r>
              <a:rPr lang="en-AU" dirty="0" err="1"/>
              <a:t>pir</a:t>
            </a:r>
            <a:endParaRPr lang="en-AU" dirty="0"/>
          </a:p>
        </p:txBody>
      </p:sp>
      <p:sp>
        <p:nvSpPr>
          <p:cNvPr id="15" name="TextBox 14"/>
          <p:cNvSpPr txBox="1"/>
          <p:nvPr/>
        </p:nvSpPr>
        <p:spPr>
          <a:xfrm>
            <a:off x="8349344" y="2755982"/>
            <a:ext cx="1134289" cy="369332"/>
          </a:xfrm>
          <a:prstGeom prst="rect">
            <a:avLst/>
          </a:prstGeom>
          <a:noFill/>
        </p:spPr>
        <p:txBody>
          <a:bodyPr wrap="square" rtlCol="0">
            <a:spAutoFit/>
          </a:bodyPr>
          <a:lstStyle/>
          <a:p>
            <a:r>
              <a:rPr lang="en-AU" dirty="0" err="1"/>
              <a:t>mangga</a:t>
            </a:r>
            <a:endParaRPr lang="en-AU" dirty="0"/>
          </a:p>
        </p:txBody>
      </p:sp>
      <p:sp>
        <p:nvSpPr>
          <p:cNvPr id="2" name="TextBox 1"/>
          <p:cNvSpPr txBox="1"/>
          <p:nvPr/>
        </p:nvSpPr>
        <p:spPr>
          <a:xfrm>
            <a:off x="4234543" y="2940648"/>
            <a:ext cx="3722914" cy="2585323"/>
          </a:xfrm>
          <a:prstGeom prst="rect">
            <a:avLst/>
          </a:prstGeom>
          <a:solidFill>
            <a:srgbClr val="FFC000"/>
          </a:solidFill>
          <a:ln>
            <a:solidFill>
              <a:schemeClr val="accent5"/>
            </a:solidFill>
          </a:ln>
        </p:spPr>
        <p:txBody>
          <a:bodyPr wrap="square" rtlCol="0">
            <a:spAutoFit/>
          </a:bodyPr>
          <a:lstStyle/>
          <a:p>
            <a:r>
              <a:rPr lang="en-AU" b="1" dirty="0" err="1"/>
              <a:t>Ingatlah</a:t>
            </a:r>
            <a:r>
              <a:rPr lang="en-AU" b="1" dirty="0"/>
              <a:t>! </a:t>
            </a:r>
            <a:endParaRPr lang="en-AU" dirty="0"/>
          </a:p>
          <a:p>
            <a:r>
              <a:rPr lang="en-AU" dirty="0"/>
              <a:t>‘se’ as a prefix can mean ‘one of’ </a:t>
            </a:r>
          </a:p>
          <a:p>
            <a:endParaRPr lang="en-AU" dirty="0"/>
          </a:p>
          <a:p>
            <a:r>
              <a:rPr lang="en-AU" i="1" dirty="0" err="1"/>
              <a:t>sekilo</a:t>
            </a:r>
            <a:r>
              <a:rPr lang="en-AU" i="1" dirty="0"/>
              <a:t> – </a:t>
            </a:r>
            <a:r>
              <a:rPr lang="en-AU" dirty="0"/>
              <a:t>one kilo (</a:t>
            </a:r>
            <a:r>
              <a:rPr lang="en-AU" dirty="0" err="1"/>
              <a:t>eg</a:t>
            </a:r>
            <a:r>
              <a:rPr lang="en-AU" dirty="0"/>
              <a:t>. </a:t>
            </a:r>
            <a:r>
              <a:rPr lang="en-AU" dirty="0" err="1"/>
              <a:t>sekilo</a:t>
            </a:r>
            <a:r>
              <a:rPr lang="en-AU" dirty="0"/>
              <a:t> </a:t>
            </a:r>
            <a:r>
              <a:rPr lang="en-AU" dirty="0" err="1"/>
              <a:t>jeruk</a:t>
            </a:r>
            <a:r>
              <a:rPr lang="en-AU" dirty="0"/>
              <a:t>)</a:t>
            </a:r>
          </a:p>
          <a:p>
            <a:r>
              <a:rPr lang="en-AU" i="1" dirty="0" err="1"/>
              <a:t>seikat</a:t>
            </a:r>
            <a:r>
              <a:rPr lang="en-AU" i="1" dirty="0"/>
              <a:t> – </a:t>
            </a:r>
            <a:r>
              <a:rPr lang="en-AU" dirty="0"/>
              <a:t>one bunch (</a:t>
            </a:r>
            <a:r>
              <a:rPr lang="en-AU" dirty="0" err="1"/>
              <a:t>eg</a:t>
            </a:r>
            <a:r>
              <a:rPr lang="en-AU" dirty="0"/>
              <a:t>. </a:t>
            </a:r>
            <a:r>
              <a:rPr lang="en-AU" dirty="0" err="1"/>
              <a:t>seikat</a:t>
            </a:r>
            <a:r>
              <a:rPr lang="en-AU" dirty="0"/>
              <a:t> </a:t>
            </a:r>
            <a:r>
              <a:rPr lang="en-AU" dirty="0" err="1"/>
              <a:t>anggur</a:t>
            </a:r>
            <a:r>
              <a:rPr lang="en-AU" dirty="0"/>
              <a:t>)</a:t>
            </a:r>
          </a:p>
          <a:p>
            <a:r>
              <a:rPr lang="en-AU" i="1" dirty="0" err="1"/>
              <a:t>sesisir</a:t>
            </a:r>
            <a:r>
              <a:rPr lang="en-AU" i="1" dirty="0"/>
              <a:t> – </a:t>
            </a:r>
            <a:r>
              <a:rPr lang="en-AU" dirty="0"/>
              <a:t>one hand (</a:t>
            </a:r>
            <a:r>
              <a:rPr lang="en-AU" dirty="0" err="1"/>
              <a:t>pisang</a:t>
            </a:r>
            <a:r>
              <a:rPr lang="en-AU" dirty="0"/>
              <a:t> only)</a:t>
            </a:r>
          </a:p>
          <a:p>
            <a:r>
              <a:rPr lang="en-AU" i="1" dirty="0" err="1"/>
              <a:t>sebuah</a:t>
            </a:r>
            <a:r>
              <a:rPr lang="en-AU" i="1" dirty="0"/>
              <a:t> – </a:t>
            </a:r>
            <a:r>
              <a:rPr lang="en-AU" dirty="0"/>
              <a:t>one item (</a:t>
            </a:r>
            <a:r>
              <a:rPr lang="en-AU" dirty="0" err="1"/>
              <a:t>sebuah</a:t>
            </a:r>
            <a:r>
              <a:rPr lang="en-AU" dirty="0"/>
              <a:t> </a:t>
            </a:r>
            <a:r>
              <a:rPr lang="en-AU" dirty="0" err="1"/>
              <a:t>mangga</a:t>
            </a:r>
            <a:r>
              <a:rPr lang="en-AU" dirty="0"/>
              <a:t>)</a:t>
            </a:r>
          </a:p>
          <a:p>
            <a:endParaRPr lang="en-AU" dirty="0"/>
          </a:p>
          <a:p>
            <a:endParaRPr lang="en-AU" dirty="0"/>
          </a:p>
        </p:txBody>
      </p:sp>
      <p:pic>
        <p:nvPicPr>
          <p:cNvPr id="1026" name="Picture 2" descr="Panic as pungent durian smell is mistaken for gas leak i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3633" y="5158604"/>
            <a:ext cx="882443" cy="8824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nkah Buah Pepaya Untuk Ibu Hamil? | Buah, Pepaya, Kesehat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6803" y="4221090"/>
            <a:ext cx="797433" cy="873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ar Packhams Triumph Tree - Pyrus communi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415" b="15776"/>
          <a:stretch/>
        </p:blipFill>
        <p:spPr bwMode="auto">
          <a:xfrm>
            <a:off x="9303338" y="3369936"/>
            <a:ext cx="733349" cy="8098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ina's Strange Relationship With the Mango â The Diplom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0990" y="2556747"/>
            <a:ext cx="1081862" cy="7933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ananas: Health Benefits, Risks &amp; Nutrition Facts | Live Scie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6307" y="2591720"/>
            <a:ext cx="1139369" cy="758393"/>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4" descr="The only apple product that I can afford is Apple Juice | Hypixe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40" name="Picture 16" descr="Apples Images, Stock Photos &amp; Vectors | Shutter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983"/>
          <a:stretch/>
        </p:blipFill>
        <p:spPr bwMode="auto">
          <a:xfrm>
            <a:off x="1716307" y="3411616"/>
            <a:ext cx="830950" cy="8445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gly Delicious: How to stop pineapple from burning your tongue ..."/>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298"/>
          <a:stretch/>
        </p:blipFill>
        <p:spPr bwMode="auto">
          <a:xfrm>
            <a:off x="1621741" y="4273808"/>
            <a:ext cx="925516" cy="9042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ranges Oranges? or Orange Orange? â Life: The integration of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7089" y="5195667"/>
            <a:ext cx="950168" cy="71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48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7337</TotalTime>
  <Words>730</Words>
  <Application>Microsoft Office PowerPoint</Application>
  <PresentationFormat>Widescreen</PresentationFormat>
  <Paragraphs>114</Paragraphs>
  <Slides>12</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Wingdings</vt:lpstr>
      <vt:lpstr>Organic</vt:lpstr>
      <vt:lpstr>Berbelanja</vt:lpstr>
      <vt:lpstr>Kamu mau berbelanja di mana? Where do you want to shop?</vt:lpstr>
      <vt:lpstr>Kamu mau beli apa? Pakaian. What do you want to buy? Clothing. </vt:lpstr>
      <vt:lpstr>Batik. Apa itu? Batik. What’s that?</vt:lpstr>
      <vt:lpstr>Laporan: Batik. Apa itu? Report: Batik. What’s that?</vt:lpstr>
      <vt:lpstr>Kamu mau beli apa? Oleh-Oleh. What do you want to buy? Souvenirs.</vt:lpstr>
      <vt:lpstr>Mari kita bermain congklak! Let’s play congklak!</vt:lpstr>
      <vt:lpstr>Durian. Apa itu? Durian. What’s that?</vt:lpstr>
      <vt:lpstr>Kamu mau beli apa? Buah-Buahan. What do you want to buy? Fruit.</vt:lpstr>
      <vt:lpstr>Uang Dunia World Currency </vt:lpstr>
      <vt:lpstr>Berapa harganya? How much is it?</vt:lpstr>
      <vt:lpstr>Bagaimana ke sana?  How do I get there?</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Gould</dc:creator>
  <cp:lastModifiedBy>Jim Athanasiadis</cp:lastModifiedBy>
  <cp:revision>38</cp:revision>
  <dcterms:created xsi:type="dcterms:W3CDTF">2020-04-08T07:45:37Z</dcterms:created>
  <dcterms:modified xsi:type="dcterms:W3CDTF">2020-04-17T09:00:16Z</dcterms:modified>
</cp:coreProperties>
</file>