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 id="293" r:id="rId38"/>
    <p:sldId id="294" r:id="rId39"/>
    <p:sldId id="296" r:id="rId40"/>
    <p:sldId id="297" r:id="rId41"/>
    <p:sldId id="298" r:id="rId42"/>
    <p:sldId id="295"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39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D8BD707-D9CF-40AE-B4C6-C98DA3205C09}" type="datetimeFigureOut">
              <a:rPr lang="en-US" smtClean="0"/>
              <a:pPr/>
              <a:t>10/7/2013</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D8BD707-D9CF-40AE-B4C6-C98DA3205C09}" type="datetimeFigureOut">
              <a:rPr lang="en-US" smtClean="0"/>
              <a:pPr/>
              <a:t>10/7/2013</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D8BD707-D9CF-40AE-B4C6-C98DA3205C09}" type="datetimeFigureOut">
              <a:rPr lang="en-US" smtClean="0"/>
              <a:pPr/>
              <a:t>10/7/2013</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6F15528-21DE-4FAA-801E-634DDDAF4B2B}"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D8BD707-D9CF-40AE-B4C6-C98DA3205C09}" type="datetimeFigureOut">
              <a:rPr lang="en-US" smtClean="0"/>
              <a:pPr/>
              <a:t>10/7/2013</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D8BD707-D9CF-40AE-B4C6-C98DA3205C09}" type="datetimeFigureOut">
              <a:rPr lang="en-US" smtClean="0"/>
              <a:pPr/>
              <a:t>10/7/2013</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D8BD707-D9CF-40AE-B4C6-C98DA3205C09}" type="datetimeFigureOut">
              <a:rPr lang="en-US" smtClean="0"/>
              <a:pPr/>
              <a:t>10/7/2013</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D8BD707-D9CF-40AE-B4C6-C98DA3205C09}" type="datetimeFigureOut">
              <a:rPr lang="en-US" smtClean="0"/>
              <a:pPr/>
              <a:t>10/7/2013</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D8BD707-D9CF-40AE-B4C6-C98DA3205C09}" type="datetimeFigureOut">
              <a:rPr lang="en-US" smtClean="0"/>
              <a:pPr/>
              <a:t>10/7/2013</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D8BD707-D9CF-40AE-B4C6-C98DA3205C09}" type="datetimeFigureOut">
              <a:rPr lang="en-US" smtClean="0"/>
              <a:pPr/>
              <a:t>10/7/2013</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b="1" dirty="0" smtClean="0"/>
              <a:t>Using Standards To Plan For Teaching And Assessment</a:t>
            </a:r>
            <a:endParaRPr lang="en-US" b="1" dirty="0"/>
          </a:p>
        </p:txBody>
      </p:sp>
      <p:sp>
        <p:nvSpPr>
          <p:cNvPr id="3" name="Subtitle 2"/>
          <p:cNvSpPr>
            <a:spLocks noGrp="1"/>
          </p:cNvSpPr>
          <p:nvPr>
            <p:ph type="subTitle" idx="1"/>
          </p:nvPr>
        </p:nvSpPr>
        <p:spPr/>
        <p:txBody>
          <a:bodyPr>
            <a:normAutofit/>
          </a:bodyPr>
          <a:lstStyle/>
          <a:p>
            <a:r>
              <a:rPr lang="en-AU" dirty="0" smtClean="0"/>
              <a:t>By</a:t>
            </a:r>
          </a:p>
          <a:p>
            <a:r>
              <a:rPr lang="en-AU" dirty="0" smtClean="0"/>
              <a:t>Lester Ford</a:t>
            </a:r>
          </a:p>
          <a:p>
            <a:r>
              <a:rPr lang="en-AU" dirty="0" smtClean="0"/>
              <a:t>Senior Education Officer QSA</a:t>
            </a:r>
            <a:endParaRPr lang="en-US" dirty="0"/>
          </a:p>
        </p:txBody>
      </p:sp>
    </p:spTree>
    <p:extLst>
      <p:ext uri="{BB962C8B-B14F-4D97-AF65-F5344CB8AC3E}">
        <p14:creationId xmlns:p14="http://schemas.microsoft.com/office/powerpoint/2010/main" val="4060810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fontScale="77500" lnSpcReduction="20000"/>
          </a:bodyPr>
          <a:lstStyle/>
          <a:p>
            <a:pPr marL="0" indent="0" algn="ctr">
              <a:buNone/>
            </a:pPr>
            <a:r>
              <a:rPr lang="en-US" b="1" dirty="0"/>
              <a:t>Planning </a:t>
            </a:r>
            <a:r>
              <a:rPr lang="en-US" b="1" dirty="0" smtClean="0"/>
              <a:t>sequence</a:t>
            </a:r>
          </a:p>
          <a:p>
            <a:pPr marL="0" indent="0" algn="ctr">
              <a:buNone/>
            </a:pPr>
            <a:endParaRPr lang="en-US" b="1" dirty="0"/>
          </a:p>
          <a:p>
            <a:pPr marL="514350" indent="-514350">
              <a:buFont typeface="+mj-lt"/>
              <a:buAutoNum type="arabicPeriod"/>
            </a:pPr>
            <a:r>
              <a:rPr lang="en-US" dirty="0" smtClean="0"/>
              <a:t>Decide </a:t>
            </a:r>
            <a:r>
              <a:rPr lang="en-US" dirty="0"/>
              <a:t>what you want students to do/know/achieve</a:t>
            </a:r>
          </a:p>
          <a:p>
            <a:pPr marL="514350" lvl="0" indent="-514350">
              <a:buFont typeface="+mj-lt"/>
              <a:buAutoNum type="arabicPeriod"/>
            </a:pPr>
            <a:r>
              <a:rPr lang="en-US" dirty="0" smtClean="0"/>
              <a:t>Decide </a:t>
            </a:r>
            <a:r>
              <a:rPr lang="en-US" dirty="0"/>
              <a:t>what functions/grammar/vocab/script are</a:t>
            </a:r>
            <a:br>
              <a:rPr lang="en-US" dirty="0"/>
            </a:br>
            <a:r>
              <a:rPr lang="en-US" dirty="0"/>
              <a:t>needed</a:t>
            </a:r>
          </a:p>
          <a:p>
            <a:pPr marL="514350" lvl="0" indent="-514350">
              <a:buFont typeface="+mj-lt"/>
              <a:buAutoNum type="arabicPeriod"/>
            </a:pPr>
            <a:r>
              <a:rPr lang="en-US" dirty="0"/>
              <a:t>Decide how students will learn it / you will teach it</a:t>
            </a:r>
          </a:p>
          <a:p>
            <a:pPr marL="514350" lvl="0" indent="-514350">
              <a:buFont typeface="+mj-lt"/>
              <a:buAutoNum type="arabicPeriod"/>
            </a:pPr>
            <a:r>
              <a:rPr lang="en-US" dirty="0"/>
              <a:t>Prepare resources / aids / handouts / activities</a:t>
            </a:r>
          </a:p>
          <a:p>
            <a:pPr marL="514350" lvl="0" indent="-514350">
              <a:buFont typeface="+mj-lt"/>
              <a:buAutoNum type="arabicPeriod"/>
            </a:pPr>
            <a:r>
              <a:rPr lang="en-US" dirty="0"/>
              <a:t>Design lesson </a:t>
            </a:r>
            <a:r>
              <a:rPr lang="en-US" dirty="0" smtClean="0"/>
              <a:t>sequence</a:t>
            </a:r>
          </a:p>
          <a:p>
            <a:pPr marL="571500" indent="-571500">
              <a:buFont typeface="+mj-lt"/>
              <a:buAutoNum type="romanUcPeriod"/>
            </a:pPr>
            <a:r>
              <a:rPr lang="en-US" dirty="0"/>
              <a:t>when do certain things happen?</a:t>
            </a:r>
          </a:p>
          <a:p>
            <a:pPr marL="571500" indent="-571500">
              <a:buFont typeface="+mj-lt"/>
              <a:buAutoNum type="romanUcPeriod"/>
            </a:pPr>
            <a:r>
              <a:rPr lang="en-US" dirty="0"/>
              <a:t>when are resources distributed?</a:t>
            </a:r>
          </a:p>
          <a:p>
            <a:pPr marL="571500" lvl="0" indent="-571500">
              <a:buFont typeface="+mj-lt"/>
              <a:buAutoNum type="romanUcPeriod"/>
            </a:pPr>
            <a:r>
              <a:rPr lang="en-US" dirty="0"/>
              <a:t>who does what? </a:t>
            </a:r>
            <a:r>
              <a:rPr lang="en-AU" dirty="0"/>
              <a:t>	</a:t>
            </a:r>
            <a:endParaRPr lang="en-US" dirty="0" smtClean="0"/>
          </a:p>
          <a:p>
            <a:pPr marL="0" indent="0">
              <a:buNone/>
            </a:pPr>
            <a:r>
              <a:rPr lang="en-US" dirty="0" smtClean="0"/>
              <a:t>	</a:t>
            </a:r>
            <a:r>
              <a:rPr lang="en-US" dirty="0"/>
              <a:t/>
            </a:r>
            <a:br>
              <a:rPr lang="en-US" dirty="0"/>
            </a:br>
            <a:r>
              <a:rPr lang="en-US" dirty="0"/>
              <a:t> </a:t>
            </a:r>
          </a:p>
        </p:txBody>
      </p:sp>
    </p:spTree>
    <p:extLst>
      <p:ext uri="{BB962C8B-B14F-4D97-AF65-F5344CB8AC3E}">
        <p14:creationId xmlns:p14="http://schemas.microsoft.com/office/powerpoint/2010/main" val="579404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pPr marL="0" indent="0" algn="ctr">
              <a:buNone/>
            </a:pPr>
            <a:r>
              <a:rPr lang="en-US" b="1" dirty="0" smtClean="0"/>
              <a:t>“Methods”</a:t>
            </a:r>
          </a:p>
          <a:p>
            <a:pPr marL="0" indent="0" algn="ctr">
              <a:buNone/>
            </a:pPr>
            <a:endParaRPr lang="en-US" dirty="0"/>
          </a:p>
          <a:p>
            <a:r>
              <a:rPr lang="en-US" b="1" dirty="0"/>
              <a:t>Grammar-translation method</a:t>
            </a:r>
            <a:endParaRPr lang="en-US" dirty="0"/>
          </a:p>
          <a:p>
            <a:pPr lvl="0"/>
            <a:r>
              <a:rPr lang="en-US" dirty="0"/>
              <a:t>Traditional</a:t>
            </a:r>
          </a:p>
          <a:p>
            <a:pPr lvl="0"/>
            <a:r>
              <a:rPr lang="en-US" dirty="0"/>
              <a:t>Learn the grammar &amp; translate texts</a:t>
            </a:r>
            <a:br>
              <a:rPr lang="en-US" dirty="0"/>
            </a:br>
            <a:r>
              <a:rPr lang="en-US" b="1" dirty="0"/>
              <a:t>Immersion</a:t>
            </a:r>
            <a:endParaRPr lang="en-US" dirty="0"/>
          </a:p>
          <a:p>
            <a:pPr lvl="0"/>
            <a:r>
              <a:rPr lang="en-US" dirty="0"/>
              <a:t>Learn other subjects in the language</a:t>
            </a:r>
          </a:p>
        </p:txBody>
      </p:sp>
    </p:spTree>
    <p:extLst>
      <p:ext uri="{BB962C8B-B14F-4D97-AF65-F5344CB8AC3E}">
        <p14:creationId xmlns:p14="http://schemas.microsoft.com/office/powerpoint/2010/main" val="923014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fontScale="92500"/>
          </a:bodyPr>
          <a:lstStyle/>
          <a:p>
            <a:pPr marL="0" indent="0" algn="ctr">
              <a:buNone/>
            </a:pPr>
            <a:r>
              <a:rPr lang="en-US" b="1" dirty="0" smtClean="0"/>
              <a:t>“Methods” </a:t>
            </a:r>
            <a:r>
              <a:rPr lang="en-US" b="1" dirty="0"/>
              <a:t>[2]</a:t>
            </a:r>
          </a:p>
          <a:p>
            <a:pPr marL="0" indent="0">
              <a:buNone/>
            </a:pPr>
            <a:r>
              <a:rPr lang="en-US" b="1" dirty="0" err="1" smtClean="0"/>
              <a:t>Audiolingual</a:t>
            </a:r>
            <a:r>
              <a:rPr lang="en-US" b="1" dirty="0" smtClean="0"/>
              <a:t> </a:t>
            </a:r>
            <a:r>
              <a:rPr lang="en-US" b="1" dirty="0"/>
              <a:t>method</a:t>
            </a:r>
            <a:endParaRPr lang="en-US" dirty="0"/>
          </a:p>
          <a:p>
            <a:pPr lvl="0"/>
            <a:r>
              <a:rPr lang="en-US" dirty="0" err="1"/>
              <a:t>Behaviourist</a:t>
            </a:r>
            <a:r>
              <a:rPr lang="en-US" dirty="0"/>
              <a:t>, popular in 60s &amp; 70s</a:t>
            </a:r>
          </a:p>
          <a:p>
            <a:pPr lvl="0"/>
            <a:r>
              <a:rPr lang="en-US" dirty="0"/>
              <a:t>Learn a language through habit-formation</a:t>
            </a:r>
          </a:p>
          <a:p>
            <a:pPr lvl="0"/>
            <a:r>
              <a:rPr lang="en-US" dirty="0"/>
              <a:t>Need to </a:t>
            </a:r>
            <a:r>
              <a:rPr lang="en-US" dirty="0" err="1"/>
              <a:t>practise</a:t>
            </a:r>
            <a:r>
              <a:rPr lang="en-US" dirty="0"/>
              <a:t> drills until new habit learned</a:t>
            </a:r>
          </a:p>
          <a:p>
            <a:pPr marL="0" indent="0">
              <a:buNone/>
            </a:pPr>
            <a:r>
              <a:rPr lang="en-US" b="1" dirty="0"/>
              <a:t>Communicative Language Teaching</a:t>
            </a:r>
            <a:endParaRPr lang="en-US" dirty="0"/>
          </a:p>
          <a:p>
            <a:pPr lvl="0"/>
            <a:r>
              <a:rPr lang="en-US" dirty="0"/>
              <a:t>Learn a language through communication</a:t>
            </a:r>
          </a:p>
          <a:p>
            <a:pPr lvl="0"/>
            <a:r>
              <a:rPr lang="en-US" dirty="0" smtClean="0"/>
              <a:t>‘Real life</a:t>
            </a:r>
            <a:r>
              <a:rPr lang="en-US" baseline="30000" dirty="0" smtClean="0"/>
              <a:t>’</a:t>
            </a:r>
            <a:r>
              <a:rPr lang="en-US" dirty="0" smtClean="0"/>
              <a:t> </a:t>
            </a:r>
            <a:r>
              <a:rPr lang="en-US" dirty="0"/>
              <a:t>or 'lifelike' activities</a:t>
            </a:r>
          </a:p>
          <a:p>
            <a:pPr lvl="0"/>
            <a:r>
              <a:rPr lang="en-US" dirty="0"/>
              <a:t>Less emphasis on formal grammar</a:t>
            </a:r>
          </a:p>
          <a:p>
            <a:pPr marL="0" indent="0">
              <a:buNone/>
            </a:pPr>
            <a:endParaRPr lang="en-US" dirty="0"/>
          </a:p>
        </p:txBody>
      </p:sp>
    </p:spTree>
    <p:extLst>
      <p:ext uri="{BB962C8B-B14F-4D97-AF65-F5344CB8AC3E}">
        <p14:creationId xmlns:p14="http://schemas.microsoft.com/office/powerpoint/2010/main" val="2311183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algn="ctr">
              <a:buNone/>
            </a:pPr>
            <a:r>
              <a:rPr lang="en-US" b="1" dirty="0"/>
              <a:t>'How' to teach languages</a:t>
            </a:r>
          </a:p>
          <a:p>
            <a:pPr marL="0" indent="0">
              <a:buNone/>
            </a:pPr>
            <a:r>
              <a:rPr lang="en-US" i="1" dirty="0"/>
              <a:t>The basic principle</a:t>
            </a:r>
            <a:r>
              <a:rPr lang="en-US" i="1" dirty="0" smtClean="0"/>
              <a:t>... is </a:t>
            </a:r>
            <a:r>
              <a:rPr lang="en-US" i="1" dirty="0"/>
              <a:t>learning in communicative contexts. Communication encompasses the exchange and negotiation of meaning between individuals through the use of verbal and nonverbal symbols in aural, oral, visual and written modes. It involves both receptive and productive processes through the application of language learning to new situations. </a:t>
            </a:r>
            <a:r>
              <a:rPr lang="en-US" dirty="0"/>
              <a:t>(Syllabus sect. 4)</a:t>
            </a:r>
          </a:p>
        </p:txBody>
      </p:sp>
    </p:spTree>
    <p:extLst>
      <p:ext uri="{BB962C8B-B14F-4D97-AF65-F5344CB8AC3E}">
        <p14:creationId xmlns:p14="http://schemas.microsoft.com/office/powerpoint/2010/main" val="2016483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marL="0" indent="0" algn="ctr">
              <a:buNone/>
            </a:pPr>
            <a:r>
              <a:rPr lang="en-US" b="1" dirty="0"/>
              <a:t>To communicate effectively, </a:t>
            </a:r>
            <a:r>
              <a:rPr lang="en-US" b="1" dirty="0" smtClean="0"/>
              <a:t>                       students </a:t>
            </a:r>
            <a:r>
              <a:rPr lang="en-US" b="1" dirty="0"/>
              <a:t>should</a:t>
            </a:r>
            <a:r>
              <a:rPr lang="en-US" b="1" dirty="0" smtClean="0"/>
              <a:t>:</a:t>
            </a:r>
          </a:p>
          <a:p>
            <a:pPr marL="0" indent="0" algn="ctr">
              <a:buNone/>
            </a:pPr>
            <a:endParaRPr lang="en-US" b="1" dirty="0"/>
          </a:p>
          <a:p>
            <a:r>
              <a:rPr lang="en-US" dirty="0"/>
              <a:t>have an understanding of the linguistic features of the language being used</a:t>
            </a:r>
          </a:p>
          <a:p>
            <a:r>
              <a:rPr lang="en-US" dirty="0"/>
              <a:t>become familiar with strategies used to understand and use language</a:t>
            </a:r>
          </a:p>
          <a:p>
            <a:r>
              <a:rPr lang="en-US" dirty="0"/>
              <a:t>develop intercultural </a:t>
            </a:r>
            <a:r>
              <a:rPr lang="en-US" dirty="0" smtClean="0"/>
              <a:t>understanding.</a:t>
            </a:r>
          </a:p>
          <a:p>
            <a:pPr marL="0" indent="0">
              <a:buNone/>
            </a:pPr>
            <a:r>
              <a:rPr lang="en-US" dirty="0"/>
              <a:t/>
            </a:r>
            <a:br>
              <a:rPr lang="en-US" dirty="0"/>
            </a:br>
            <a:endParaRPr lang="en-US" dirty="0"/>
          </a:p>
        </p:txBody>
      </p:sp>
    </p:spTree>
    <p:extLst>
      <p:ext uri="{BB962C8B-B14F-4D97-AF65-F5344CB8AC3E}">
        <p14:creationId xmlns:p14="http://schemas.microsoft.com/office/powerpoint/2010/main" val="455609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marL="0" indent="0" algn="ctr">
              <a:buNone/>
            </a:pPr>
            <a:r>
              <a:rPr lang="en-US" b="1" dirty="0" smtClean="0"/>
              <a:t>Communication</a:t>
            </a:r>
          </a:p>
          <a:p>
            <a:pPr marL="0" indent="0">
              <a:buNone/>
            </a:pPr>
            <a:endParaRPr lang="en-US" dirty="0"/>
          </a:p>
          <a:p>
            <a:r>
              <a:rPr lang="en-US" dirty="0" smtClean="0"/>
              <a:t>Linguistic competence</a:t>
            </a:r>
            <a:endParaRPr lang="en-US" dirty="0"/>
          </a:p>
          <a:p>
            <a:pPr lvl="0"/>
            <a:r>
              <a:rPr lang="en-US" dirty="0"/>
              <a:t>Sociolinguistic competence</a:t>
            </a:r>
          </a:p>
          <a:p>
            <a:pPr lvl="0"/>
            <a:r>
              <a:rPr lang="en-US" dirty="0"/>
              <a:t>Pragmatic competence</a:t>
            </a:r>
          </a:p>
          <a:p>
            <a:pPr marL="0" indent="0">
              <a:buNone/>
            </a:pPr>
            <a:r>
              <a:rPr lang="en-US" dirty="0"/>
              <a:t/>
            </a:r>
            <a:br>
              <a:rPr lang="en-US" dirty="0"/>
            </a:br>
            <a:endParaRPr lang="en-US" dirty="0"/>
          </a:p>
        </p:txBody>
      </p:sp>
    </p:spTree>
    <p:extLst>
      <p:ext uri="{BB962C8B-B14F-4D97-AF65-F5344CB8AC3E}">
        <p14:creationId xmlns:p14="http://schemas.microsoft.com/office/powerpoint/2010/main" val="3500236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638800"/>
          </a:xfrm>
        </p:spPr>
        <p:txBody>
          <a:bodyPr>
            <a:normAutofit fontScale="70000" lnSpcReduction="20000"/>
          </a:bodyPr>
          <a:lstStyle/>
          <a:p>
            <a:pPr marL="0" indent="0" algn="ctr">
              <a:buNone/>
            </a:pPr>
            <a:r>
              <a:rPr lang="en-US" b="1" dirty="0"/>
              <a:t>Communication</a:t>
            </a:r>
          </a:p>
          <a:p>
            <a:r>
              <a:rPr lang="en-US" dirty="0"/>
              <a:t>Linguistic competence</a:t>
            </a:r>
          </a:p>
          <a:p>
            <a:pPr marL="0" lvl="0" indent="0">
              <a:buNone/>
            </a:pPr>
            <a:r>
              <a:rPr lang="en-US" dirty="0"/>
              <a:t>	</a:t>
            </a:r>
            <a:r>
              <a:rPr lang="en-US" dirty="0" smtClean="0"/>
              <a:t>- Lexical</a:t>
            </a:r>
            <a:endParaRPr lang="en-US" dirty="0"/>
          </a:p>
          <a:p>
            <a:pPr marL="0" lvl="0" indent="0">
              <a:buNone/>
            </a:pPr>
            <a:r>
              <a:rPr lang="en-US" dirty="0" smtClean="0"/>
              <a:t>	- Syntax</a:t>
            </a:r>
            <a:endParaRPr lang="en-US" dirty="0"/>
          </a:p>
          <a:p>
            <a:pPr marL="0" lvl="0" indent="0">
              <a:buNone/>
            </a:pPr>
            <a:r>
              <a:rPr lang="en-US" dirty="0" smtClean="0"/>
              <a:t>	- Phonetic</a:t>
            </a:r>
            <a:endParaRPr lang="en-US" dirty="0"/>
          </a:p>
          <a:p>
            <a:r>
              <a:rPr lang="en-US" dirty="0"/>
              <a:t>Sociolinguistic competence</a:t>
            </a:r>
          </a:p>
          <a:p>
            <a:pPr marL="0" indent="0">
              <a:buNone/>
            </a:pPr>
            <a:r>
              <a:rPr lang="en-US" dirty="0"/>
              <a:t>	</a:t>
            </a:r>
            <a:r>
              <a:rPr lang="en-US" dirty="0" smtClean="0"/>
              <a:t>- Sociocultural </a:t>
            </a:r>
            <a:r>
              <a:rPr lang="en-US" dirty="0"/>
              <a:t>parameters of language use. </a:t>
            </a:r>
            <a:r>
              <a:rPr lang="en-US" dirty="0" err="1"/>
              <a:t>e.g</a:t>
            </a:r>
            <a:r>
              <a:rPr lang="en-US" dirty="0"/>
              <a:t> formal or </a:t>
            </a:r>
            <a:r>
              <a:rPr lang="en-US" dirty="0" smtClean="0"/>
              <a:t>	   informal </a:t>
            </a:r>
            <a:r>
              <a:rPr lang="en-US" dirty="0"/>
              <a:t>ways </a:t>
            </a:r>
            <a:r>
              <a:rPr lang="en-US" dirty="0" smtClean="0"/>
              <a:t>of greeting</a:t>
            </a:r>
            <a:endParaRPr lang="en-US" dirty="0"/>
          </a:p>
          <a:p>
            <a:r>
              <a:rPr lang="en-US" dirty="0"/>
              <a:t>Pragmatic competence</a:t>
            </a:r>
          </a:p>
          <a:p>
            <a:pPr marL="0" lvl="0" indent="0">
              <a:buNone/>
            </a:pPr>
            <a:r>
              <a:rPr lang="en-US" dirty="0" smtClean="0"/>
              <a:t>	- Putting </a:t>
            </a:r>
            <a:r>
              <a:rPr lang="en-US" dirty="0"/>
              <a:t>functions into practice</a:t>
            </a:r>
          </a:p>
          <a:p>
            <a:pPr marL="0" lvl="0" indent="0">
              <a:buNone/>
            </a:pPr>
            <a:r>
              <a:rPr lang="en-US" dirty="0" smtClean="0"/>
              <a:t>	- Mastering </a:t>
            </a:r>
            <a:r>
              <a:rPr lang="en-US" dirty="0"/>
              <a:t>discourse; shaping language for different genres, </a:t>
            </a:r>
            <a:r>
              <a:rPr lang="en-US" dirty="0" smtClean="0"/>
              <a:t>	   using</a:t>
            </a:r>
            <a:r>
              <a:rPr lang="en-US" dirty="0"/>
              <a:t> </a:t>
            </a:r>
            <a:r>
              <a:rPr lang="en-US" dirty="0" smtClean="0"/>
              <a:t>cohesion </a:t>
            </a:r>
            <a:r>
              <a:rPr lang="en-US" dirty="0"/>
              <a:t>(structural linking) and coherence </a:t>
            </a:r>
            <a:r>
              <a:rPr lang="en-US" dirty="0" smtClean="0"/>
              <a:t>	  	   (</a:t>
            </a:r>
            <a:r>
              <a:rPr lang="en-US" dirty="0"/>
              <a:t>meaningful relationships </a:t>
            </a:r>
            <a:r>
              <a:rPr lang="en-US" dirty="0" smtClean="0"/>
              <a:t>in language</a:t>
            </a:r>
            <a:r>
              <a:rPr lang="en-US" dirty="0"/>
              <a:t>)</a:t>
            </a:r>
          </a:p>
          <a:p>
            <a:pPr marL="0" indent="0">
              <a:buNone/>
            </a:pPr>
            <a:r>
              <a:rPr lang="en-US" dirty="0" smtClean="0"/>
              <a:t>	- compensating </a:t>
            </a:r>
            <a:r>
              <a:rPr lang="en-US" dirty="0"/>
              <a:t>for difficulties, e.g. comprehension checks, </a:t>
            </a:r>
            <a:r>
              <a:rPr lang="en-US" dirty="0" smtClean="0"/>
              <a:t>	   paraphrase, </a:t>
            </a:r>
            <a:r>
              <a:rPr lang="en-US" dirty="0"/>
              <a:t>conversation </a:t>
            </a:r>
            <a:r>
              <a:rPr lang="en-US" dirty="0" smtClean="0"/>
              <a:t>fillers</a:t>
            </a:r>
            <a:br>
              <a:rPr lang="en-US" dirty="0" smtClean="0"/>
            </a:br>
            <a:endParaRPr lang="en-US" dirty="0"/>
          </a:p>
        </p:txBody>
      </p:sp>
    </p:spTree>
    <p:extLst>
      <p:ext uri="{BB962C8B-B14F-4D97-AF65-F5344CB8AC3E}">
        <p14:creationId xmlns:p14="http://schemas.microsoft.com/office/powerpoint/2010/main" val="2833704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a:t>
            </a:r>
            <a:endParaRPr lang="en-US" dirty="0"/>
          </a:p>
        </p:txBody>
      </p:sp>
      <p:sp>
        <p:nvSpPr>
          <p:cNvPr id="3" name="Content Placeholder 2"/>
          <p:cNvSpPr>
            <a:spLocks noGrp="1"/>
          </p:cNvSpPr>
          <p:nvPr>
            <p:ph idx="1"/>
          </p:nvPr>
        </p:nvSpPr>
        <p:spPr>
          <a:xfrm>
            <a:off x="457200" y="762000"/>
            <a:ext cx="8229600" cy="5562600"/>
          </a:xfrm>
        </p:spPr>
        <p:txBody>
          <a:bodyPr>
            <a:normAutofit fontScale="85000" lnSpcReduction="20000"/>
          </a:bodyPr>
          <a:lstStyle/>
          <a:p>
            <a:pPr marL="0" indent="0" algn="ctr">
              <a:buNone/>
            </a:pPr>
            <a:r>
              <a:rPr lang="en-US" b="1" dirty="0"/>
              <a:t>Types of </a:t>
            </a:r>
            <a:r>
              <a:rPr lang="en-US" b="1" dirty="0" smtClean="0"/>
              <a:t>comprehension</a:t>
            </a:r>
          </a:p>
          <a:p>
            <a:pPr marL="0" indent="0" algn="ctr">
              <a:buNone/>
            </a:pPr>
            <a:endParaRPr lang="en-US" b="1" dirty="0"/>
          </a:p>
          <a:p>
            <a:r>
              <a:rPr lang="en-US" dirty="0"/>
              <a:t>Global comprehension: to gain a very general idea of  the text as a whole - situation, subject, intention, main information/idea</a:t>
            </a:r>
          </a:p>
          <a:p>
            <a:r>
              <a:rPr lang="en-US" dirty="0"/>
              <a:t>Essential comprehension: everything except secondary details</a:t>
            </a:r>
          </a:p>
          <a:p>
            <a:r>
              <a:rPr lang="en-US" dirty="0"/>
              <a:t>Focused comprehension: locating a restricted amount of information</a:t>
            </a:r>
          </a:p>
          <a:p>
            <a:r>
              <a:rPr lang="en-US" dirty="0"/>
              <a:t>Interpretative comprehension: elaborating</a:t>
            </a:r>
          </a:p>
          <a:p>
            <a:r>
              <a:rPr lang="en-US" dirty="0"/>
              <a:t>hypotheses on the sense of the text</a:t>
            </a:r>
          </a:p>
          <a:p>
            <a:r>
              <a:rPr lang="en-US" dirty="0"/>
              <a:t>Total comprehension: grasp of all elements</a:t>
            </a:r>
          </a:p>
          <a:p>
            <a:pPr marL="0" indent="0">
              <a:buNone/>
            </a:pPr>
            <a:r>
              <a:rPr lang="en-US" dirty="0"/>
              <a:t/>
            </a:r>
            <a:br>
              <a:rPr lang="en-US" dirty="0"/>
            </a:br>
            <a:endParaRPr lang="en-US" dirty="0"/>
          </a:p>
        </p:txBody>
      </p:sp>
    </p:spTree>
    <p:extLst>
      <p:ext uri="{BB962C8B-B14F-4D97-AF65-F5344CB8AC3E}">
        <p14:creationId xmlns:p14="http://schemas.microsoft.com/office/powerpoint/2010/main" val="1893114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fontScale="92500" lnSpcReduction="20000"/>
          </a:bodyPr>
          <a:lstStyle/>
          <a:p>
            <a:pPr marL="0" indent="0" algn="ctr">
              <a:buNone/>
            </a:pPr>
            <a:r>
              <a:rPr lang="en-US" b="1" dirty="0"/>
              <a:t>Reading </a:t>
            </a:r>
            <a:r>
              <a:rPr lang="en-US" b="1" dirty="0" smtClean="0"/>
              <a:t>purposes</a:t>
            </a:r>
          </a:p>
          <a:p>
            <a:pPr marL="0" indent="0" algn="ctr">
              <a:buNone/>
            </a:pPr>
            <a:endParaRPr lang="en-US" b="1" dirty="0"/>
          </a:p>
          <a:p>
            <a:r>
              <a:rPr lang="en-US" dirty="0"/>
              <a:t>Skimming: glancing over a text to grasp the</a:t>
            </a:r>
          </a:p>
          <a:p>
            <a:r>
              <a:rPr lang="en-US" dirty="0"/>
              <a:t>essential</a:t>
            </a:r>
          </a:p>
          <a:p>
            <a:r>
              <a:rPr lang="en-US" dirty="0"/>
              <a:t>Scanning: searching for a precise piece of</a:t>
            </a:r>
          </a:p>
          <a:p>
            <a:r>
              <a:rPr lang="en-US" dirty="0"/>
              <a:t>information</a:t>
            </a:r>
          </a:p>
          <a:p>
            <a:r>
              <a:rPr lang="en-US" dirty="0"/>
              <a:t>Extensive reading: of longer texts, often for</a:t>
            </a:r>
          </a:p>
          <a:p>
            <a:r>
              <a:rPr lang="en-US" dirty="0"/>
              <a:t>pleasure and a global understanding</a:t>
            </a:r>
          </a:p>
          <a:p>
            <a:r>
              <a:rPr lang="en-US" dirty="0"/>
              <a:t>Intensive reading: of shorter texts, focusing</a:t>
            </a:r>
          </a:p>
          <a:p>
            <a:r>
              <a:rPr lang="en-US" dirty="0"/>
              <a:t>on precision and </a:t>
            </a:r>
            <a:r>
              <a:rPr lang="en-US" dirty="0" smtClean="0"/>
              <a:t>detail</a:t>
            </a:r>
          </a:p>
          <a:p>
            <a:pPr marL="0" indent="0">
              <a:buNone/>
            </a:pPr>
            <a:endParaRPr lang="en-US" dirty="0"/>
          </a:p>
          <a:p>
            <a:r>
              <a:rPr lang="en-US" dirty="0"/>
              <a:t>All different from translating</a:t>
            </a:r>
          </a:p>
        </p:txBody>
      </p:sp>
    </p:spTree>
    <p:extLst>
      <p:ext uri="{BB962C8B-B14F-4D97-AF65-F5344CB8AC3E}">
        <p14:creationId xmlns:p14="http://schemas.microsoft.com/office/powerpoint/2010/main" val="3350128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85000" lnSpcReduction="20000"/>
          </a:bodyPr>
          <a:lstStyle/>
          <a:p>
            <a:pPr marL="0" indent="0" algn="ctr">
              <a:buNone/>
            </a:pPr>
            <a:r>
              <a:rPr lang="en-US" b="1" dirty="0"/>
              <a:t>Listening </a:t>
            </a:r>
            <a:r>
              <a:rPr lang="en-US" b="1" dirty="0" smtClean="0"/>
              <a:t>purposes</a:t>
            </a:r>
          </a:p>
          <a:p>
            <a:pPr marL="0" indent="0" algn="ctr">
              <a:buNone/>
            </a:pPr>
            <a:endParaRPr lang="en-US" b="1" dirty="0"/>
          </a:p>
          <a:p>
            <a:r>
              <a:rPr lang="en-US" dirty="0"/>
              <a:t>To hear: trying to hear noises in the silence of the</a:t>
            </a:r>
          </a:p>
          <a:p>
            <a:r>
              <a:rPr lang="en-US" dirty="0"/>
              <a:t>night</a:t>
            </a:r>
          </a:p>
          <a:p>
            <a:r>
              <a:rPr lang="en-US" dirty="0"/>
              <a:t>To select: searching for clues according to the</a:t>
            </a:r>
          </a:p>
          <a:p>
            <a:r>
              <a:rPr lang="en-US" dirty="0"/>
              <a:t>sound</a:t>
            </a:r>
          </a:p>
          <a:p>
            <a:r>
              <a:rPr lang="en-US" dirty="0"/>
              <a:t>To identify: regrouping various bits of information</a:t>
            </a:r>
          </a:p>
          <a:p>
            <a:r>
              <a:rPr lang="en-US" dirty="0"/>
              <a:t>to make a holistic </a:t>
            </a:r>
            <a:r>
              <a:rPr lang="en-US" dirty="0" err="1" smtClean="0"/>
              <a:t>judgement</a:t>
            </a:r>
            <a:r>
              <a:rPr lang="en-US" dirty="0" smtClean="0"/>
              <a:t> </a:t>
            </a:r>
            <a:r>
              <a:rPr lang="en-US" dirty="0"/>
              <a:t>[e.g. of a person]</a:t>
            </a:r>
          </a:p>
          <a:p>
            <a:r>
              <a:rPr lang="en-US" dirty="0"/>
              <a:t>To reformulate: </a:t>
            </a:r>
            <a:r>
              <a:rPr lang="en-US" dirty="0" err="1"/>
              <a:t>analysing</a:t>
            </a:r>
            <a:r>
              <a:rPr lang="en-US" dirty="0"/>
              <a:t> &amp; synthesizing the</a:t>
            </a:r>
          </a:p>
          <a:p>
            <a:r>
              <a:rPr lang="en-US" dirty="0"/>
              <a:t>elements of a message</a:t>
            </a:r>
          </a:p>
          <a:p>
            <a:r>
              <a:rPr lang="en-US" dirty="0"/>
              <a:t>To do: to select the elements </a:t>
            </a:r>
            <a:r>
              <a:rPr lang="en-US" dirty="0" smtClean="0"/>
              <a:t>necessary </a:t>
            </a:r>
            <a:r>
              <a:rPr lang="en-US" dirty="0"/>
              <a:t>for action</a:t>
            </a:r>
          </a:p>
          <a:p>
            <a:pPr marL="0" indent="0">
              <a:buNone/>
            </a:pPr>
            <a:endParaRPr lang="en-US" dirty="0"/>
          </a:p>
        </p:txBody>
      </p:sp>
    </p:spTree>
    <p:extLst>
      <p:ext uri="{BB962C8B-B14F-4D97-AF65-F5344CB8AC3E}">
        <p14:creationId xmlns:p14="http://schemas.microsoft.com/office/powerpoint/2010/main" val="3902635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105400"/>
          </a:xfrm>
        </p:spPr>
        <p:txBody>
          <a:bodyPr/>
          <a:lstStyle/>
          <a:p>
            <a:pPr marL="0" indent="0" algn="ctr">
              <a:buNone/>
            </a:pPr>
            <a:r>
              <a:rPr lang="en-US" b="1" dirty="0"/>
              <a:t>IML Criteria &amp; Standards </a:t>
            </a:r>
            <a:endParaRPr lang="en-US" b="1" dirty="0" smtClean="0"/>
          </a:p>
          <a:p>
            <a:pPr marL="0" indent="0" algn="ctr">
              <a:buNone/>
            </a:pPr>
            <a:r>
              <a:rPr lang="en-US" b="1" dirty="0"/>
              <a:t>L</a:t>
            </a:r>
            <a:r>
              <a:rPr lang="en-US" b="1" dirty="0" smtClean="0"/>
              <a:t>evels </a:t>
            </a:r>
            <a:r>
              <a:rPr lang="en-US" b="1" dirty="0"/>
              <a:t>4-6</a:t>
            </a:r>
          </a:p>
          <a:p>
            <a:pPr marL="0" indent="0">
              <a:buNone/>
            </a:pPr>
            <a:r>
              <a:rPr lang="en-US" dirty="0"/>
              <a:t>Criterion: conveying meaning</a:t>
            </a:r>
          </a:p>
          <a:p>
            <a:pPr lvl="0"/>
            <a:r>
              <a:rPr lang="en-US" dirty="0"/>
              <a:t>Speaking</a:t>
            </a:r>
          </a:p>
          <a:p>
            <a:pPr lvl="0"/>
            <a:r>
              <a:rPr lang="en-US" dirty="0"/>
              <a:t>Writing</a:t>
            </a:r>
          </a:p>
          <a:p>
            <a:pPr marL="0" indent="0">
              <a:buNone/>
            </a:pPr>
            <a:r>
              <a:rPr lang="en-US" dirty="0"/>
              <a:t>Criterion: comprehension</a:t>
            </a:r>
          </a:p>
          <a:p>
            <a:pPr lvl="0"/>
            <a:r>
              <a:rPr lang="en-US" dirty="0"/>
              <a:t>Reading</a:t>
            </a:r>
          </a:p>
          <a:p>
            <a:pPr lvl="0"/>
            <a:r>
              <a:rPr lang="en-US" dirty="0"/>
              <a:t>Listening</a:t>
            </a:r>
          </a:p>
          <a:p>
            <a:endParaRPr lang="en-US" dirty="0"/>
          </a:p>
        </p:txBody>
      </p:sp>
    </p:spTree>
    <p:extLst>
      <p:ext uri="{BB962C8B-B14F-4D97-AF65-F5344CB8AC3E}">
        <p14:creationId xmlns:p14="http://schemas.microsoft.com/office/powerpoint/2010/main" val="241456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77500" lnSpcReduction="20000"/>
          </a:bodyPr>
          <a:lstStyle/>
          <a:p>
            <a:pPr marL="0" indent="0" algn="ctr">
              <a:buNone/>
            </a:pPr>
            <a:r>
              <a:rPr lang="en-US" b="1" dirty="0"/>
              <a:t>The communicative approach (1</a:t>
            </a:r>
            <a:r>
              <a:rPr lang="en-US" b="1" dirty="0" smtClean="0"/>
              <a:t>)</a:t>
            </a:r>
          </a:p>
          <a:p>
            <a:pPr marL="0" indent="0" algn="ctr">
              <a:buNone/>
            </a:pPr>
            <a:endParaRPr lang="en-US" b="1" dirty="0"/>
          </a:p>
          <a:p>
            <a:pPr lvl="0"/>
            <a:r>
              <a:rPr lang="en-US" dirty="0"/>
              <a:t>Uses research from many fields; not tied to one theory</a:t>
            </a:r>
          </a:p>
          <a:p>
            <a:pPr lvl="0"/>
            <a:r>
              <a:rPr lang="en-US" dirty="0" err="1"/>
              <a:t>Favours</a:t>
            </a:r>
            <a:r>
              <a:rPr lang="en-US" dirty="0"/>
              <a:t> meaning, but balanced with syntax</a:t>
            </a:r>
          </a:p>
          <a:p>
            <a:pPr lvl="0"/>
            <a:r>
              <a:rPr lang="en-US" dirty="0"/>
              <a:t>Inferred principles :</a:t>
            </a:r>
          </a:p>
          <a:p>
            <a:pPr marL="0" indent="0">
              <a:buNone/>
            </a:pPr>
            <a:r>
              <a:rPr lang="en-US" dirty="0"/>
              <a:t>	</a:t>
            </a:r>
            <a:r>
              <a:rPr lang="en-US" dirty="0" smtClean="0"/>
              <a:t>- all </a:t>
            </a:r>
            <a:r>
              <a:rPr lang="en-US" dirty="0"/>
              <a:t>communication has a social purpose - learner </a:t>
            </a:r>
            <a:r>
              <a:rPr lang="en-US" dirty="0" smtClean="0"/>
              <a:t>	  has </a:t>
            </a:r>
            <a:r>
              <a:rPr lang="en-US" dirty="0"/>
              <a:t>something </a:t>
            </a:r>
            <a:r>
              <a:rPr lang="en-US" dirty="0" smtClean="0"/>
              <a:t>to say </a:t>
            </a:r>
            <a:r>
              <a:rPr lang="en-US" dirty="0"/>
              <a:t>or find out</a:t>
            </a:r>
          </a:p>
          <a:p>
            <a:pPr marL="0" lvl="0" indent="0">
              <a:buNone/>
            </a:pPr>
            <a:r>
              <a:rPr lang="en-US" dirty="0" smtClean="0"/>
              <a:t>	- activities </a:t>
            </a:r>
            <a:r>
              <a:rPr lang="en-US" dirty="0"/>
              <a:t>that involve real communication </a:t>
            </a:r>
            <a:r>
              <a:rPr lang="en-US" dirty="0" smtClean="0"/>
              <a:t> 	   	  promote </a:t>
            </a:r>
            <a:r>
              <a:rPr lang="en-US" dirty="0"/>
              <a:t>learning</a:t>
            </a:r>
          </a:p>
          <a:p>
            <a:pPr marL="0" lvl="0" indent="0">
              <a:buNone/>
            </a:pPr>
            <a:r>
              <a:rPr lang="en-US" dirty="0" smtClean="0"/>
              <a:t>	- activities </a:t>
            </a:r>
            <a:r>
              <a:rPr lang="en-US" dirty="0"/>
              <a:t>in which language is used for carrying </a:t>
            </a:r>
            <a:r>
              <a:rPr lang="en-US" dirty="0" smtClean="0"/>
              <a:t>	  out meaningful tasks </a:t>
            </a:r>
            <a:r>
              <a:rPr lang="en-US" dirty="0"/>
              <a:t>promote learning</a:t>
            </a:r>
          </a:p>
          <a:p>
            <a:pPr marL="0" lvl="0" indent="0">
              <a:buNone/>
            </a:pPr>
            <a:r>
              <a:rPr lang="en-US" dirty="0" smtClean="0"/>
              <a:t>	- language </a:t>
            </a:r>
            <a:r>
              <a:rPr lang="en-US" dirty="0"/>
              <a:t>that is meaningful to the learner </a:t>
            </a:r>
            <a:r>
              <a:rPr lang="en-US" dirty="0" smtClean="0"/>
              <a:t>		  promotes </a:t>
            </a:r>
            <a:r>
              <a:rPr lang="en-US" dirty="0"/>
              <a:t>learning</a:t>
            </a:r>
          </a:p>
          <a:p>
            <a:endParaRPr lang="en-US" dirty="0"/>
          </a:p>
        </p:txBody>
      </p:sp>
    </p:spTree>
    <p:extLst>
      <p:ext uri="{BB962C8B-B14F-4D97-AF65-F5344CB8AC3E}">
        <p14:creationId xmlns:p14="http://schemas.microsoft.com/office/powerpoint/2010/main" val="3007459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91200"/>
          </a:xfrm>
        </p:spPr>
        <p:txBody>
          <a:bodyPr>
            <a:normAutofit fontScale="77500" lnSpcReduction="20000"/>
          </a:bodyPr>
          <a:lstStyle/>
          <a:p>
            <a:pPr marL="0" indent="0" algn="ctr">
              <a:buNone/>
            </a:pPr>
            <a:r>
              <a:rPr lang="en-US" b="1" dirty="0"/>
              <a:t>The communicative approach (2</a:t>
            </a:r>
            <a:r>
              <a:rPr lang="en-US" b="1" dirty="0" smtClean="0"/>
              <a:t>)</a:t>
            </a:r>
          </a:p>
          <a:p>
            <a:pPr marL="0" indent="0" algn="ctr">
              <a:buNone/>
            </a:pPr>
            <a:endParaRPr lang="en-US" b="1" dirty="0"/>
          </a:p>
          <a:p>
            <a:pPr lvl="0"/>
            <a:r>
              <a:rPr lang="en-US" dirty="0"/>
              <a:t>Is learner-</a:t>
            </a:r>
            <a:r>
              <a:rPr lang="en-US" dirty="0" err="1"/>
              <a:t>centred</a:t>
            </a:r>
            <a:r>
              <a:rPr lang="en-US" dirty="0"/>
              <a:t> &amp; responsive to learners' interests</a:t>
            </a:r>
          </a:p>
          <a:p>
            <a:pPr lvl="0"/>
            <a:r>
              <a:rPr lang="en-US" dirty="0"/>
              <a:t>Language is acquired through interactive communicative</a:t>
            </a:r>
            <a:br>
              <a:rPr lang="en-US" dirty="0"/>
            </a:br>
            <a:r>
              <a:rPr lang="en-US" dirty="0"/>
              <a:t>use that encourages the negotiation of meaning</a:t>
            </a:r>
          </a:p>
          <a:p>
            <a:pPr lvl="0"/>
            <a:r>
              <a:rPr lang="en-US" dirty="0"/>
              <a:t>Genuinely meaningful language use is emphasized,</a:t>
            </a:r>
            <a:br>
              <a:rPr lang="en-US" dirty="0"/>
            </a:br>
            <a:r>
              <a:rPr lang="en-US" dirty="0"/>
              <a:t>involving unpredictability, taking risks and making choices</a:t>
            </a:r>
          </a:p>
          <a:p>
            <a:pPr lvl="0"/>
            <a:r>
              <a:rPr lang="en-US" dirty="0"/>
              <a:t>Authentic language from the TL is used</a:t>
            </a:r>
          </a:p>
          <a:p>
            <a:pPr lvl="0"/>
            <a:r>
              <a:rPr lang="en-US" dirty="0"/>
              <a:t>Language forms are always treated within a</a:t>
            </a:r>
            <a:br>
              <a:rPr lang="en-US" dirty="0"/>
            </a:br>
            <a:r>
              <a:rPr lang="en-US" dirty="0"/>
              <a:t>communicative context, never in isolation from use</a:t>
            </a:r>
          </a:p>
          <a:p>
            <a:pPr lvl="0"/>
            <a:r>
              <a:rPr lang="en-US" dirty="0"/>
              <a:t>Individual discovery of forms and structures is encouraged</a:t>
            </a:r>
          </a:p>
          <a:p>
            <a:pPr lvl="0"/>
            <a:r>
              <a:rPr lang="en-US" dirty="0"/>
              <a:t>Listening, speaking, reading &amp; writing are integrated in a</a:t>
            </a:r>
            <a:br>
              <a:rPr lang="en-US" dirty="0"/>
            </a:br>
            <a:r>
              <a:rPr lang="en-US" dirty="0"/>
              <a:t>whole-language approach</a:t>
            </a:r>
          </a:p>
          <a:p>
            <a:pPr marL="0" indent="0">
              <a:buNone/>
            </a:pPr>
            <a:endParaRPr lang="en-US" dirty="0"/>
          </a:p>
        </p:txBody>
      </p:sp>
    </p:spTree>
    <p:extLst>
      <p:ext uri="{BB962C8B-B14F-4D97-AF65-F5344CB8AC3E}">
        <p14:creationId xmlns:p14="http://schemas.microsoft.com/office/powerpoint/2010/main" val="412701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10000"/>
          </a:bodyPr>
          <a:lstStyle/>
          <a:p>
            <a:pPr marL="0" indent="0" algn="ctr">
              <a:buNone/>
            </a:pPr>
            <a:r>
              <a:rPr lang="en-US" b="1" dirty="0"/>
              <a:t>The communicative approach (3</a:t>
            </a:r>
            <a:r>
              <a:rPr lang="en-US" b="1" dirty="0" smtClean="0"/>
              <a:t>)</a:t>
            </a:r>
          </a:p>
          <a:p>
            <a:pPr marL="0" indent="0" algn="ctr">
              <a:buNone/>
            </a:pPr>
            <a:endParaRPr lang="en-US" b="1" dirty="0"/>
          </a:p>
          <a:p>
            <a:pPr lvl="0"/>
            <a:r>
              <a:rPr lang="en-US" dirty="0"/>
              <a:t>Ideal for beginners; starts with oral;</a:t>
            </a:r>
            <a:br>
              <a:rPr lang="en-US" dirty="0"/>
            </a:br>
            <a:r>
              <a:rPr lang="en-US" dirty="0"/>
              <a:t>communication learned through functions</a:t>
            </a:r>
          </a:p>
          <a:p>
            <a:pPr lvl="0"/>
            <a:r>
              <a:rPr lang="en-US" dirty="0"/>
              <a:t>Advanced learners: more emphasis on writing </a:t>
            </a:r>
            <a:r>
              <a:rPr lang="en-US" dirty="0" smtClean="0"/>
              <a:t>&amp; analysis </a:t>
            </a:r>
            <a:r>
              <a:rPr lang="en-US" dirty="0"/>
              <a:t>of discourse</a:t>
            </a:r>
          </a:p>
          <a:p>
            <a:pPr lvl="0"/>
            <a:r>
              <a:rPr lang="en-US" dirty="0"/>
              <a:t>Allows choice of material relevant to learners:</a:t>
            </a:r>
            <a:br>
              <a:rPr lang="en-US" dirty="0"/>
            </a:br>
            <a:r>
              <a:rPr lang="en-US" dirty="0"/>
              <a:t>age, interest, ability, existing knowledge,</a:t>
            </a:r>
            <a:br>
              <a:rPr lang="en-US" dirty="0"/>
            </a:br>
            <a:r>
              <a:rPr lang="en-US" dirty="0"/>
              <a:t>integrated projects, </a:t>
            </a:r>
            <a:r>
              <a:rPr lang="en-US" dirty="0" err="1"/>
              <a:t>etc</a:t>
            </a:r>
            <a:endParaRPr lang="en-US" dirty="0"/>
          </a:p>
          <a:p>
            <a:pPr lvl="0"/>
            <a:r>
              <a:rPr lang="en-US" dirty="0"/>
              <a:t>Closest to reality; quickest route to</a:t>
            </a:r>
            <a:br>
              <a:rPr lang="en-US" dirty="0"/>
            </a:br>
            <a:r>
              <a:rPr lang="en-US" dirty="0"/>
              <a:t>communicating in TL</a:t>
            </a:r>
          </a:p>
          <a:p>
            <a:pPr marL="0" indent="0">
              <a:buNone/>
            </a:pPr>
            <a:endParaRPr lang="en-US" dirty="0"/>
          </a:p>
        </p:txBody>
      </p:sp>
    </p:spTree>
    <p:extLst>
      <p:ext uri="{BB962C8B-B14F-4D97-AF65-F5344CB8AC3E}">
        <p14:creationId xmlns:p14="http://schemas.microsoft.com/office/powerpoint/2010/main" val="24278807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92500" lnSpcReduction="10000"/>
          </a:bodyPr>
          <a:lstStyle/>
          <a:p>
            <a:pPr marL="0" indent="0" algn="ctr">
              <a:buNone/>
            </a:pPr>
            <a:r>
              <a:rPr lang="en-US" b="1" dirty="0"/>
              <a:t>The communicative approach (4</a:t>
            </a:r>
            <a:r>
              <a:rPr lang="en-US" b="1" dirty="0" smtClean="0"/>
              <a:t>)</a:t>
            </a:r>
          </a:p>
          <a:p>
            <a:pPr marL="0" indent="0" algn="ctr">
              <a:buNone/>
            </a:pPr>
            <a:endParaRPr lang="en-US" b="1" dirty="0"/>
          </a:p>
          <a:p>
            <a:pPr lvl="0"/>
            <a:r>
              <a:rPr lang="en-US" dirty="0"/>
              <a:t>Motivation of teacher: choice of resources,</a:t>
            </a:r>
            <a:br>
              <a:rPr lang="en-US" dirty="0"/>
            </a:br>
            <a:r>
              <a:rPr lang="en-US" dirty="0"/>
              <a:t>learning experiences relevant to learners</a:t>
            </a:r>
          </a:p>
          <a:p>
            <a:pPr lvl="0"/>
            <a:r>
              <a:rPr lang="en-US" dirty="0"/>
              <a:t>More student control over own learning</a:t>
            </a:r>
          </a:p>
          <a:p>
            <a:pPr lvl="0"/>
            <a:r>
              <a:rPr lang="en-US" dirty="0"/>
              <a:t>Results</a:t>
            </a:r>
            <a:r>
              <a:rPr lang="en-US" dirty="0" smtClean="0"/>
              <a:t>:</a:t>
            </a:r>
            <a:endParaRPr lang="en-US" dirty="0"/>
          </a:p>
          <a:p>
            <a:pPr marL="0" lvl="0" indent="0">
              <a:buNone/>
            </a:pPr>
            <a:r>
              <a:rPr lang="en-US" dirty="0" smtClean="0"/>
              <a:t>	- 30 </a:t>
            </a:r>
            <a:r>
              <a:rPr lang="en-US" dirty="0" err="1"/>
              <a:t>yrs</a:t>
            </a:r>
            <a:r>
              <a:rPr lang="en-US" dirty="0"/>
              <a:t> ago: « I studied French for 4 years &amp; I</a:t>
            </a:r>
            <a:br>
              <a:rPr lang="en-US" dirty="0"/>
            </a:br>
            <a:r>
              <a:rPr lang="en-US" dirty="0" smtClean="0"/>
              <a:t>	  can't </a:t>
            </a:r>
            <a:r>
              <a:rPr lang="en-US" dirty="0"/>
              <a:t>say anything »</a:t>
            </a:r>
          </a:p>
          <a:p>
            <a:pPr marL="0" lvl="0" indent="0">
              <a:buNone/>
            </a:pPr>
            <a:r>
              <a:rPr lang="en-US" dirty="0" smtClean="0"/>
              <a:t>	- Now</a:t>
            </a:r>
            <a:r>
              <a:rPr lang="en-US" dirty="0"/>
              <a:t>: leave 1st lesson able to communicate</a:t>
            </a:r>
            <a:br>
              <a:rPr lang="en-US" dirty="0"/>
            </a:br>
            <a:r>
              <a:rPr lang="en-US" dirty="0" smtClean="0"/>
              <a:t>	  basic </a:t>
            </a:r>
            <a:r>
              <a:rPr lang="en-US" dirty="0"/>
              <a:t>information</a:t>
            </a:r>
          </a:p>
          <a:p>
            <a:pPr marL="0" indent="0">
              <a:buNone/>
            </a:pPr>
            <a:endParaRPr lang="en-US" dirty="0"/>
          </a:p>
        </p:txBody>
      </p:sp>
    </p:spTree>
    <p:extLst>
      <p:ext uri="{BB962C8B-B14F-4D97-AF65-F5344CB8AC3E}">
        <p14:creationId xmlns:p14="http://schemas.microsoft.com/office/powerpoint/2010/main" val="2907174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77500" lnSpcReduction="20000"/>
          </a:bodyPr>
          <a:lstStyle/>
          <a:p>
            <a:pPr marL="0" indent="0" algn="ctr">
              <a:buNone/>
            </a:pPr>
            <a:r>
              <a:rPr lang="en-US" b="1" dirty="0"/>
              <a:t>Why use authentic </a:t>
            </a:r>
            <a:r>
              <a:rPr lang="en-US" b="1" dirty="0" smtClean="0"/>
              <a:t>documents</a:t>
            </a:r>
          </a:p>
          <a:p>
            <a:pPr marL="0" indent="0" algn="ctr">
              <a:buNone/>
            </a:pPr>
            <a:endParaRPr lang="en-US" b="1" dirty="0"/>
          </a:p>
          <a:p>
            <a:r>
              <a:rPr lang="en-US" dirty="0"/>
              <a:t>Partial substitute for TL community: newspaper &amp;</a:t>
            </a:r>
          </a:p>
          <a:p>
            <a:pPr marL="0" indent="0">
              <a:buNone/>
            </a:pPr>
            <a:r>
              <a:rPr lang="en-US" dirty="0" smtClean="0"/>
              <a:t>     magazine </a:t>
            </a:r>
            <a:r>
              <a:rPr lang="en-US" dirty="0"/>
              <a:t>articles, poems, songs, games, news,</a:t>
            </a:r>
          </a:p>
          <a:p>
            <a:pPr marL="0" indent="0">
              <a:buNone/>
            </a:pPr>
            <a:r>
              <a:rPr lang="en-US" dirty="0" smtClean="0"/>
              <a:t>     visual </a:t>
            </a:r>
            <a:r>
              <a:rPr lang="en-US" dirty="0"/>
              <a:t>representations [videos, film, media</a:t>
            </a:r>
          </a:p>
          <a:p>
            <a:pPr marL="0" indent="0">
              <a:buNone/>
            </a:pPr>
            <a:r>
              <a:rPr lang="en-US" dirty="0" smtClean="0"/>
              <a:t>     downloads</a:t>
            </a:r>
            <a:r>
              <a:rPr lang="en-US" dirty="0"/>
              <a:t>]</a:t>
            </a:r>
          </a:p>
          <a:p>
            <a:r>
              <a:rPr lang="en-US" dirty="0"/>
              <a:t>More motivating for learner (real language for real</a:t>
            </a:r>
          </a:p>
          <a:p>
            <a:pPr marL="0" indent="0">
              <a:buNone/>
            </a:pPr>
            <a:r>
              <a:rPr lang="en-US" dirty="0" smtClean="0"/>
              <a:t>     purposes</a:t>
            </a:r>
            <a:r>
              <a:rPr lang="en-US" dirty="0"/>
              <a:t>), especially if current &amp; relevant to age</a:t>
            </a:r>
          </a:p>
          <a:p>
            <a:pPr marL="0" indent="0">
              <a:buNone/>
            </a:pPr>
            <a:r>
              <a:rPr lang="en-US" dirty="0" smtClean="0"/>
              <a:t>     &amp; </a:t>
            </a:r>
            <a:r>
              <a:rPr lang="en-US" dirty="0"/>
              <a:t>interest</a:t>
            </a:r>
          </a:p>
          <a:p>
            <a:r>
              <a:rPr lang="en-US" dirty="0"/>
              <a:t>Allows for independent learning</a:t>
            </a:r>
          </a:p>
          <a:p>
            <a:r>
              <a:rPr lang="en-US" dirty="0"/>
              <a:t>Goes far beyond the textbook</a:t>
            </a:r>
          </a:p>
          <a:p>
            <a:r>
              <a:rPr lang="en-US" dirty="0"/>
              <a:t>Is less likely to contain mistakes (beware material</a:t>
            </a:r>
          </a:p>
          <a:p>
            <a:pPr marL="0" indent="0">
              <a:buNone/>
            </a:pPr>
            <a:r>
              <a:rPr lang="en-US" dirty="0"/>
              <a:t> </a:t>
            </a:r>
            <a:r>
              <a:rPr lang="en-US" dirty="0" smtClean="0"/>
              <a:t>   on </a:t>
            </a:r>
            <a:r>
              <a:rPr lang="en-US" dirty="0"/>
              <a:t>net)</a:t>
            </a:r>
          </a:p>
          <a:p>
            <a:pPr marL="0" indent="0">
              <a:buNone/>
            </a:pPr>
            <a:endParaRPr lang="en-US" dirty="0"/>
          </a:p>
        </p:txBody>
      </p:sp>
    </p:spTree>
    <p:extLst>
      <p:ext uri="{BB962C8B-B14F-4D97-AF65-F5344CB8AC3E}">
        <p14:creationId xmlns:p14="http://schemas.microsoft.com/office/powerpoint/2010/main" val="24007273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lstStyle/>
          <a:p>
            <a:pPr marL="0" indent="0" algn="ctr">
              <a:buNone/>
            </a:pPr>
            <a:r>
              <a:rPr lang="en-US" b="1" dirty="0"/>
              <a:t>Your attitude to mistakes is</a:t>
            </a:r>
            <a:r>
              <a:rPr lang="en-US" b="1" dirty="0" smtClean="0"/>
              <a:t>?</a:t>
            </a:r>
          </a:p>
          <a:p>
            <a:pPr marL="0" indent="0" algn="ctr">
              <a:buNone/>
            </a:pPr>
            <a:endParaRPr lang="en-US" dirty="0"/>
          </a:p>
          <a:p>
            <a:r>
              <a:rPr lang="en-US" dirty="0"/>
              <a:t>They show lack of learning They show ineffective teaching</a:t>
            </a:r>
          </a:p>
          <a:p>
            <a:r>
              <a:rPr lang="en-US" dirty="0"/>
              <a:t>They show student willingness to communicate in spite of risks </a:t>
            </a:r>
            <a:endParaRPr lang="en-US" dirty="0" smtClean="0"/>
          </a:p>
          <a:p>
            <a:r>
              <a:rPr lang="en-US" dirty="0" smtClean="0"/>
              <a:t>They </a:t>
            </a:r>
            <a:r>
              <a:rPr lang="en-US" dirty="0"/>
              <a:t>are inevitable in all language use, and part of language learning</a:t>
            </a:r>
          </a:p>
          <a:p>
            <a:endParaRPr lang="en-US" dirty="0"/>
          </a:p>
        </p:txBody>
      </p:sp>
    </p:spTree>
    <p:extLst>
      <p:ext uri="{BB962C8B-B14F-4D97-AF65-F5344CB8AC3E}">
        <p14:creationId xmlns:p14="http://schemas.microsoft.com/office/powerpoint/2010/main" val="4254803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pPr marL="0" indent="0" algn="ctr">
              <a:buNone/>
            </a:pPr>
            <a:r>
              <a:rPr lang="en-US" b="1" dirty="0"/>
              <a:t>Alignment</a:t>
            </a:r>
          </a:p>
          <a:p>
            <a:pPr marL="0" indent="0">
              <a:buNone/>
            </a:pPr>
            <a:endParaRPr lang="en-US" dirty="0" smtClean="0"/>
          </a:p>
          <a:p>
            <a:pPr marL="0" indent="0" algn="ctr">
              <a:buNone/>
            </a:pPr>
            <a:r>
              <a:rPr lang="en-US" dirty="0" smtClean="0"/>
              <a:t>Aligning </a:t>
            </a:r>
            <a:r>
              <a:rPr lang="en-US" dirty="0"/>
              <a:t>teaching, learning </a:t>
            </a:r>
            <a:endParaRPr lang="en-US" dirty="0" smtClean="0"/>
          </a:p>
          <a:p>
            <a:pPr marL="0" indent="0" algn="ctr">
              <a:buNone/>
            </a:pPr>
            <a:r>
              <a:rPr lang="en-US" dirty="0" smtClean="0"/>
              <a:t>and </a:t>
            </a:r>
            <a:r>
              <a:rPr lang="en-US" dirty="0"/>
              <a:t>assessment</a:t>
            </a:r>
          </a:p>
          <a:p>
            <a:endParaRPr lang="en-US" dirty="0" smtClean="0"/>
          </a:p>
          <a:p>
            <a:pPr marL="0" indent="0">
              <a:buNone/>
            </a:pPr>
            <a:r>
              <a:rPr lang="en-US" dirty="0"/>
              <a:t/>
            </a:r>
            <a:br>
              <a:rPr lang="en-US" dirty="0"/>
            </a:br>
            <a:endParaRPr lang="en-US" dirty="0"/>
          </a:p>
        </p:txBody>
      </p:sp>
    </p:spTree>
    <p:extLst>
      <p:ext uri="{BB962C8B-B14F-4D97-AF65-F5344CB8AC3E}">
        <p14:creationId xmlns:p14="http://schemas.microsoft.com/office/powerpoint/2010/main" val="26854999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lgn="ctr">
              <a:buNone/>
            </a:pPr>
            <a:r>
              <a:rPr lang="en-US" b="1" dirty="0" smtClean="0"/>
              <a:t>Bloom's Taxonomy</a:t>
            </a:r>
          </a:p>
          <a:p>
            <a:pPr marL="0" indent="0" algn="ctr">
              <a:buNone/>
            </a:pPr>
            <a:endParaRPr lang="en-US" dirty="0"/>
          </a:p>
          <a:p>
            <a:r>
              <a:rPr lang="en-US" dirty="0"/>
              <a:t>Knowledge</a:t>
            </a:r>
          </a:p>
          <a:p>
            <a:r>
              <a:rPr lang="en-US" dirty="0"/>
              <a:t>Comprehension</a:t>
            </a:r>
          </a:p>
          <a:p>
            <a:r>
              <a:rPr lang="en-US" dirty="0"/>
              <a:t>Application</a:t>
            </a:r>
          </a:p>
          <a:p>
            <a:r>
              <a:rPr lang="en-US" dirty="0"/>
              <a:t>Analysis</a:t>
            </a:r>
          </a:p>
          <a:p>
            <a:r>
              <a:rPr lang="en-US" dirty="0"/>
              <a:t>Synthesis</a:t>
            </a:r>
          </a:p>
          <a:p>
            <a:r>
              <a:rPr lang="en-US" dirty="0"/>
              <a:t>Evaluation</a:t>
            </a:r>
          </a:p>
          <a:p>
            <a:endParaRPr lang="en-US" dirty="0"/>
          </a:p>
        </p:txBody>
      </p:sp>
    </p:spTree>
    <p:extLst>
      <p:ext uri="{BB962C8B-B14F-4D97-AF65-F5344CB8AC3E}">
        <p14:creationId xmlns:p14="http://schemas.microsoft.com/office/powerpoint/2010/main" val="26348673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marL="0" indent="0" algn="ctr">
              <a:buNone/>
            </a:pPr>
            <a:r>
              <a:rPr lang="en-US" b="1" dirty="0"/>
              <a:t>Anderson's Revised </a:t>
            </a:r>
            <a:r>
              <a:rPr lang="en-US" b="1" dirty="0" smtClean="0"/>
              <a:t>Taxonomy</a:t>
            </a:r>
          </a:p>
          <a:p>
            <a:pPr marL="0" indent="0" algn="ctr">
              <a:buNone/>
            </a:pPr>
            <a:endParaRPr lang="en-US" dirty="0"/>
          </a:p>
          <a:p>
            <a:r>
              <a:rPr lang="en-US" dirty="0"/>
              <a:t>Remembering</a:t>
            </a:r>
          </a:p>
          <a:p>
            <a:r>
              <a:rPr lang="en-US" dirty="0"/>
              <a:t>Understanding</a:t>
            </a:r>
          </a:p>
          <a:p>
            <a:r>
              <a:rPr lang="en-US" dirty="0"/>
              <a:t>Applying</a:t>
            </a:r>
          </a:p>
          <a:p>
            <a:r>
              <a:rPr lang="en-US" dirty="0" err="1"/>
              <a:t>Analysing</a:t>
            </a:r>
            <a:endParaRPr lang="en-US" dirty="0"/>
          </a:p>
          <a:p>
            <a:r>
              <a:rPr lang="en-US" dirty="0"/>
              <a:t>Evaluating</a:t>
            </a:r>
          </a:p>
          <a:p>
            <a:r>
              <a:rPr lang="en-US" dirty="0"/>
              <a:t>Creating</a:t>
            </a:r>
          </a:p>
          <a:p>
            <a:endParaRPr lang="en-US" dirty="0"/>
          </a:p>
        </p:txBody>
      </p:sp>
    </p:spTree>
    <p:extLst>
      <p:ext uri="{BB962C8B-B14F-4D97-AF65-F5344CB8AC3E}">
        <p14:creationId xmlns:p14="http://schemas.microsoft.com/office/powerpoint/2010/main" val="33943551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10000"/>
          </a:bodyPr>
          <a:lstStyle/>
          <a:p>
            <a:pPr marL="0" indent="0" algn="ctr">
              <a:buNone/>
            </a:pPr>
            <a:r>
              <a:rPr lang="en-US" b="1" dirty="0"/>
              <a:t>The </a:t>
            </a:r>
            <a:r>
              <a:rPr lang="en-US" b="1" dirty="0" smtClean="0"/>
              <a:t>Taxonomies</a:t>
            </a:r>
          </a:p>
          <a:p>
            <a:pPr marL="0" indent="0" algn="ctr">
              <a:buNone/>
            </a:pPr>
            <a:endParaRPr lang="en-US" b="1" dirty="0"/>
          </a:p>
          <a:p>
            <a:pPr marL="0" indent="0">
              <a:buNone/>
            </a:pPr>
            <a:r>
              <a:rPr lang="en-US" dirty="0" smtClean="0"/>
              <a:t>	Knowledge			Remembering</a:t>
            </a:r>
            <a:endParaRPr lang="en-US" dirty="0"/>
          </a:p>
          <a:p>
            <a:pPr marL="0" indent="0">
              <a:buNone/>
            </a:pPr>
            <a:r>
              <a:rPr lang="en-US" dirty="0" smtClean="0"/>
              <a:t>	Comprehension		Understanding</a:t>
            </a:r>
            <a:endParaRPr lang="en-US" dirty="0"/>
          </a:p>
          <a:p>
            <a:pPr marL="0" indent="0">
              <a:buNone/>
            </a:pPr>
            <a:r>
              <a:rPr lang="en-US" dirty="0" smtClean="0"/>
              <a:t>	Application			Applying		</a:t>
            </a:r>
            <a:endParaRPr lang="en-US" dirty="0"/>
          </a:p>
          <a:p>
            <a:pPr marL="0" indent="0">
              <a:buNone/>
            </a:pPr>
            <a:r>
              <a:rPr lang="en-US" dirty="0" smtClean="0"/>
              <a:t>	Analysis			</a:t>
            </a:r>
            <a:r>
              <a:rPr lang="en-US" dirty="0" err="1" smtClean="0"/>
              <a:t>Analysing</a:t>
            </a:r>
            <a:endParaRPr lang="en-US" dirty="0"/>
          </a:p>
          <a:p>
            <a:pPr marL="0" indent="0">
              <a:buNone/>
            </a:pPr>
            <a:r>
              <a:rPr lang="en-US" dirty="0"/>
              <a:t>	</a:t>
            </a:r>
            <a:r>
              <a:rPr lang="en-US" dirty="0" smtClean="0"/>
              <a:t>Synthesis			Evaluating</a:t>
            </a:r>
            <a:endParaRPr lang="en-US" dirty="0"/>
          </a:p>
          <a:p>
            <a:pPr marL="0" indent="0">
              <a:buNone/>
            </a:pPr>
            <a:r>
              <a:rPr lang="en-US" dirty="0" smtClean="0"/>
              <a:t>	Evaluation			Creating</a:t>
            </a:r>
          </a:p>
          <a:p>
            <a:endParaRPr lang="en-US" dirty="0"/>
          </a:p>
          <a:p>
            <a:pPr marL="0" indent="0" algn="ctr">
              <a:buNone/>
            </a:pPr>
            <a:r>
              <a:rPr lang="en-US" dirty="0"/>
              <a:t>Compare these with the standards descriptors</a:t>
            </a:r>
          </a:p>
          <a:p>
            <a:endParaRPr lang="en-US" dirty="0"/>
          </a:p>
        </p:txBody>
      </p:sp>
    </p:spTree>
    <p:extLst>
      <p:ext uri="{BB962C8B-B14F-4D97-AF65-F5344CB8AC3E}">
        <p14:creationId xmlns:p14="http://schemas.microsoft.com/office/powerpoint/2010/main" val="293506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876800"/>
          </a:xfrm>
        </p:spPr>
        <p:txBody>
          <a:bodyPr/>
          <a:lstStyle/>
          <a:p>
            <a:pPr marL="0" indent="0" algn="ctr">
              <a:buNone/>
            </a:pPr>
            <a:r>
              <a:rPr lang="en-US" b="1" dirty="0"/>
              <a:t>IML Criteria &amp; Standards </a:t>
            </a:r>
            <a:endParaRPr lang="en-US" b="1" dirty="0" smtClean="0"/>
          </a:p>
          <a:p>
            <a:pPr marL="0" indent="0" algn="ctr">
              <a:buNone/>
            </a:pPr>
            <a:r>
              <a:rPr lang="en-US" b="1" dirty="0"/>
              <a:t>L</a:t>
            </a:r>
            <a:r>
              <a:rPr lang="en-US" b="1" dirty="0" smtClean="0"/>
              <a:t>evels </a:t>
            </a:r>
            <a:r>
              <a:rPr lang="en-US" b="1" dirty="0"/>
              <a:t>4-6</a:t>
            </a:r>
          </a:p>
          <a:p>
            <a:pPr marL="0" indent="0">
              <a:buNone/>
            </a:pPr>
            <a:r>
              <a:rPr lang="en-US" dirty="0"/>
              <a:t>So, aims/objectives of your courses: - understand &amp; communicate in the language</a:t>
            </a:r>
          </a:p>
          <a:p>
            <a:r>
              <a:rPr lang="en-US" dirty="0"/>
              <a:t>NOT translation</a:t>
            </a:r>
          </a:p>
          <a:p>
            <a:r>
              <a:rPr lang="en-US" dirty="0"/>
              <a:t>NOT do grammatical exercises</a:t>
            </a:r>
          </a:p>
          <a:p>
            <a:endParaRPr lang="en-US" dirty="0"/>
          </a:p>
        </p:txBody>
      </p:sp>
    </p:spTree>
    <p:extLst>
      <p:ext uri="{BB962C8B-B14F-4D97-AF65-F5344CB8AC3E}">
        <p14:creationId xmlns:p14="http://schemas.microsoft.com/office/powerpoint/2010/main" val="8206587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77500" lnSpcReduction="20000"/>
          </a:bodyPr>
          <a:lstStyle/>
          <a:p>
            <a:pPr marL="0" indent="0" algn="ctr">
              <a:buNone/>
            </a:pPr>
            <a:r>
              <a:rPr lang="en-US" b="1" dirty="0"/>
              <a:t>IML Criteria &amp; Standards </a:t>
            </a:r>
            <a:r>
              <a:rPr lang="en-US" b="1" dirty="0" smtClean="0"/>
              <a:t>Levels 4-6</a:t>
            </a:r>
          </a:p>
          <a:p>
            <a:pPr marL="0" indent="0" algn="ctr">
              <a:buNone/>
            </a:pPr>
            <a:endParaRPr lang="en-US" b="1" dirty="0"/>
          </a:p>
          <a:p>
            <a:r>
              <a:rPr lang="en-US" dirty="0"/>
              <a:t>Highly proficient </a:t>
            </a:r>
            <a:r>
              <a:rPr lang="en-US" b="1" dirty="0"/>
              <a:t>Reading :</a:t>
            </a:r>
            <a:endParaRPr lang="en-US" dirty="0"/>
          </a:p>
          <a:p>
            <a:pPr lvl="0"/>
            <a:r>
              <a:rPr lang="en-US" dirty="0"/>
              <a:t>Comprehensive understanding of the text(s)</a:t>
            </a:r>
            <a:br>
              <a:rPr lang="en-US" dirty="0"/>
            </a:br>
            <a:r>
              <a:rPr lang="en-US" dirty="0"/>
              <a:t>including gist and detail</a:t>
            </a:r>
          </a:p>
          <a:p>
            <a:pPr lvl="0"/>
            <a:r>
              <a:rPr lang="en-US" dirty="0"/>
              <a:t>Full grasp of meaning of familiar and unfamiliar,</a:t>
            </a:r>
            <a:br>
              <a:rPr lang="en-US" dirty="0"/>
            </a:br>
            <a:r>
              <a:rPr lang="en-US" dirty="0"/>
              <a:t>complex and idiomatic language</a:t>
            </a:r>
          </a:p>
          <a:p>
            <a:pPr lvl="0"/>
            <a:r>
              <a:rPr lang="en-US" dirty="0"/>
              <a:t>Clear distinction between main and minor points</a:t>
            </a:r>
          </a:p>
          <a:p>
            <a:pPr lvl="0"/>
            <a:r>
              <a:rPr lang="en-US" dirty="0"/>
              <a:t>Ability to deduce meaning from context</a:t>
            </a:r>
          </a:p>
          <a:p>
            <a:pPr lvl="0"/>
            <a:r>
              <a:rPr lang="en-US" dirty="0"/>
              <a:t>Ability to draw appropriate conclusions</a:t>
            </a:r>
          </a:p>
          <a:p>
            <a:pPr lvl="0"/>
            <a:r>
              <a:rPr lang="en-US" dirty="0"/>
              <a:t>Appreciation of speaker's tone, attitude and</a:t>
            </a:r>
            <a:br>
              <a:rPr lang="en-US" dirty="0"/>
            </a:br>
            <a:r>
              <a:rPr lang="en-US" dirty="0"/>
              <a:t>purpose</a:t>
            </a:r>
          </a:p>
          <a:p>
            <a:pPr lvl="0"/>
            <a:r>
              <a:rPr lang="en-US" dirty="0"/>
              <a:t>Demonstrated understanding of cultural meanings</a:t>
            </a:r>
          </a:p>
          <a:p>
            <a:endParaRPr lang="en-US" dirty="0"/>
          </a:p>
        </p:txBody>
      </p:sp>
    </p:spTree>
    <p:extLst>
      <p:ext uri="{BB962C8B-B14F-4D97-AF65-F5344CB8AC3E}">
        <p14:creationId xmlns:p14="http://schemas.microsoft.com/office/powerpoint/2010/main" val="36028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marL="0" indent="0" algn="ctr">
              <a:buNone/>
            </a:pPr>
            <a:r>
              <a:rPr lang="en-US" b="1" dirty="0"/>
              <a:t>Receptive skills</a:t>
            </a:r>
          </a:p>
        </p:txBody>
      </p:sp>
    </p:spTree>
    <p:extLst>
      <p:ext uri="{BB962C8B-B14F-4D97-AF65-F5344CB8AC3E}">
        <p14:creationId xmlns:p14="http://schemas.microsoft.com/office/powerpoint/2010/main" val="11731655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447800"/>
            <a:ext cx="7978236" cy="5006975"/>
          </a:xfrm>
        </p:spPr>
      </p:pic>
    </p:spTree>
    <p:extLst>
      <p:ext uri="{BB962C8B-B14F-4D97-AF65-F5344CB8AC3E}">
        <p14:creationId xmlns:p14="http://schemas.microsoft.com/office/powerpoint/2010/main" val="40289403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381000"/>
            <a:ext cx="7917442" cy="6172200"/>
          </a:xfrm>
        </p:spPr>
      </p:pic>
    </p:spTree>
    <p:extLst>
      <p:ext uri="{BB962C8B-B14F-4D97-AF65-F5344CB8AC3E}">
        <p14:creationId xmlns:p14="http://schemas.microsoft.com/office/powerpoint/2010/main" val="38045442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1011" y="533400"/>
            <a:ext cx="8027189" cy="5867400"/>
          </a:xfrm>
        </p:spPr>
      </p:pic>
    </p:spTree>
    <p:extLst>
      <p:ext uri="{BB962C8B-B14F-4D97-AF65-F5344CB8AC3E}">
        <p14:creationId xmlns:p14="http://schemas.microsoft.com/office/powerpoint/2010/main" val="3251865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798498"/>
            <a:ext cx="7848600" cy="5656277"/>
          </a:xfrm>
        </p:spPr>
      </p:pic>
    </p:spTree>
    <p:extLst>
      <p:ext uri="{BB962C8B-B14F-4D97-AF65-F5344CB8AC3E}">
        <p14:creationId xmlns:p14="http://schemas.microsoft.com/office/powerpoint/2010/main" val="22643597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marL="0" indent="0" algn="ctr">
              <a:buNone/>
            </a:pPr>
            <a:r>
              <a:rPr lang="en-US" b="1" dirty="0" smtClean="0"/>
              <a:t>Productive </a:t>
            </a:r>
            <a:r>
              <a:rPr lang="en-US" b="1" dirty="0"/>
              <a:t>skills</a:t>
            </a:r>
          </a:p>
        </p:txBody>
      </p:sp>
    </p:spTree>
    <p:extLst>
      <p:ext uri="{BB962C8B-B14F-4D97-AF65-F5344CB8AC3E}">
        <p14:creationId xmlns:p14="http://schemas.microsoft.com/office/powerpoint/2010/main" val="6373186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7166" y="685800"/>
            <a:ext cx="7813360" cy="5768975"/>
          </a:xfrm>
        </p:spPr>
      </p:pic>
    </p:spTree>
    <p:extLst>
      <p:ext uri="{BB962C8B-B14F-4D97-AF65-F5344CB8AC3E}">
        <p14:creationId xmlns:p14="http://schemas.microsoft.com/office/powerpoint/2010/main" val="8884672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1618" y="685800"/>
            <a:ext cx="7930213" cy="5768975"/>
          </a:xfrm>
        </p:spPr>
      </p:pic>
    </p:spTree>
    <p:extLst>
      <p:ext uri="{BB962C8B-B14F-4D97-AF65-F5344CB8AC3E}">
        <p14:creationId xmlns:p14="http://schemas.microsoft.com/office/powerpoint/2010/main" val="3490421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1949" y="457200"/>
            <a:ext cx="7695399" cy="6143444"/>
          </a:xfrm>
        </p:spPr>
      </p:pic>
    </p:spTree>
    <p:extLst>
      <p:ext uri="{BB962C8B-B14F-4D97-AF65-F5344CB8AC3E}">
        <p14:creationId xmlns:p14="http://schemas.microsoft.com/office/powerpoint/2010/main" val="2300544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876800"/>
          </a:xfrm>
        </p:spPr>
        <p:txBody>
          <a:bodyPr>
            <a:normAutofit/>
          </a:bodyPr>
          <a:lstStyle/>
          <a:p>
            <a:pPr marL="0" indent="0" algn="ctr">
              <a:buNone/>
            </a:pPr>
            <a:r>
              <a:rPr lang="en-US" b="1" dirty="0"/>
              <a:t>Criteria Based - Standards Referenced Assessment</a:t>
            </a:r>
          </a:p>
          <a:p>
            <a:pPr lvl="0"/>
            <a:r>
              <a:rPr lang="en-US" dirty="0"/>
              <a:t>Criteria are the properties, dimensions or</a:t>
            </a:r>
            <a:br>
              <a:rPr lang="en-US" dirty="0"/>
            </a:br>
            <a:r>
              <a:rPr lang="en-US" dirty="0"/>
              <a:t>characteristics of a subject by which student</a:t>
            </a:r>
            <a:br>
              <a:rPr lang="en-US" dirty="0"/>
            </a:br>
            <a:r>
              <a:rPr lang="en-US" dirty="0"/>
              <a:t>performances are appraised</a:t>
            </a:r>
          </a:p>
          <a:p>
            <a:pPr lvl="0"/>
            <a:r>
              <a:rPr lang="en-US" dirty="0"/>
              <a:t>Standards describe the various levels of</a:t>
            </a:r>
            <a:br>
              <a:rPr lang="en-US" dirty="0"/>
            </a:br>
            <a:r>
              <a:rPr lang="en-US" dirty="0"/>
              <a:t>performance on a criterion. They state what </a:t>
            </a:r>
            <a:r>
              <a:rPr lang="en-US" dirty="0" smtClean="0"/>
              <a:t>the student </a:t>
            </a:r>
            <a:r>
              <a:rPr lang="en-US" dirty="0"/>
              <a:t>can actually do</a:t>
            </a:r>
          </a:p>
          <a:p>
            <a:pPr marL="0" indent="0">
              <a:buNone/>
            </a:pPr>
            <a:endParaRPr lang="en-US" dirty="0"/>
          </a:p>
        </p:txBody>
      </p:sp>
    </p:spTree>
    <p:extLst>
      <p:ext uri="{BB962C8B-B14F-4D97-AF65-F5344CB8AC3E}">
        <p14:creationId xmlns:p14="http://schemas.microsoft.com/office/powerpoint/2010/main" val="13957285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normAutofit fontScale="92500" lnSpcReduction="10000"/>
          </a:bodyPr>
          <a:lstStyle/>
          <a:p>
            <a:pPr marL="0" indent="0" algn="ctr">
              <a:buNone/>
            </a:pPr>
            <a:r>
              <a:rPr lang="en-US" b="1" dirty="0"/>
              <a:t>Lifelong learners [your students] are</a:t>
            </a:r>
            <a:r>
              <a:rPr lang="en-US" b="1" dirty="0" smtClean="0"/>
              <a:t>:</a:t>
            </a:r>
          </a:p>
          <a:p>
            <a:pPr marL="0" indent="0" algn="ctr">
              <a:buNone/>
            </a:pPr>
            <a:endParaRPr lang="en-US" b="1" dirty="0"/>
          </a:p>
          <a:p>
            <a:pPr lvl="0"/>
            <a:r>
              <a:rPr lang="en-US" dirty="0"/>
              <a:t>knowledgeable persons with deep</a:t>
            </a:r>
            <a:br>
              <a:rPr lang="en-US" dirty="0"/>
            </a:br>
            <a:r>
              <a:rPr lang="en-US" dirty="0"/>
              <a:t>understanding</a:t>
            </a:r>
          </a:p>
          <a:p>
            <a:pPr lvl="0"/>
            <a:r>
              <a:rPr lang="en-US" dirty="0"/>
              <a:t>complex thinkers</a:t>
            </a:r>
          </a:p>
          <a:p>
            <a:pPr lvl="0"/>
            <a:r>
              <a:rPr lang="en-US" dirty="0"/>
              <a:t>creative persons</a:t>
            </a:r>
          </a:p>
          <a:p>
            <a:pPr lvl="0"/>
            <a:r>
              <a:rPr lang="en-US" dirty="0"/>
              <a:t>active investigators</a:t>
            </a:r>
          </a:p>
          <a:p>
            <a:pPr lvl="0"/>
            <a:r>
              <a:rPr lang="en-US" dirty="0"/>
              <a:t>effective communicators</a:t>
            </a:r>
          </a:p>
          <a:p>
            <a:pPr lvl="0"/>
            <a:r>
              <a:rPr lang="en-US" dirty="0"/>
              <a:t>participants in an interdependent world</a:t>
            </a:r>
          </a:p>
          <a:p>
            <a:pPr lvl="0"/>
            <a:r>
              <a:rPr lang="en-US" dirty="0"/>
              <a:t>reflective and self-directed learners</a:t>
            </a:r>
          </a:p>
          <a:p>
            <a:pPr marL="0" indent="0">
              <a:buNone/>
            </a:pPr>
            <a:r>
              <a:rPr lang="en-US" dirty="0"/>
              <a:t/>
            </a:r>
            <a:br>
              <a:rPr lang="en-US" dirty="0"/>
            </a:br>
            <a:endParaRPr lang="en-US" dirty="0"/>
          </a:p>
        </p:txBody>
      </p:sp>
    </p:spTree>
    <p:extLst>
      <p:ext uri="{BB962C8B-B14F-4D97-AF65-F5344CB8AC3E}">
        <p14:creationId xmlns:p14="http://schemas.microsoft.com/office/powerpoint/2010/main" val="6199301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normAutofit fontScale="77500" lnSpcReduction="20000"/>
          </a:bodyPr>
          <a:lstStyle/>
          <a:p>
            <a:pPr marL="0" indent="0" algn="ctr">
              <a:buNone/>
            </a:pPr>
            <a:r>
              <a:rPr lang="en-US" b="1" dirty="0"/>
              <a:t>A lesson could contain</a:t>
            </a:r>
            <a:r>
              <a:rPr lang="en-US" b="1" dirty="0" smtClean="0"/>
              <a:t>:</a:t>
            </a:r>
          </a:p>
          <a:p>
            <a:pPr marL="0" indent="0" algn="ctr">
              <a:buNone/>
            </a:pPr>
            <a:endParaRPr lang="en-US" b="1" dirty="0"/>
          </a:p>
          <a:p>
            <a:r>
              <a:rPr lang="en-US" dirty="0"/>
              <a:t>Anticipatory set</a:t>
            </a:r>
          </a:p>
          <a:p>
            <a:r>
              <a:rPr lang="en-US" dirty="0"/>
              <a:t>Objective [what] (linked to your course guides)</a:t>
            </a:r>
          </a:p>
          <a:p>
            <a:r>
              <a:rPr lang="en-US" dirty="0"/>
              <a:t>Rationale [why]</a:t>
            </a:r>
          </a:p>
          <a:p>
            <a:r>
              <a:rPr lang="en-US" dirty="0"/>
              <a:t>Your job will be [students' tasks]</a:t>
            </a:r>
          </a:p>
          <a:p>
            <a:r>
              <a:rPr lang="en-US" dirty="0"/>
              <a:t>Input [new learning, main info of lesson]</a:t>
            </a:r>
          </a:p>
          <a:p>
            <a:r>
              <a:rPr lang="en-US" dirty="0" err="1"/>
              <a:t>Modelling</a:t>
            </a:r>
            <a:r>
              <a:rPr lang="en-US" dirty="0"/>
              <a:t> [the finished article/process]</a:t>
            </a:r>
          </a:p>
          <a:p>
            <a:r>
              <a:rPr lang="en-US" dirty="0"/>
              <a:t>Checking for understanding [can be incorporated with</a:t>
            </a:r>
          </a:p>
          <a:p>
            <a:pPr marL="0" indent="0">
              <a:buNone/>
            </a:pPr>
            <a:r>
              <a:rPr lang="en-US" dirty="0" smtClean="0"/>
              <a:t>     </a:t>
            </a:r>
            <a:r>
              <a:rPr lang="en-US" dirty="0" err="1" smtClean="0"/>
              <a:t>modelling</a:t>
            </a:r>
            <a:r>
              <a:rPr lang="en-US" dirty="0"/>
              <a:t>, checks that most students can go on]</a:t>
            </a:r>
          </a:p>
          <a:p>
            <a:r>
              <a:rPr lang="en-US" dirty="0"/>
              <a:t>Guided practice [students practice with help, a 'trial</a:t>
            </a:r>
          </a:p>
          <a:p>
            <a:pPr marL="0" indent="0">
              <a:buNone/>
            </a:pPr>
            <a:r>
              <a:rPr lang="en-US" dirty="0" smtClean="0"/>
              <a:t>     run</a:t>
            </a:r>
            <a:r>
              <a:rPr lang="en-US" dirty="0"/>
              <a:t>', remediation for some</a:t>
            </a:r>
            <a:r>
              <a:rPr lang="en-US" dirty="0" smtClean="0"/>
              <a:t>]</a:t>
            </a:r>
          </a:p>
          <a:p>
            <a:r>
              <a:rPr lang="en-US" dirty="0"/>
              <a:t>Independent practice [students able to work -</a:t>
            </a:r>
          </a:p>
          <a:p>
            <a:pPr marL="0" indent="0">
              <a:buNone/>
            </a:pPr>
            <a:r>
              <a:rPr lang="en-US" dirty="0" smtClean="0"/>
              <a:t>    success</a:t>
            </a:r>
            <a:r>
              <a:rPr lang="en-US" dirty="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086809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1926" y="532520"/>
            <a:ext cx="7790073" cy="5922255"/>
          </a:xfrm>
        </p:spPr>
      </p:pic>
    </p:spTree>
    <p:extLst>
      <p:ext uri="{BB962C8B-B14F-4D97-AF65-F5344CB8AC3E}">
        <p14:creationId xmlns:p14="http://schemas.microsoft.com/office/powerpoint/2010/main" val="26011568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69008"/>
          </a:xfrm>
        </p:spPr>
        <p:txBody>
          <a:bodyPr>
            <a:normAutofit fontScale="85000" lnSpcReduction="20000"/>
          </a:bodyPr>
          <a:lstStyle/>
          <a:p>
            <a:pPr marL="64008" indent="0" algn="ctr">
              <a:buNone/>
            </a:pPr>
            <a:r>
              <a:rPr lang="en-US" b="1" dirty="0"/>
              <a:t>Comprehensible </a:t>
            </a:r>
            <a:r>
              <a:rPr lang="en-US" b="1" dirty="0" smtClean="0"/>
              <a:t>input</a:t>
            </a:r>
          </a:p>
          <a:p>
            <a:pPr marL="64008" indent="0" algn="ctr">
              <a:buNone/>
            </a:pPr>
            <a:endParaRPr lang="en-US" b="1" dirty="0"/>
          </a:p>
          <a:p>
            <a:r>
              <a:rPr lang="en-US" dirty="0"/>
              <a:t>learners acquire language by "</a:t>
            </a:r>
            <a:r>
              <a:rPr lang="en-US" dirty="0" err="1"/>
              <a:t>intaking</a:t>
            </a:r>
            <a:r>
              <a:rPr lang="en-US" dirty="0"/>
              <a:t>" and</a:t>
            </a:r>
          </a:p>
          <a:p>
            <a:pPr marL="64008" indent="0">
              <a:buNone/>
            </a:pPr>
            <a:r>
              <a:rPr lang="en-US" dirty="0" smtClean="0"/>
              <a:t>    understanding </a:t>
            </a:r>
            <a:r>
              <a:rPr lang="en-US" dirty="0"/>
              <a:t>language that is a "</a:t>
            </a:r>
            <a:r>
              <a:rPr lang="en-US" dirty="0" smtClean="0"/>
              <a:t>little</a:t>
            </a:r>
          </a:p>
          <a:p>
            <a:pPr marL="64008" indent="0">
              <a:buNone/>
            </a:pPr>
            <a:r>
              <a:rPr lang="en-US" dirty="0"/>
              <a:t> </a:t>
            </a:r>
            <a:r>
              <a:rPr lang="en-US" dirty="0" smtClean="0"/>
              <a:t>   beyond</a:t>
            </a:r>
            <a:r>
              <a:rPr lang="en-US" dirty="0"/>
              <a:t>" their current level of </a:t>
            </a:r>
            <a:r>
              <a:rPr lang="en-US" dirty="0" smtClean="0"/>
              <a:t>competence</a:t>
            </a:r>
          </a:p>
          <a:p>
            <a:pPr marL="64008" indent="0">
              <a:buNone/>
            </a:pPr>
            <a:r>
              <a:rPr lang="en-US" dirty="0"/>
              <a:t> </a:t>
            </a:r>
            <a:r>
              <a:rPr lang="en-US" dirty="0" smtClean="0"/>
              <a:t>   </a:t>
            </a:r>
            <a:r>
              <a:rPr lang="en-US" dirty="0"/>
              <a:t>(</a:t>
            </a:r>
            <a:r>
              <a:rPr lang="en-US" dirty="0" err="1"/>
              <a:t>Krashen</a:t>
            </a:r>
            <a:r>
              <a:rPr lang="en-US" dirty="0"/>
              <a:t>. 1981. p. </a:t>
            </a:r>
            <a:r>
              <a:rPr lang="en-US" dirty="0" smtClean="0"/>
              <a:t>103)</a:t>
            </a:r>
          </a:p>
          <a:p>
            <a:r>
              <a:rPr lang="en-US" dirty="0" smtClean="0"/>
              <a:t>a </a:t>
            </a:r>
            <a:r>
              <a:rPr lang="en-US" dirty="0"/>
              <a:t>child understands "get your pencil"</a:t>
            </a:r>
          </a:p>
          <a:p>
            <a:r>
              <a:rPr lang="en-US" dirty="0"/>
              <a:t>alter this slightly: "get my pencils"</a:t>
            </a:r>
          </a:p>
          <a:p>
            <a:r>
              <a:rPr lang="en-US" dirty="0"/>
              <a:t>an appropriate linguistic and cognitive challenge </a:t>
            </a:r>
            <a:r>
              <a:rPr lang="en-US" dirty="0" smtClean="0"/>
              <a:t>- new </a:t>
            </a:r>
            <a:r>
              <a:rPr lang="en-US" dirty="0"/>
              <a:t>information building on prior knowledge </a:t>
            </a:r>
            <a:r>
              <a:rPr lang="en-US" dirty="0" smtClean="0"/>
              <a:t>– is comprehensible    </a:t>
            </a:r>
          </a:p>
          <a:p>
            <a:r>
              <a:rPr lang="en-US" dirty="0" smtClean="0"/>
              <a:t>need </a:t>
            </a:r>
            <a:r>
              <a:rPr lang="en-US" dirty="0"/>
              <a:t>to know where students 'are at" to provide</a:t>
            </a:r>
          </a:p>
          <a:p>
            <a:pPr marL="64008" indent="0">
              <a:buNone/>
            </a:pPr>
            <a:r>
              <a:rPr lang="en-US" dirty="0" smtClean="0"/>
              <a:t>    "</a:t>
            </a:r>
            <a:r>
              <a:rPr lang="en-US" dirty="0"/>
              <a:t>input" that is just beyond their current level</a:t>
            </a:r>
          </a:p>
          <a:p>
            <a:r>
              <a:rPr lang="en-US" dirty="0"/>
              <a:t>i+ 1</a:t>
            </a:r>
          </a:p>
          <a:p>
            <a:endParaRPr lang="en-US" dirty="0"/>
          </a:p>
        </p:txBody>
      </p:sp>
    </p:spTree>
    <p:extLst>
      <p:ext uri="{BB962C8B-B14F-4D97-AF65-F5344CB8AC3E}">
        <p14:creationId xmlns:p14="http://schemas.microsoft.com/office/powerpoint/2010/main" val="30721956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lstStyle/>
          <a:p>
            <a:pPr marL="64008" indent="0" algn="ctr">
              <a:buNone/>
            </a:pPr>
            <a:r>
              <a:rPr lang="en-US" dirty="0"/>
              <a:t>IML 2011 French </a:t>
            </a:r>
            <a:r>
              <a:rPr lang="en-US" dirty="0" smtClean="0"/>
              <a:t>Level </a:t>
            </a:r>
            <a:r>
              <a:rPr lang="en-US" dirty="0"/>
              <a:t>4, </a:t>
            </a:r>
            <a:r>
              <a:rPr lang="en-US" dirty="0" smtClean="0"/>
              <a:t>Unit 4</a:t>
            </a:r>
          </a:p>
          <a:p>
            <a:pPr marL="64008" indent="0" algn="ctr">
              <a:buNone/>
            </a:pPr>
            <a:endParaRPr lang="en-US" dirty="0"/>
          </a:p>
          <a:p>
            <a:r>
              <a:rPr lang="en-US" dirty="0"/>
              <a:t>Functions</a:t>
            </a:r>
          </a:p>
          <a:p>
            <a:pPr marL="64008" lvl="0" indent="0">
              <a:buNone/>
            </a:pPr>
            <a:r>
              <a:rPr lang="en-US" dirty="0" smtClean="0"/>
              <a:t>	- Expressing sadness/joy</a:t>
            </a:r>
          </a:p>
          <a:p>
            <a:r>
              <a:rPr lang="en-US" dirty="0" smtClean="0"/>
              <a:t>Grammar</a:t>
            </a:r>
            <a:endParaRPr lang="en-US" dirty="0"/>
          </a:p>
          <a:p>
            <a:pPr marL="64008" lvl="0" indent="0">
              <a:buNone/>
            </a:pPr>
            <a:r>
              <a:rPr lang="en-US" dirty="0" smtClean="0"/>
              <a:t>	- Comparative </a:t>
            </a:r>
            <a:r>
              <a:rPr lang="en-US" dirty="0"/>
              <a:t>&amp; </a:t>
            </a:r>
            <a:r>
              <a:rPr lang="en-US" dirty="0" smtClean="0"/>
              <a:t>superlative</a:t>
            </a:r>
          </a:p>
          <a:p>
            <a:r>
              <a:rPr lang="en-US" dirty="0" smtClean="0"/>
              <a:t>Speaking </a:t>
            </a:r>
            <a:r>
              <a:rPr lang="en-US" dirty="0"/>
              <a:t>standard</a:t>
            </a:r>
          </a:p>
          <a:p>
            <a:pPr marL="64008" indent="0">
              <a:buNone/>
            </a:pPr>
            <a:r>
              <a:rPr lang="en-US" dirty="0"/>
              <a:t>	</a:t>
            </a:r>
            <a:r>
              <a:rPr lang="en-US" dirty="0" smtClean="0"/>
              <a:t>- Convey </a:t>
            </a:r>
            <a:r>
              <a:rPr lang="en-US" dirty="0"/>
              <a:t>connected thoughts &amp; ideas </a:t>
            </a:r>
            <a:r>
              <a:rPr lang="en-US" dirty="0" smtClean="0"/>
              <a:t>	  coherently</a:t>
            </a:r>
            <a:r>
              <a:rPr lang="en-US" dirty="0"/>
              <a:t> </a:t>
            </a:r>
            <a:r>
              <a:rPr lang="en-US" dirty="0" smtClean="0"/>
              <a:t>&amp; </a:t>
            </a:r>
            <a:r>
              <a:rPr lang="en-US" dirty="0"/>
              <a:t>flexibly</a:t>
            </a:r>
          </a:p>
          <a:p>
            <a:pPr marL="64008" lvl="0" indent="0">
              <a:buNone/>
            </a:pPr>
            <a:r>
              <a:rPr lang="en-US" dirty="0" smtClean="0"/>
              <a:t>	-Convey </a:t>
            </a:r>
            <a:r>
              <a:rPr lang="en-US" dirty="0"/>
              <a:t>intention &amp; attitude </a:t>
            </a:r>
            <a:r>
              <a:rPr lang="en-US" dirty="0" smtClean="0"/>
              <a:t>	  	        	  effectively</a:t>
            </a:r>
            <a:endParaRPr lang="en-US" dirty="0"/>
          </a:p>
        </p:txBody>
      </p:sp>
    </p:spTree>
    <p:extLst>
      <p:ext uri="{BB962C8B-B14F-4D97-AF65-F5344CB8AC3E}">
        <p14:creationId xmlns:p14="http://schemas.microsoft.com/office/powerpoint/2010/main" val="3583361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97608"/>
          </a:xfrm>
        </p:spPr>
        <p:txBody>
          <a:bodyPr/>
          <a:lstStyle/>
          <a:p>
            <a:pPr marL="64008" indent="0" algn="ctr">
              <a:buNone/>
            </a:pPr>
            <a:r>
              <a:rPr lang="en-US" b="1" dirty="0" smtClean="0"/>
              <a:t>From course outline to student use</a:t>
            </a:r>
          </a:p>
          <a:p>
            <a:pPr marL="64008" indent="0" algn="ctr">
              <a:buNone/>
            </a:pPr>
            <a:endParaRPr lang="en-AU" b="1" dirty="0"/>
          </a:p>
          <a:p>
            <a:r>
              <a:rPr lang="en-AU" b="1" dirty="0" smtClean="0"/>
              <a:t>Ecstatic			More</a:t>
            </a:r>
          </a:p>
          <a:p>
            <a:r>
              <a:rPr lang="en-AU" b="1" dirty="0" smtClean="0"/>
              <a:t>Jubilant			Less</a:t>
            </a:r>
          </a:p>
          <a:p>
            <a:r>
              <a:rPr lang="en-AU" b="1" dirty="0" smtClean="0"/>
              <a:t>Happy				…as…</a:t>
            </a:r>
          </a:p>
          <a:p>
            <a:r>
              <a:rPr lang="en-AU" b="1" dirty="0" smtClean="0"/>
              <a:t>Content		Happy as a pig</a:t>
            </a:r>
          </a:p>
          <a:p>
            <a:r>
              <a:rPr lang="en-AU" b="1" dirty="0" smtClean="0"/>
              <a:t>Unhappy	     How do we teach it?</a:t>
            </a:r>
          </a:p>
          <a:p>
            <a:r>
              <a:rPr lang="en-AU" b="1" dirty="0" smtClean="0"/>
              <a:t>Sad		How do students understand</a:t>
            </a:r>
          </a:p>
          <a:p>
            <a:r>
              <a:rPr lang="en-AU" b="1" dirty="0" smtClean="0"/>
              <a:t>Depressed		it enough to use it?</a:t>
            </a:r>
            <a:endParaRPr lang="en-US" b="1" dirty="0"/>
          </a:p>
        </p:txBody>
      </p:sp>
    </p:spTree>
    <p:extLst>
      <p:ext uri="{BB962C8B-B14F-4D97-AF65-F5344CB8AC3E}">
        <p14:creationId xmlns:p14="http://schemas.microsoft.com/office/powerpoint/2010/main" val="1404709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lstStyle/>
          <a:p>
            <a:pPr marL="64008" indent="0" algn="ctr">
              <a:buNone/>
            </a:pPr>
            <a:r>
              <a:rPr lang="en-US" b="1" dirty="0" smtClean="0"/>
              <a:t>IRDP</a:t>
            </a:r>
          </a:p>
          <a:p>
            <a:pPr marL="64008" indent="0" algn="ctr">
              <a:buNone/>
            </a:pPr>
            <a:endParaRPr lang="en-US" b="1" dirty="0"/>
          </a:p>
          <a:p>
            <a:r>
              <a:rPr lang="en-US" dirty="0"/>
              <a:t>Input</a:t>
            </a:r>
          </a:p>
          <a:p>
            <a:r>
              <a:rPr lang="en-US" dirty="0"/>
              <a:t>Recognition </a:t>
            </a:r>
            <a:endParaRPr lang="en-US" dirty="0" smtClean="0"/>
          </a:p>
          <a:p>
            <a:r>
              <a:rPr lang="en-US" dirty="0" smtClean="0"/>
              <a:t>Discrimination </a:t>
            </a:r>
          </a:p>
          <a:p>
            <a:r>
              <a:rPr lang="en-US" dirty="0" smtClean="0"/>
              <a:t>Production</a:t>
            </a:r>
          </a:p>
          <a:p>
            <a:pPr marL="64008" indent="0">
              <a:buNone/>
            </a:pPr>
            <a:endParaRPr lang="en-US" dirty="0"/>
          </a:p>
          <a:p>
            <a:r>
              <a:rPr lang="en-US" dirty="0"/>
              <a:t>More effective than just listen &amp; repeat</a:t>
            </a:r>
          </a:p>
          <a:p>
            <a:endParaRPr lang="en-US" dirty="0"/>
          </a:p>
        </p:txBody>
      </p:sp>
    </p:spTree>
    <p:extLst>
      <p:ext uri="{BB962C8B-B14F-4D97-AF65-F5344CB8AC3E}">
        <p14:creationId xmlns:p14="http://schemas.microsoft.com/office/powerpoint/2010/main" val="4226684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lstStyle/>
          <a:p>
            <a:pPr marL="64008" indent="0" algn="ctr">
              <a:buNone/>
            </a:pPr>
            <a:r>
              <a:rPr lang="en-US" b="1" dirty="0" smtClean="0"/>
              <a:t>Input</a:t>
            </a:r>
          </a:p>
          <a:p>
            <a:pPr marL="64008" indent="0" algn="ctr">
              <a:buNone/>
            </a:pPr>
            <a:endParaRPr lang="en-AU" b="1" dirty="0"/>
          </a:p>
          <a:p>
            <a:r>
              <a:rPr lang="en-US" dirty="0"/>
              <a:t>This is an </a:t>
            </a:r>
            <a:r>
              <a:rPr lang="en-US" dirty="0" smtClean="0"/>
              <a:t>apple</a:t>
            </a:r>
          </a:p>
          <a:p>
            <a:pPr marL="64008" indent="0">
              <a:buNone/>
            </a:pPr>
            <a:r>
              <a:rPr lang="en-US" dirty="0" smtClean="0"/>
              <a:t> </a:t>
            </a:r>
          </a:p>
          <a:p>
            <a:r>
              <a:rPr lang="en-US" dirty="0" smtClean="0"/>
              <a:t>This </a:t>
            </a:r>
            <a:r>
              <a:rPr lang="en-US" dirty="0"/>
              <a:t>is a </a:t>
            </a:r>
            <a:r>
              <a:rPr lang="en-US" dirty="0" smtClean="0"/>
              <a:t>pear</a:t>
            </a:r>
          </a:p>
          <a:p>
            <a:pPr marL="64008" indent="0">
              <a:buNone/>
            </a:pPr>
            <a:endParaRPr lang="en-US" dirty="0" smtClean="0"/>
          </a:p>
          <a:p>
            <a:r>
              <a:rPr lang="en-US" dirty="0" smtClean="0"/>
              <a:t>This </a:t>
            </a:r>
            <a:r>
              <a:rPr lang="en-US" dirty="0"/>
              <a:t>is a banana</a:t>
            </a:r>
          </a:p>
          <a:p>
            <a:pPr marL="64008" indent="0" algn="ctr">
              <a:buNone/>
            </a:pPr>
            <a:endParaRPr lang="en-US" b="1" dirty="0"/>
          </a:p>
        </p:txBody>
      </p:sp>
    </p:spTree>
    <p:extLst>
      <p:ext uri="{BB962C8B-B14F-4D97-AF65-F5344CB8AC3E}">
        <p14:creationId xmlns:p14="http://schemas.microsoft.com/office/powerpoint/2010/main" val="27631355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lstStyle/>
          <a:p>
            <a:pPr marL="64008" indent="0" algn="ctr">
              <a:buNone/>
            </a:pPr>
            <a:r>
              <a:rPr lang="en-US" b="1" dirty="0" smtClean="0"/>
              <a:t>Recognition</a:t>
            </a:r>
          </a:p>
          <a:p>
            <a:pPr marL="64008" indent="0" algn="ctr">
              <a:buNone/>
            </a:pPr>
            <a:endParaRPr lang="en-US" b="1" dirty="0"/>
          </a:p>
          <a:p>
            <a:r>
              <a:rPr lang="en-US" dirty="0" smtClean="0"/>
              <a:t>Is this an apple</a:t>
            </a:r>
            <a:r>
              <a:rPr lang="en-US" dirty="0" smtClean="0">
                <a:latin typeface="Arial" pitchFamily="34" charset="0"/>
                <a:cs typeface="Arial" pitchFamily="34" charset="0"/>
              </a:rPr>
              <a:t>?		Yes/No</a:t>
            </a:r>
          </a:p>
          <a:p>
            <a:endParaRPr lang="en-AU" dirty="0"/>
          </a:p>
          <a:p>
            <a:r>
              <a:rPr lang="en-AU" dirty="0" smtClean="0"/>
              <a:t>Is this a pear</a:t>
            </a:r>
            <a:r>
              <a:rPr lang="en-AU" dirty="0" smtClean="0">
                <a:latin typeface="Arial" pitchFamily="34" charset="0"/>
                <a:cs typeface="Arial" pitchFamily="34" charset="0"/>
              </a:rPr>
              <a:t>?		Yes/No</a:t>
            </a:r>
          </a:p>
          <a:p>
            <a:pPr marL="64008" indent="0">
              <a:buNone/>
            </a:pPr>
            <a:endParaRPr lang="en-AU" dirty="0">
              <a:latin typeface="Arial" pitchFamily="34" charset="0"/>
              <a:cs typeface="Arial" pitchFamily="34" charset="0"/>
            </a:endParaRPr>
          </a:p>
          <a:p>
            <a:r>
              <a:rPr lang="en-AU" dirty="0" smtClean="0">
                <a:cs typeface="Arial" pitchFamily="34" charset="0"/>
              </a:rPr>
              <a:t>Is this a banana</a:t>
            </a:r>
            <a:r>
              <a:rPr lang="en-AU" dirty="0" smtClean="0">
                <a:latin typeface="Arial" pitchFamily="34" charset="0"/>
                <a:cs typeface="Arial" pitchFamily="34" charset="0"/>
              </a:rPr>
              <a:t>?		Yes/No</a:t>
            </a:r>
            <a:endParaRPr lang="en-US" dirty="0">
              <a:latin typeface="Arial" pitchFamily="34" charset="0"/>
              <a:cs typeface="Arial" pitchFamily="34" charset="0"/>
            </a:endParaRPr>
          </a:p>
        </p:txBody>
      </p:sp>
    </p:spTree>
    <p:extLst>
      <p:ext uri="{BB962C8B-B14F-4D97-AF65-F5344CB8AC3E}">
        <p14:creationId xmlns:p14="http://schemas.microsoft.com/office/powerpoint/2010/main" val="17609094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lstStyle/>
          <a:p>
            <a:pPr marL="64008" indent="0" algn="ctr">
              <a:buNone/>
            </a:pPr>
            <a:r>
              <a:rPr lang="en-US" b="1" dirty="0" smtClean="0"/>
              <a:t>Discrimination</a:t>
            </a:r>
          </a:p>
          <a:p>
            <a:pPr marL="64008" indent="0">
              <a:buNone/>
            </a:pPr>
            <a:endParaRPr lang="en-AU" b="1" dirty="0"/>
          </a:p>
          <a:p>
            <a:r>
              <a:rPr lang="en-US" dirty="0" smtClean="0"/>
              <a:t>Is </a:t>
            </a:r>
            <a:r>
              <a:rPr lang="en-US" dirty="0"/>
              <a:t>this an apple or a pear</a:t>
            </a:r>
            <a:r>
              <a:rPr lang="en-US" dirty="0">
                <a:latin typeface="Arial" pitchFamily="34" charset="0"/>
                <a:cs typeface="Arial" pitchFamily="34" charset="0"/>
              </a:rPr>
              <a:t>?</a:t>
            </a:r>
          </a:p>
          <a:p>
            <a:pPr marL="64008" indent="0">
              <a:buNone/>
            </a:pPr>
            <a:endParaRPr lang="en-US" dirty="0"/>
          </a:p>
          <a:p>
            <a:r>
              <a:rPr lang="en-US" dirty="0" smtClean="0"/>
              <a:t>Is </a:t>
            </a:r>
            <a:r>
              <a:rPr lang="en-US" dirty="0"/>
              <a:t>this a banana or an apple</a:t>
            </a:r>
            <a:r>
              <a:rPr lang="en-US" dirty="0" smtClean="0">
                <a:latin typeface="Arial" pitchFamily="34" charset="0"/>
                <a:cs typeface="Arial" pitchFamily="34" charset="0"/>
              </a:rPr>
              <a:t>?</a:t>
            </a:r>
          </a:p>
          <a:p>
            <a:pPr marL="64008" indent="0">
              <a:buNone/>
            </a:pPr>
            <a:endParaRPr lang="en-US" dirty="0"/>
          </a:p>
          <a:p>
            <a:r>
              <a:rPr lang="en-US" dirty="0"/>
              <a:t>Is this a pear or a banana</a:t>
            </a:r>
            <a:r>
              <a:rPr lang="en-US" dirty="0">
                <a:latin typeface="Arial" pitchFamily="34" charset="0"/>
                <a:cs typeface="Arial" pitchFamily="34" charset="0"/>
              </a:rPr>
              <a:t>?</a:t>
            </a:r>
          </a:p>
          <a:p>
            <a:pPr marL="64008" indent="0">
              <a:buNone/>
            </a:pPr>
            <a:endParaRPr lang="en-US" b="1" dirty="0"/>
          </a:p>
        </p:txBody>
      </p:sp>
    </p:spTree>
    <p:extLst>
      <p:ext uri="{BB962C8B-B14F-4D97-AF65-F5344CB8AC3E}">
        <p14:creationId xmlns:p14="http://schemas.microsoft.com/office/powerpoint/2010/main" val="2474538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67400"/>
          </a:xfrm>
        </p:spPr>
        <p:txBody>
          <a:bodyPr>
            <a:normAutofit fontScale="77500" lnSpcReduction="20000"/>
          </a:bodyPr>
          <a:lstStyle/>
          <a:p>
            <a:pPr marL="0" indent="0" algn="ctr">
              <a:buNone/>
            </a:pPr>
            <a:r>
              <a:rPr lang="en-US" b="1" dirty="0"/>
              <a:t>IML Criteria &amp; Standards </a:t>
            </a:r>
            <a:r>
              <a:rPr lang="en-US" b="1" dirty="0" smtClean="0"/>
              <a:t>Levels </a:t>
            </a:r>
            <a:r>
              <a:rPr lang="en-US" b="1" dirty="0"/>
              <a:t>4 </a:t>
            </a:r>
            <a:r>
              <a:rPr lang="en-US" b="1" dirty="0" smtClean="0"/>
              <a:t>– 6</a:t>
            </a:r>
          </a:p>
          <a:p>
            <a:pPr marL="0" indent="0" algn="ctr">
              <a:buNone/>
            </a:pPr>
            <a:endParaRPr lang="en-US" dirty="0"/>
          </a:p>
          <a:p>
            <a:pPr marL="0" indent="0">
              <a:buNone/>
            </a:pPr>
            <a:r>
              <a:rPr lang="en-US" dirty="0"/>
              <a:t>Highly proficient </a:t>
            </a:r>
            <a:r>
              <a:rPr lang="en-US" b="1" dirty="0"/>
              <a:t>Speaking :</a:t>
            </a:r>
            <a:endParaRPr lang="en-US" dirty="0"/>
          </a:p>
          <a:p>
            <a:pPr lvl="0"/>
            <a:r>
              <a:rPr lang="en-US" dirty="0"/>
              <a:t>Extensive range of vocabulary and grammatical features on</a:t>
            </a:r>
            <a:br>
              <a:rPr lang="en-US" dirty="0"/>
            </a:br>
            <a:r>
              <a:rPr lang="en-US" dirty="0"/>
              <a:t>familiar topics, used with a high level of accuracy</a:t>
            </a:r>
          </a:p>
          <a:p>
            <a:pPr lvl="0"/>
            <a:r>
              <a:rPr lang="en-US" dirty="0"/>
              <a:t>Very good pronunciation, intonation, rhythm and emphasis</a:t>
            </a:r>
          </a:p>
          <a:p>
            <a:pPr lvl="0"/>
            <a:r>
              <a:rPr lang="en-US" dirty="0"/>
              <a:t>Exchange initiated and maintained with little or no</a:t>
            </a:r>
            <a:br>
              <a:rPr lang="en-US" dirty="0"/>
            </a:br>
            <a:r>
              <a:rPr lang="en-US" dirty="0"/>
              <a:t>prompting</a:t>
            </a:r>
          </a:p>
          <a:p>
            <a:pPr lvl="0"/>
            <a:r>
              <a:rPr lang="en-US" dirty="0"/>
              <a:t>Register is appropriate to the situation</a:t>
            </a:r>
          </a:p>
          <a:p>
            <a:pPr lvl="0"/>
            <a:r>
              <a:rPr lang="en-US" dirty="0"/>
              <a:t>Demonstrated sensitivity to cultural contexts</a:t>
            </a:r>
          </a:p>
          <a:p>
            <a:pPr lvl="0"/>
            <a:r>
              <a:rPr lang="en-US" dirty="0"/>
              <a:t>Ability to convey connected thoughts and ideas </a:t>
            </a:r>
            <a:r>
              <a:rPr lang="en-US" dirty="0" smtClean="0"/>
              <a:t>coherently and </a:t>
            </a:r>
            <a:r>
              <a:rPr lang="en-US" dirty="0"/>
              <a:t>flexibly</a:t>
            </a:r>
          </a:p>
          <a:p>
            <a:pPr lvl="0"/>
            <a:r>
              <a:rPr lang="en-US" dirty="0"/>
              <a:t>Ability to convey intention and attitude effectively</a:t>
            </a:r>
          </a:p>
          <a:p>
            <a:pPr lvl="0"/>
            <a:r>
              <a:rPr lang="en-US" dirty="0"/>
              <a:t>Ability to use appropriate pause fillers, non-verbal</a:t>
            </a:r>
            <a:br>
              <a:rPr lang="en-US" dirty="0"/>
            </a:br>
            <a:r>
              <a:rPr lang="en-US" dirty="0"/>
              <a:t>techniques and repair strategies effectively</a:t>
            </a:r>
          </a:p>
          <a:p>
            <a:pPr marL="0" indent="0">
              <a:buNone/>
            </a:pPr>
            <a:endParaRPr lang="en-US" dirty="0"/>
          </a:p>
        </p:txBody>
      </p:sp>
    </p:spTree>
    <p:extLst>
      <p:ext uri="{BB962C8B-B14F-4D97-AF65-F5344CB8AC3E}">
        <p14:creationId xmlns:p14="http://schemas.microsoft.com/office/powerpoint/2010/main" val="12647373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lstStyle/>
          <a:p>
            <a:pPr marL="64008" indent="0" algn="ctr">
              <a:buNone/>
            </a:pPr>
            <a:r>
              <a:rPr lang="en-AU" b="1" dirty="0" smtClean="0"/>
              <a:t>Production</a:t>
            </a:r>
          </a:p>
          <a:p>
            <a:pPr marL="64008" indent="0">
              <a:buNone/>
            </a:pPr>
            <a:endParaRPr lang="en-AU" b="1" dirty="0"/>
          </a:p>
          <a:p>
            <a:r>
              <a:rPr lang="en-AU" dirty="0" smtClean="0"/>
              <a:t>What is this</a:t>
            </a:r>
            <a:r>
              <a:rPr lang="en-AU" dirty="0" smtClean="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30942087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lstStyle/>
          <a:p>
            <a:pPr marL="64008" indent="0" algn="ctr">
              <a:buNone/>
            </a:pPr>
            <a:r>
              <a:rPr lang="en-AU" b="1" dirty="0" smtClean="0"/>
              <a:t>Input</a:t>
            </a:r>
          </a:p>
          <a:p>
            <a:pPr marL="64008" indent="0" algn="ctr">
              <a:buNone/>
            </a:pPr>
            <a:endParaRPr lang="en-AU" dirty="0"/>
          </a:p>
          <a:p>
            <a:pPr marL="64008" indent="0">
              <a:buNone/>
            </a:pPr>
            <a:r>
              <a:rPr lang="en-AU" dirty="0" smtClean="0"/>
              <a:t>Assume students know colours</a:t>
            </a:r>
          </a:p>
          <a:p>
            <a:pPr marL="64008" indent="0">
              <a:buNone/>
            </a:pPr>
            <a:endParaRPr lang="en-AU" dirty="0"/>
          </a:p>
          <a:p>
            <a:r>
              <a:rPr lang="en-AU" dirty="0" smtClean="0"/>
              <a:t>The apple is red</a:t>
            </a:r>
          </a:p>
          <a:p>
            <a:pPr marL="64008" indent="0">
              <a:buNone/>
            </a:pPr>
            <a:endParaRPr lang="en-AU" dirty="0" smtClean="0"/>
          </a:p>
          <a:p>
            <a:r>
              <a:rPr lang="en-AU" dirty="0" smtClean="0"/>
              <a:t>The pear is green</a:t>
            </a:r>
          </a:p>
          <a:p>
            <a:pPr marL="64008" indent="0">
              <a:buNone/>
            </a:pPr>
            <a:endParaRPr lang="en-AU" dirty="0" smtClean="0"/>
          </a:p>
          <a:p>
            <a:r>
              <a:rPr lang="en-AU" dirty="0" smtClean="0"/>
              <a:t>The banana is yellow</a:t>
            </a:r>
            <a:endParaRPr lang="en-US" dirty="0"/>
          </a:p>
        </p:txBody>
      </p:sp>
    </p:spTree>
    <p:extLst>
      <p:ext uri="{BB962C8B-B14F-4D97-AF65-F5344CB8AC3E}">
        <p14:creationId xmlns:p14="http://schemas.microsoft.com/office/powerpoint/2010/main" val="40078177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lstStyle/>
          <a:p>
            <a:pPr marL="64008" indent="0" algn="ctr">
              <a:buNone/>
            </a:pPr>
            <a:r>
              <a:rPr lang="en-AU" b="1" dirty="0" smtClean="0"/>
              <a:t>Recognition</a:t>
            </a:r>
          </a:p>
          <a:p>
            <a:pPr marL="64008" indent="0">
              <a:buNone/>
            </a:pPr>
            <a:endParaRPr lang="en-AU" dirty="0"/>
          </a:p>
          <a:p>
            <a:r>
              <a:rPr lang="en-AU" dirty="0" smtClean="0"/>
              <a:t>What colour is the apple</a:t>
            </a:r>
            <a:r>
              <a:rPr lang="en-AU" dirty="0" smtClean="0">
                <a:latin typeface="Arial" pitchFamily="34" charset="0"/>
                <a:cs typeface="Arial" pitchFamily="34" charset="0"/>
              </a:rPr>
              <a:t>?</a:t>
            </a:r>
          </a:p>
          <a:p>
            <a:pPr marL="64008" indent="0">
              <a:buNone/>
            </a:pPr>
            <a:r>
              <a:rPr lang="en-AU" dirty="0">
                <a:latin typeface="Arial" pitchFamily="34" charset="0"/>
                <a:cs typeface="Arial" pitchFamily="34" charset="0"/>
              </a:rPr>
              <a:t>	</a:t>
            </a:r>
            <a:r>
              <a:rPr lang="en-AU" dirty="0" smtClean="0">
                <a:cs typeface="Arial" pitchFamily="34" charset="0"/>
              </a:rPr>
              <a:t>- Red</a:t>
            </a:r>
          </a:p>
          <a:p>
            <a:pPr marL="64008" indent="0">
              <a:buNone/>
            </a:pPr>
            <a:endParaRPr lang="en-AU" dirty="0" smtClean="0">
              <a:cs typeface="Arial" pitchFamily="34" charset="0"/>
            </a:endParaRPr>
          </a:p>
          <a:p>
            <a:r>
              <a:rPr lang="en-AU" dirty="0" smtClean="0">
                <a:cs typeface="Arial" pitchFamily="34" charset="0"/>
              </a:rPr>
              <a:t>What colour is the pear</a:t>
            </a:r>
            <a:r>
              <a:rPr lang="en-AU" dirty="0" smtClean="0">
                <a:latin typeface="Arial" pitchFamily="34" charset="0"/>
                <a:cs typeface="Arial" pitchFamily="34" charset="0"/>
              </a:rPr>
              <a:t>?</a:t>
            </a:r>
          </a:p>
          <a:p>
            <a:pPr marL="64008" indent="0">
              <a:buNone/>
            </a:pPr>
            <a:r>
              <a:rPr lang="en-AU" dirty="0">
                <a:latin typeface="Arial" pitchFamily="34" charset="0"/>
                <a:cs typeface="Arial" pitchFamily="34" charset="0"/>
              </a:rPr>
              <a:t>	</a:t>
            </a:r>
            <a:r>
              <a:rPr lang="en-AU" dirty="0" smtClean="0">
                <a:cs typeface="Arial" pitchFamily="34" charset="0"/>
              </a:rPr>
              <a:t>- Green</a:t>
            </a:r>
          </a:p>
          <a:p>
            <a:pPr marL="64008" indent="0">
              <a:buNone/>
            </a:pPr>
            <a:endParaRPr lang="en-AU" dirty="0" smtClean="0">
              <a:cs typeface="Arial" pitchFamily="34" charset="0"/>
            </a:endParaRPr>
          </a:p>
          <a:p>
            <a:r>
              <a:rPr lang="en-AU" dirty="0" smtClean="0">
                <a:cs typeface="Arial" pitchFamily="34" charset="0"/>
              </a:rPr>
              <a:t>What colour is the banana</a:t>
            </a:r>
            <a:r>
              <a:rPr lang="en-AU" dirty="0" smtClean="0">
                <a:latin typeface="Arial" pitchFamily="34" charset="0"/>
                <a:cs typeface="Arial" pitchFamily="34" charset="0"/>
              </a:rPr>
              <a:t>?</a:t>
            </a:r>
          </a:p>
          <a:p>
            <a:pPr marL="64008" indent="0">
              <a:buNone/>
            </a:pPr>
            <a:r>
              <a:rPr lang="en-AU" dirty="0">
                <a:latin typeface="Arial" pitchFamily="34" charset="0"/>
                <a:cs typeface="Arial" pitchFamily="34" charset="0"/>
              </a:rPr>
              <a:t>	</a:t>
            </a:r>
            <a:r>
              <a:rPr lang="en-AU" dirty="0" smtClean="0">
                <a:cs typeface="Arial" pitchFamily="34" charset="0"/>
              </a:rPr>
              <a:t>- Yellow</a:t>
            </a:r>
            <a:endParaRPr lang="en-US" dirty="0">
              <a:cs typeface="Arial" pitchFamily="34" charset="0"/>
            </a:endParaRPr>
          </a:p>
        </p:txBody>
      </p:sp>
    </p:spTree>
    <p:extLst>
      <p:ext uri="{BB962C8B-B14F-4D97-AF65-F5344CB8AC3E}">
        <p14:creationId xmlns:p14="http://schemas.microsoft.com/office/powerpoint/2010/main" val="6893498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05800" cy="6073808"/>
          </a:xfrm>
        </p:spPr>
        <p:txBody>
          <a:bodyPr/>
          <a:lstStyle/>
          <a:p>
            <a:pPr marL="64008" indent="0" algn="ctr">
              <a:buNone/>
            </a:pPr>
            <a:r>
              <a:rPr lang="en-AU" b="1" dirty="0" smtClean="0"/>
              <a:t>Discrimination</a:t>
            </a:r>
          </a:p>
          <a:p>
            <a:pPr marL="64008" indent="0">
              <a:buNone/>
            </a:pPr>
            <a:endParaRPr lang="en-AU" dirty="0"/>
          </a:p>
          <a:p>
            <a:r>
              <a:rPr lang="en-US" dirty="0" smtClean="0"/>
              <a:t>What </a:t>
            </a:r>
            <a:r>
              <a:rPr lang="en-US" dirty="0"/>
              <a:t>is red, the apple or the pear</a:t>
            </a:r>
            <a:r>
              <a:rPr lang="en-US" dirty="0">
                <a:latin typeface="Arial" pitchFamily="34" charset="0"/>
                <a:cs typeface="Arial" pitchFamily="34" charset="0"/>
              </a:rPr>
              <a:t>?</a:t>
            </a:r>
          </a:p>
          <a:p>
            <a:pPr marL="64008" indent="0">
              <a:buNone/>
            </a:pPr>
            <a:r>
              <a:rPr lang="en-US" dirty="0" smtClean="0"/>
              <a:t>	- The apple</a:t>
            </a:r>
          </a:p>
          <a:p>
            <a:pPr marL="64008" indent="0">
              <a:buNone/>
            </a:pPr>
            <a:endParaRPr lang="en-US" dirty="0"/>
          </a:p>
          <a:p>
            <a:r>
              <a:rPr lang="en-US" dirty="0" smtClean="0"/>
              <a:t>What </a:t>
            </a:r>
            <a:r>
              <a:rPr lang="en-US" dirty="0"/>
              <a:t>is green, the banana or the pear</a:t>
            </a:r>
            <a:r>
              <a:rPr lang="en-US" dirty="0">
                <a:latin typeface="Arial" pitchFamily="34" charset="0"/>
                <a:cs typeface="Arial" pitchFamily="34" charset="0"/>
              </a:rPr>
              <a:t>?</a:t>
            </a:r>
          </a:p>
          <a:p>
            <a:pPr marL="64008" indent="0">
              <a:buNone/>
            </a:pPr>
            <a:r>
              <a:rPr lang="en-US" dirty="0" smtClean="0"/>
              <a:t>	-</a:t>
            </a:r>
            <a:r>
              <a:rPr lang="en-US" dirty="0"/>
              <a:t> </a:t>
            </a:r>
            <a:r>
              <a:rPr lang="en-US" dirty="0" smtClean="0"/>
              <a:t>The pear</a:t>
            </a:r>
          </a:p>
          <a:p>
            <a:pPr marL="64008" indent="0">
              <a:buNone/>
            </a:pPr>
            <a:endParaRPr lang="en-US" dirty="0"/>
          </a:p>
          <a:p>
            <a:r>
              <a:rPr lang="en-US" dirty="0" smtClean="0"/>
              <a:t>What </a:t>
            </a:r>
            <a:r>
              <a:rPr lang="en-US" dirty="0"/>
              <a:t>is yellow, the banana or </a:t>
            </a:r>
            <a:r>
              <a:rPr lang="en-US" dirty="0" smtClean="0"/>
              <a:t>the apple</a:t>
            </a:r>
            <a:r>
              <a:rPr lang="en-US" dirty="0">
                <a:latin typeface="Arial" pitchFamily="34" charset="0"/>
                <a:cs typeface="Arial" pitchFamily="34" charset="0"/>
              </a:rPr>
              <a:t>?</a:t>
            </a:r>
          </a:p>
          <a:p>
            <a:pPr marL="64008" indent="0">
              <a:buNone/>
            </a:pPr>
            <a:r>
              <a:rPr lang="en-US" dirty="0" smtClean="0"/>
              <a:t>	-</a:t>
            </a:r>
            <a:r>
              <a:rPr lang="en-US" dirty="0"/>
              <a:t> </a:t>
            </a:r>
            <a:r>
              <a:rPr lang="en-US" dirty="0" smtClean="0"/>
              <a:t>The </a:t>
            </a:r>
            <a:r>
              <a:rPr lang="en-US" dirty="0"/>
              <a:t>banana</a:t>
            </a:r>
          </a:p>
          <a:p>
            <a:pPr marL="64008" indent="0">
              <a:buNone/>
            </a:pPr>
            <a:endParaRPr lang="en-US" dirty="0"/>
          </a:p>
        </p:txBody>
      </p:sp>
    </p:spTree>
    <p:extLst>
      <p:ext uri="{BB962C8B-B14F-4D97-AF65-F5344CB8AC3E}">
        <p14:creationId xmlns:p14="http://schemas.microsoft.com/office/powerpoint/2010/main" val="34190691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lstStyle/>
          <a:p>
            <a:pPr marL="64008" indent="0" algn="ctr">
              <a:buNone/>
            </a:pPr>
            <a:r>
              <a:rPr lang="en-AU" b="1" dirty="0" smtClean="0"/>
              <a:t>Production</a:t>
            </a:r>
          </a:p>
          <a:p>
            <a:pPr marL="64008" indent="0">
              <a:buNone/>
            </a:pPr>
            <a:endParaRPr lang="en-AU" dirty="0"/>
          </a:p>
          <a:p>
            <a:r>
              <a:rPr lang="en-US" dirty="0"/>
              <a:t>What is red</a:t>
            </a:r>
            <a:r>
              <a:rPr lang="en-US" dirty="0">
                <a:latin typeface="Arial" pitchFamily="34" charset="0"/>
                <a:cs typeface="Arial" pitchFamily="34" charset="0"/>
              </a:rPr>
              <a:t>?</a:t>
            </a:r>
          </a:p>
          <a:p>
            <a:pPr marL="64008" lvl="0" indent="0">
              <a:buNone/>
            </a:pPr>
            <a:r>
              <a:rPr lang="en-US" dirty="0" smtClean="0"/>
              <a:t>	- The apple</a:t>
            </a:r>
          </a:p>
          <a:p>
            <a:pPr marL="64008" lvl="0" indent="0">
              <a:buNone/>
            </a:pPr>
            <a:endParaRPr lang="en-US" dirty="0" smtClean="0"/>
          </a:p>
          <a:p>
            <a:r>
              <a:rPr lang="en-US" dirty="0" smtClean="0"/>
              <a:t>What </a:t>
            </a:r>
            <a:r>
              <a:rPr lang="en-US" dirty="0"/>
              <a:t>is green</a:t>
            </a:r>
            <a:r>
              <a:rPr lang="en-US" dirty="0">
                <a:latin typeface="Arial" pitchFamily="34" charset="0"/>
                <a:cs typeface="Arial" pitchFamily="34" charset="0"/>
              </a:rPr>
              <a:t>?</a:t>
            </a:r>
          </a:p>
          <a:p>
            <a:pPr marL="64008" lvl="0" indent="0">
              <a:buNone/>
            </a:pPr>
            <a:r>
              <a:rPr lang="en-US" dirty="0" smtClean="0"/>
              <a:t>	- The pear</a:t>
            </a:r>
          </a:p>
          <a:p>
            <a:pPr marL="64008" lvl="0" indent="0">
              <a:buNone/>
            </a:pPr>
            <a:endParaRPr lang="en-US" dirty="0" smtClean="0"/>
          </a:p>
          <a:p>
            <a:r>
              <a:rPr lang="en-US" dirty="0" smtClean="0"/>
              <a:t>What </a:t>
            </a:r>
            <a:r>
              <a:rPr lang="en-US" dirty="0"/>
              <a:t>is yellow</a:t>
            </a:r>
            <a:r>
              <a:rPr lang="en-US" dirty="0">
                <a:latin typeface="Arial" pitchFamily="34" charset="0"/>
                <a:cs typeface="Arial" pitchFamily="34" charset="0"/>
              </a:rPr>
              <a:t>?</a:t>
            </a:r>
          </a:p>
          <a:p>
            <a:pPr marL="64008" indent="0">
              <a:buNone/>
            </a:pPr>
            <a:r>
              <a:rPr lang="en-US" dirty="0" smtClean="0"/>
              <a:t>	-</a:t>
            </a:r>
            <a:r>
              <a:rPr lang="en-US" dirty="0"/>
              <a:t> </a:t>
            </a:r>
            <a:r>
              <a:rPr lang="en-US" dirty="0" smtClean="0"/>
              <a:t>The </a:t>
            </a:r>
            <a:r>
              <a:rPr lang="en-US" dirty="0"/>
              <a:t>banana</a:t>
            </a:r>
          </a:p>
          <a:p>
            <a:pPr marL="64008" indent="0">
              <a:buNone/>
            </a:pPr>
            <a:endParaRPr lang="en-US" dirty="0"/>
          </a:p>
        </p:txBody>
      </p:sp>
    </p:spTree>
    <p:extLst>
      <p:ext uri="{BB962C8B-B14F-4D97-AF65-F5344CB8AC3E}">
        <p14:creationId xmlns:p14="http://schemas.microsoft.com/office/powerpoint/2010/main" val="36533960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lstStyle/>
          <a:p>
            <a:pPr marL="64008" indent="0" algn="ctr">
              <a:buNone/>
            </a:pPr>
            <a:r>
              <a:rPr lang="en-US" b="1" dirty="0" err="1"/>
              <a:t>Practising</a:t>
            </a:r>
            <a:r>
              <a:rPr lang="en-US" b="1" dirty="0"/>
              <a:t> language </a:t>
            </a:r>
            <a:r>
              <a:rPr lang="en-US" b="1" dirty="0" smtClean="0"/>
              <a:t>forms</a:t>
            </a:r>
          </a:p>
          <a:p>
            <a:pPr marL="64008" indent="0" algn="ctr">
              <a:buNone/>
            </a:pPr>
            <a:endParaRPr lang="en-US" b="1" dirty="0"/>
          </a:p>
          <a:p>
            <a:r>
              <a:rPr lang="en-US" dirty="0"/>
              <a:t>Written exercises should relate to students' need to write</a:t>
            </a:r>
          </a:p>
          <a:p>
            <a:r>
              <a:rPr lang="en-US" dirty="0"/>
              <a:t>Listening exercises should contain the type of language that is comprehensible to them </a:t>
            </a:r>
            <a:endParaRPr lang="en-US" dirty="0" smtClean="0"/>
          </a:p>
          <a:p>
            <a:r>
              <a:rPr lang="en-US" dirty="0" smtClean="0"/>
              <a:t>TL </a:t>
            </a:r>
            <a:r>
              <a:rPr lang="en-US" dirty="0"/>
              <a:t>should be </a:t>
            </a:r>
            <a:r>
              <a:rPr lang="en-US" dirty="0" err="1"/>
              <a:t>practised</a:t>
            </a:r>
            <a:r>
              <a:rPr lang="en-US" dirty="0"/>
              <a:t> in the context of potential 'authentic' use, but should also be relevant to individual students' needs</a:t>
            </a:r>
          </a:p>
          <a:p>
            <a:endParaRPr lang="en-US" dirty="0"/>
          </a:p>
        </p:txBody>
      </p:sp>
    </p:spTree>
    <p:extLst>
      <p:ext uri="{BB962C8B-B14F-4D97-AF65-F5344CB8AC3E}">
        <p14:creationId xmlns:p14="http://schemas.microsoft.com/office/powerpoint/2010/main" val="13321279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lstStyle/>
          <a:p>
            <a:pPr marL="64008" indent="0" algn="ctr">
              <a:buNone/>
            </a:pPr>
            <a:r>
              <a:rPr lang="en-US" b="1" dirty="0"/>
              <a:t>Student activities of low </a:t>
            </a:r>
            <a:r>
              <a:rPr lang="en-US" b="1" dirty="0" smtClean="0"/>
              <a:t>value</a:t>
            </a:r>
          </a:p>
          <a:p>
            <a:pPr marL="64008" indent="0" algn="ctr">
              <a:buNone/>
            </a:pPr>
            <a:endParaRPr lang="en-US" b="1" dirty="0"/>
          </a:p>
          <a:p>
            <a:r>
              <a:rPr lang="en-US" dirty="0"/>
              <a:t>Choral/individual repetition</a:t>
            </a:r>
          </a:p>
          <a:p>
            <a:r>
              <a:rPr lang="en-US" dirty="0"/>
              <a:t>Reading aloud from textbook</a:t>
            </a:r>
          </a:p>
          <a:p>
            <a:r>
              <a:rPr lang="en-US" dirty="0"/>
              <a:t>Reading out dialogues/role-plays</a:t>
            </a:r>
          </a:p>
          <a:p>
            <a:r>
              <a:rPr lang="en-US" dirty="0"/>
              <a:t>Translating</a:t>
            </a:r>
          </a:p>
          <a:p>
            <a:r>
              <a:rPr lang="en-US" dirty="0"/>
              <a:t>Copying from board/book</a:t>
            </a:r>
          </a:p>
          <a:p>
            <a:r>
              <a:rPr lang="en-US" dirty="0"/>
              <a:t>Word-searches</a:t>
            </a:r>
          </a:p>
          <a:p>
            <a:endParaRPr lang="en-US" dirty="0"/>
          </a:p>
        </p:txBody>
      </p:sp>
    </p:spTree>
    <p:extLst>
      <p:ext uri="{BB962C8B-B14F-4D97-AF65-F5344CB8AC3E}">
        <p14:creationId xmlns:p14="http://schemas.microsoft.com/office/powerpoint/2010/main" val="9512612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lstStyle/>
          <a:p>
            <a:pPr marL="64008" indent="0" algn="ctr">
              <a:buNone/>
            </a:pPr>
            <a:r>
              <a:rPr lang="en-US" b="1" dirty="0"/>
              <a:t>Student activities of mixed </a:t>
            </a:r>
            <a:r>
              <a:rPr lang="en-US" b="1" dirty="0" smtClean="0"/>
              <a:t>value</a:t>
            </a:r>
          </a:p>
          <a:p>
            <a:pPr marL="64008" indent="0" algn="ctr">
              <a:buNone/>
            </a:pPr>
            <a:endParaRPr lang="en-US" b="1" dirty="0"/>
          </a:p>
          <a:p>
            <a:pPr lvl="0"/>
            <a:r>
              <a:rPr lang="en-US" dirty="0"/>
              <a:t>Drill-like activities</a:t>
            </a:r>
          </a:p>
          <a:p>
            <a:pPr lvl="0"/>
            <a:r>
              <a:rPr lang="en-US" dirty="0"/>
              <a:t>Student-student dialogue</a:t>
            </a:r>
          </a:p>
          <a:p>
            <a:pPr lvl="0"/>
            <a:r>
              <a:rPr lang="en-US" dirty="0"/>
              <a:t>Receiving grammatical explanations</a:t>
            </a:r>
          </a:p>
        </p:txBody>
      </p:sp>
    </p:spTree>
    <p:extLst>
      <p:ext uri="{BB962C8B-B14F-4D97-AF65-F5344CB8AC3E}">
        <p14:creationId xmlns:p14="http://schemas.microsoft.com/office/powerpoint/2010/main" val="27684064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normAutofit lnSpcReduction="10000"/>
          </a:bodyPr>
          <a:lstStyle/>
          <a:p>
            <a:pPr marL="64008" indent="0" algn="ctr">
              <a:buNone/>
            </a:pPr>
            <a:r>
              <a:rPr lang="en-US" b="1" dirty="0"/>
              <a:t>Student activities of high </a:t>
            </a:r>
            <a:r>
              <a:rPr lang="en-US" b="1" dirty="0" smtClean="0"/>
              <a:t>value</a:t>
            </a:r>
          </a:p>
          <a:p>
            <a:pPr marL="64008" indent="0" algn="ctr">
              <a:buNone/>
            </a:pPr>
            <a:endParaRPr lang="en-US" b="1" dirty="0"/>
          </a:p>
          <a:p>
            <a:r>
              <a:rPr lang="en-US" dirty="0"/>
              <a:t>Listening to the TL</a:t>
            </a:r>
          </a:p>
          <a:p>
            <a:r>
              <a:rPr lang="en-US" dirty="0"/>
              <a:t>Replying to questions in the TL</a:t>
            </a:r>
          </a:p>
          <a:p>
            <a:r>
              <a:rPr lang="en-US" dirty="0"/>
              <a:t>Asking questions in the TL</a:t>
            </a:r>
          </a:p>
          <a:p>
            <a:r>
              <a:rPr lang="en-US" dirty="0"/>
              <a:t>Engaging in dramatic activities</a:t>
            </a:r>
          </a:p>
          <a:p>
            <a:r>
              <a:rPr lang="en-US" dirty="0"/>
              <a:t>Increasing active/passive vocabulary</a:t>
            </a:r>
          </a:p>
          <a:p>
            <a:r>
              <a:rPr lang="en-US" dirty="0"/>
              <a:t>Reading silently</a:t>
            </a:r>
          </a:p>
          <a:p>
            <a:r>
              <a:rPr lang="en-US" dirty="0"/>
              <a:t>Relating language to social/cultural context</a:t>
            </a:r>
          </a:p>
          <a:p>
            <a:r>
              <a:rPr lang="en-US" dirty="0"/>
              <a:t>Doing written work of an error-free nature</a:t>
            </a:r>
          </a:p>
          <a:p>
            <a:pPr marL="64008" indent="0">
              <a:buNone/>
            </a:pPr>
            <a:endParaRPr lang="en-US" dirty="0"/>
          </a:p>
        </p:txBody>
      </p:sp>
    </p:spTree>
    <p:extLst>
      <p:ext uri="{BB962C8B-B14F-4D97-AF65-F5344CB8AC3E}">
        <p14:creationId xmlns:p14="http://schemas.microsoft.com/office/powerpoint/2010/main" val="13956036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lstStyle/>
          <a:p>
            <a:pPr marL="64008" indent="0" algn="ctr">
              <a:buNone/>
            </a:pPr>
            <a:r>
              <a:rPr lang="en-US" b="1" dirty="0"/>
              <a:t>Assessment instruments &amp; learning experiences should be </a:t>
            </a:r>
            <a:r>
              <a:rPr lang="en-US" b="1" dirty="0" smtClean="0"/>
              <a:t>consistent</a:t>
            </a:r>
          </a:p>
          <a:p>
            <a:pPr marL="64008" indent="0" algn="ctr">
              <a:buNone/>
            </a:pPr>
            <a:endParaRPr lang="en-US" b="1" dirty="0"/>
          </a:p>
          <a:p>
            <a:r>
              <a:rPr lang="en-US" dirty="0"/>
              <a:t>Realistic, communicative, in the four</a:t>
            </a:r>
          </a:p>
          <a:p>
            <a:pPr marL="64008" indent="0">
              <a:buNone/>
            </a:pPr>
            <a:r>
              <a:rPr lang="en-US" dirty="0" smtClean="0"/>
              <a:t>    </a:t>
            </a:r>
            <a:r>
              <a:rPr lang="en-US" dirty="0" err="1" smtClean="0"/>
              <a:t>macroskills</a:t>
            </a:r>
            <a:endParaRPr lang="en-US" dirty="0"/>
          </a:p>
          <a:p>
            <a:r>
              <a:rPr lang="en-US" dirty="0"/>
              <a:t>promote the use of spontaneous language</a:t>
            </a:r>
          </a:p>
          <a:p>
            <a:r>
              <a:rPr lang="en-US" dirty="0"/>
              <a:t>cover a variety of genres</a:t>
            </a:r>
          </a:p>
          <a:p>
            <a:r>
              <a:rPr lang="en-US" dirty="0"/>
              <a:t>show a balance across the </a:t>
            </a:r>
            <a:r>
              <a:rPr lang="en-US" dirty="0" err="1"/>
              <a:t>macroskills</a:t>
            </a:r>
            <a:endParaRPr lang="en-US" dirty="0"/>
          </a:p>
          <a:p>
            <a:endParaRPr lang="en-US" dirty="0"/>
          </a:p>
        </p:txBody>
      </p:sp>
    </p:spTree>
    <p:extLst>
      <p:ext uri="{BB962C8B-B14F-4D97-AF65-F5344CB8AC3E}">
        <p14:creationId xmlns:p14="http://schemas.microsoft.com/office/powerpoint/2010/main" val="2143878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77500" lnSpcReduction="20000"/>
          </a:bodyPr>
          <a:lstStyle/>
          <a:p>
            <a:pPr marL="0" indent="0" algn="ctr">
              <a:buNone/>
            </a:pPr>
            <a:r>
              <a:rPr lang="en-US" b="1" dirty="0"/>
              <a:t>IML Criteria &amp; Standards </a:t>
            </a:r>
            <a:r>
              <a:rPr lang="en-US" b="1" dirty="0" smtClean="0"/>
              <a:t>Levels </a:t>
            </a:r>
            <a:r>
              <a:rPr lang="en-US" b="1" dirty="0"/>
              <a:t>4 </a:t>
            </a:r>
            <a:r>
              <a:rPr lang="en-US" b="1" dirty="0" smtClean="0"/>
              <a:t>– 6</a:t>
            </a:r>
          </a:p>
          <a:p>
            <a:endParaRPr lang="en-US" dirty="0"/>
          </a:p>
          <a:p>
            <a:pPr marL="0" indent="0">
              <a:buNone/>
            </a:pPr>
            <a:r>
              <a:rPr lang="en-US" dirty="0"/>
              <a:t>Highly proficient </a:t>
            </a:r>
            <a:r>
              <a:rPr lang="en-US" b="1" dirty="0"/>
              <a:t>Reading :</a:t>
            </a:r>
            <a:endParaRPr lang="en-US" dirty="0"/>
          </a:p>
          <a:p>
            <a:pPr lvl="0"/>
            <a:r>
              <a:rPr lang="en-US" dirty="0"/>
              <a:t>Comprehensive understanding of the text(s)</a:t>
            </a:r>
            <a:br>
              <a:rPr lang="en-US" dirty="0"/>
            </a:br>
            <a:r>
              <a:rPr lang="en-US" dirty="0"/>
              <a:t>including gist and detail</a:t>
            </a:r>
          </a:p>
          <a:p>
            <a:pPr lvl="0"/>
            <a:r>
              <a:rPr lang="en-US" dirty="0"/>
              <a:t>Full grasp of meaning of familiar and unfamiliar,</a:t>
            </a:r>
            <a:br>
              <a:rPr lang="en-US" dirty="0"/>
            </a:br>
            <a:r>
              <a:rPr lang="en-US" dirty="0"/>
              <a:t>complex and idiomatic language</a:t>
            </a:r>
          </a:p>
          <a:p>
            <a:pPr lvl="0"/>
            <a:r>
              <a:rPr lang="en-US" dirty="0"/>
              <a:t>Clear distinction between main and minor points</a:t>
            </a:r>
          </a:p>
          <a:p>
            <a:pPr lvl="0"/>
            <a:r>
              <a:rPr lang="en-US" dirty="0"/>
              <a:t>Ability to deduce meaning from context</a:t>
            </a:r>
          </a:p>
          <a:p>
            <a:pPr lvl="0"/>
            <a:r>
              <a:rPr lang="en-US" dirty="0"/>
              <a:t>Ability to draw appropriate conclusions</a:t>
            </a:r>
          </a:p>
          <a:p>
            <a:pPr lvl="0"/>
            <a:r>
              <a:rPr lang="en-US" dirty="0"/>
              <a:t>Appreciation of speaker's tone, attitude and</a:t>
            </a:r>
            <a:br>
              <a:rPr lang="en-US" dirty="0"/>
            </a:br>
            <a:r>
              <a:rPr lang="en-US" dirty="0"/>
              <a:t>purpose</a:t>
            </a:r>
          </a:p>
          <a:p>
            <a:pPr lvl="0"/>
            <a:r>
              <a:rPr lang="en-US" dirty="0"/>
              <a:t>Demonstrated understanding of cultural meanings</a:t>
            </a:r>
          </a:p>
          <a:p>
            <a:endParaRPr lang="en-US" dirty="0"/>
          </a:p>
        </p:txBody>
      </p:sp>
    </p:spTree>
    <p:extLst>
      <p:ext uri="{BB962C8B-B14F-4D97-AF65-F5344CB8AC3E}">
        <p14:creationId xmlns:p14="http://schemas.microsoft.com/office/powerpoint/2010/main" val="33613257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lstStyle/>
          <a:p>
            <a:pPr marL="64008" indent="0" algn="ctr">
              <a:buNone/>
            </a:pPr>
            <a:r>
              <a:rPr lang="en-US" b="1" dirty="0"/>
              <a:t>Variety of </a:t>
            </a:r>
            <a:r>
              <a:rPr lang="en-US" b="1" dirty="0" smtClean="0"/>
              <a:t>tasks</a:t>
            </a:r>
          </a:p>
          <a:p>
            <a:pPr marL="64008" indent="0" algn="ctr">
              <a:buNone/>
            </a:pPr>
            <a:endParaRPr lang="en-AU" b="1" dirty="0"/>
          </a:p>
          <a:p>
            <a:pPr marL="64008" indent="0" algn="ctr">
              <a:buNone/>
            </a:pPr>
            <a:endParaRPr lang="en-US" b="1" dirty="0"/>
          </a:p>
          <a:p>
            <a:r>
              <a:rPr lang="en-US" dirty="0"/>
              <a:t>A variety of tasks, which include inquiry and/or problem solving, promotes the progressive development of the four </a:t>
            </a:r>
            <a:r>
              <a:rPr lang="en-US" dirty="0" err="1"/>
              <a:t>macroskills</a:t>
            </a:r>
            <a:r>
              <a:rPr lang="en-US" dirty="0"/>
              <a:t> [syllabus 5]</a:t>
            </a:r>
          </a:p>
          <a:p>
            <a:pPr marL="64008" indent="0">
              <a:buNone/>
            </a:pPr>
            <a:r>
              <a:rPr lang="en-US" dirty="0"/>
              <a:t/>
            </a:r>
            <a:br>
              <a:rPr lang="en-US" dirty="0"/>
            </a:br>
            <a:endParaRPr lang="en-US" dirty="0"/>
          </a:p>
        </p:txBody>
      </p:sp>
    </p:spTree>
    <p:extLst>
      <p:ext uri="{BB962C8B-B14F-4D97-AF65-F5344CB8AC3E}">
        <p14:creationId xmlns:p14="http://schemas.microsoft.com/office/powerpoint/2010/main" val="2566666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lstStyle/>
          <a:p>
            <a:pPr marL="64008" indent="0" algn="ctr">
              <a:buNone/>
            </a:pPr>
            <a:r>
              <a:rPr lang="en-US" b="1" dirty="0"/>
              <a:t>Suggested speaking learning &amp; </a:t>
            </a:r>
            <a:endParaRPr lang="en-US" b="1" dirty="0" smtClean="0"/>
          </a:p>
          <a:p>
            <a:pPr marL="64008" indent="0" algn="ctr">
              <a:buNone/>
            </a:pPr>
            <a:r>
              <a:rPr lang="en-US" b="1" dirty="0" smtClean="0"/>
              <a:t>assessment tasks</a:t>
            </a:r>
          </a:p>
          <a:p>
            <a:pPr marL="64008" indent="0" algn="ctr">
              <a:buNone/>
            </a:pPr>
            <a:endParaRPr lang="en-US" b="1" dirty="0"/>
          </a:p>
          <a:p>
            <a:pPr marL="64008" indent="0">
              <a:buNone/>
            </a:pPr>
            <a:r>
              <a:rPr lang="en-US" b="1" i="1" dirty="0" smtClean="0"/>
              <a:t>Contexts </a:t>
            </a:r>
            <a:r>
              <a:rPr lang="en-US" b="1" i="1" dirty="0"/>
              <a:t>could include:</a:t>
            </a:r>
            <a:endParaRPr lang="en-US" dirty="0"/>
          </a:p>
          <a:p>
            <a:pPr lvl="0"/>
            <a:r>
              <a:rPr lang="en-US" dirty="0"/>
              <a:t>one-to-one interview or conversation</a:t>
            </a:r>
          </a:p>
          <a:p>
            <a:pPr lvl="0"/>
            <a:r>
              <a:rPr lang="en-US" dirty="0"/>
              <a:t>small-group discussion</a:t>
            </a:r>
          </a:p>
          <a:p>
            <a:pPr lvl="0"/>
            <a:r>
              <a:rPr lang="en-US" dirty="0"/>
              <a:t>debate</a:t>
            </a:r>
          </a:p>
          <a:p>
            <a:pPr lvl="0"/>
            <a:r>
              <a:rPr lang="en-US" dirty="0"/>
              <a:t>formal speech/presentation</a:t>
            </a:r>
          </a:p>
          <a:p>
            <a:pPr lvl="0"/>
            <a:r>
              <a:rPr lang="en-US" dirty="0"/>
              <a:t>responding to stimuli, such as pictures, </a:t>
            </a:r>
            <a:r>
              <a:rPr lang="en-US" dirty="0" smtClean="0"/>
              <a:t>maps, cartoons</a:t>
            </a:r>
            <a:r>
              <a:rPr lang="en-US" dirty="0"/>
              <a:t>, brochures</a:t>
            </a:r>
          </a:p>
          <a:p>
            <a:pPr lvl="0"/>
            <a:r>
              <a:rPr lang="en-US" dirty="0"/>
              <a:t>role play</a:t>
            </a:r>
          </a:p>
        </p:txBody>
      </p:sp>
    </p:spTree>
    <p:extLst>
      <p:ext uri="{BB962C8B-B14F-4D97-AF65-F5344CB8AC3E}">
        <p14:creationId xmlns:p14="http://schemas.microsoft.com/office/powerpoint/2010/main" val="6225404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lstStyle/>
          <a:p>
            <a:pPr marL="64008" indent="0" algn="ctr">
              <a:buNone/>
            </a:pPr>
            <a:r>
              <a:rPr lang="en-US" sz="4000" b="1" dirty="0"/>
              <a:t>Realistic</a:t>
            </a:r>
            <a:endParaRPr lang="en-US" sz="4000" dirty="0"/>
          </a:p>
          <a:p>
            <a:pPr marL="64008" indent="0" algn="ctr">
              <a:buNone/>
            </a:pPr>
            <a:r>
              <a:rPr lang="en-US" b="1" dirty="0"/>
              <a:t>Examples of Speaking</a:t>
            </a:r>
            <a:r>
              <a:rPr lang="en-US" b="1" dirty="0" smtClean="0"/>
              <a:t>:</a:t>
            </a:r>
          </a:p>
          <a:p>
            <a:pPr marL="64008" indent="0" algn="ctr">
              <a:buNone/>
            </a:pPr>
            <a:endParaRPr lang="en-US" dirty="0"/>
          </a:p>
          <a:p>
            <a:pPr marL="64008" indent="0" algn="ctr">
              <a:buNone/>
            </a:pPr>
            <a:r>
              <a:rPr lang="en-US" b="1" dirty="0"/>
              <a:t>Student-teacher discussion</a:t>
            </a:r>
          </a:p>
          <a:p>
            <a:pPr marL="64008" indent="0">
              <a:buNone/>
            </a:pPr>
            <a:r>
              <a:rPr lang="en-US" dirty="0"/>
              <a:t>"Talk about a holiday or travel you have experienced. Mention both positive and negative aspects."</a:t>
            </a:r>
          </a:p>
        </p:txBody>
      </p:sp>
    </p:spTree>
    <p:extLst>
      <p:ext uri="{BB962C8B-B14F-4D97-AF65-F5344CB8AC3E}">
        <p14:creationId xmlns:p14="http://schemas.microsoft.com/office/powerpoint/2010/main" val="6789970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lstStyle/>
          <a:p>
            <a:pPr marL="64008" indent="0" algn="ctr">
              <a:buNone/>
            </a:pPr>
            <a:r>
              <a:rPr lang="en-US" b="1" dirty="0"/>
              <a:t>Suggested </a:t>
            </a:r>
            <a:r>
              <a:rPr lang="en-US" b="1" dirty="0" smtClean="0"/>
              <a:t>writing </a:t>
            </a:r>
            <a:r>
              <a:rPr lang="en-US" b="1" dirty="0"/>
              <a:t>learning &amp; </a:t>
            </a:r>
          </a:p>
          <a:p>
            <a:pPr marL="64008" indent="0" algn="ctr">
              <a:buNone/>
            </a:pPr>
            <a:r>
              <a:rPr lang="en-US" b="1" dirty="0"/>
              <a:t>assessment </a:t>
            </a:r>
            <a:r>
              <a:rPr lang="en-US" b="1" dirty="0" smtClean="0"/>
              <a:t>tasks</a:t>
            </a:r>
          </a:p>
          <a:p>
            <a:pPr marL="64008" indent="0">
              <a:buNone/>
            </a:pPr>
            <a:endParaRPr lang="en-AU" b="1" dirty="0"/>
          </a:p>
          <a:p>
            <a:pPr marL="64008" indent="0">
              <a:buNone/>
            </a:pPr>
            <a:r>
              <a:rPr lang="en-AU" b="1" i="1" dirty="0" smtClean="0"/>
              <a:t>T</a:t>
            </a:r>
            <a:r>
              <a:rPr lang="en-US" b="1" i="1" dirty="0" err="1" smtClean="0"/>
              <a:t>exts</a:t>
            </a:r>
            <a:r>
              <a:rPr lang="en-US" b="1" i="1" dirty="0" smtClean="0"/>
              <a:t> </a:t>
            </a:r>
            <a:r>
              <a:rPr lang="en-US" b="1" i="1" dirty="0"/>
              <a:t>could include</a:t>
            </a:r>
            <a:r>
              <a:rPr lang="en-US" b="1" i="1" dirty="0" smtClean="0"/>
              <a:t>:</a:t>
            </a:r>
          </a:p>
          <a:p>
            <a:r>
              <a:rPr lang="en-AU" b="1" i="1" dirty="0" smtClean="0"/>
              <a:t>personal letter</a:t>
            </a:r>
          </a:p>
          <a:p>
            <a:r>
              <a:rPr lang="en-AU" b="1" i="1" dirty="0" smtClean="0"/>
              <a:t>email</a:t>
            </a:r>
          </a:p>
          <a:p>
            <a:r>
              <a:rPr lang="en-AU" b="1" i="1" dirty="0" smtClean="0"/>
              <a:t>personal journal entry</a:t>
            </a:r>
          </a:p>
          <a:p>
            <a:r>
              <a:rPr lang="en-AU" b="1" i="1" dirty="0" smtClean="0"/>
              <a:t>formal letter</a:t>
            </a:r>
          </a:p>
          <a:p>
            <a:r>
              <a:rPr lang="en-AU" b="1" i="1" dirty="0" smtClean="0"/>
              <a:t>invitation &amp; reply note</a:t>
            </a:r>
          </a:p>
          <a:p>
            <a:r>
              <a:rPr lang="en-AU" b="1" i="1" dirty="0" smtClean="0"/>
              <a:t>magazine article</a:t>
            </a:r>
          </a:p>
          <a:p>
            <a:endParaRPr lang="en-AU" b="1" i="1" dirty="0" smtClean="0"/>
          </a:p>
          <a:p>
            <a:endParaRPr lang="en-AU" b="1" i="1" dirty="0" smtClean="0"/>
          </a:p>
          <a:p>
            <a:endParaRPr lang="en-US" dirty="0"/>
          </a:p>
          <a:p>
            <a:pPr marL="64008" indent="0">
              <a:buNone/>
            </a:pPr>
            <a:endParaRPr lang="en-AU" b="1" dirty="0"/>
          </a:p>
          <a:p>
            <a:pPr marL="64008" indent="0">
              <a:buNone/>
            </a:pPr>
            <a:endParaRPr lang="en-US" b="1" dirty="0" smtClean="0"/>
          </a:p>
          <a:p>
            <a:endParaRPr lang="en-US" dirty="0"/>
          </a:p>
        </p:txBody>
      </p:sp>
    </p:spTree>
    <p:extLst>
      <p:ext uri="{BB962C8B-B14F-4D97-AF65-F5344CB8AC3E}">
        <p14:creationId xmlns:p14="http://schemas.microsoft.com/office/powerpoint/2010/main" val="13818077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normAutofit/>
          </a:bodyPr>
          <a:lstStyle/>
          <a:p>
            <a:pPr marL="64008" indent="0" algn="ctr">
              <a:buNone/>
            </a:pPr>
            <a:r>
              <a:rPr lang="en-US" b="1" dirty="0"/>
              <a:t>Suggested </a:t>
            </a:r>
            <a:r>
              <a:rPr lang="en-US" b="1" dirty="0" smtClean="0"/>
              <a:t>writing </a:t>
            </a:r>
            <a:r>
              <a:rPr lang="en-US" b="1" dirty="0"/>
              <a:t>learning &amp; </a:t>
            </a:r>
          </a:p>
          <a:p>
            <a:pPr marL="64008" indent="0" algn="ctr">
              <a:buNone/>
            </a:pPr>
            <a:r>
              <a:rPr lang="en-US" b="1" dirty="0"/>
              <a:t>assessment </a:t>
            </a:r>
            <a:r>
              <a:rPr lang="en-US" b="1" dirty="0" smtClean="0"/>
              <a:t>tasks (continued)</a:t>
            </a:r>
          </a:p>
          <a:p>
            <a:pPr marL="64008" indent="0">
              <a:buNone/>
            </a:pPr>
            <a:endParaRPr lang="en-AU" b="1" dirty="0"/>
          </a:p>
          <a:p>
            <a:pPr marL="64008" indent="0">
              <a:buNone/>
            </a:pPr>
            <a:r>
              <a:rPr lang="en-AU" b="1" i="1" dirty="0" smtClean="0"/>
              <a:t>T</a:t>
            </a:r>
            <a:r>
              <a:rPr lang="en-US" b="1" i="1" dirty="0" err="1" smtClean="0"/>
              <a:t>exts</a:t>
            </a:r>
            <a:r>
              <a:rPr lang="en-US" b="1" i="1" dirty="0" smtClean="0"/>
              <a:t> </a:t>
            </a:r>
            <a:r>
              <a:rPr lang="en-US" b="1" i="1" dirty="0"/>
              <a:t>could include</a:t>
            </a:r>
            <a:r>
              <a:rPr lang="en-US" b="1" i="1" dirty="0" smtClean="0"/>
              <a:t>:</a:t>
            </a:r>
          </a:p>
          <a:p>
            <a:r>
              <a:rPr lang="en-AU" b="1" i="1" dirty="0" smtClean="0"/>
              <a:t>commentary on a series of pictures</a:t>
            </a:r>
          </a:p>
          <a:p>
            <a:r>
              <a:rPr lang="en-AU" b="1" i="1" dirty="0" smtClean="0"/>
              <a:t>imaginative response to stimulus material</a:t>
            </a:r>
          </a:p>
          <a:p>
            <a:r>
              <a:rPr lang="en-AU" b="1" i="1" dirty="0" smtClean="0"/>
              <a:t>expository, argumentative or persuasive writing on some topical issue in response to stimulus material such as simple written texts or audio visual material</a:t>
            </a:r>
          </a:p>
          <a:p>
            <a:pPr marL="64008" indent="0">
              <a:buNone/>
            </a:pPr>
            <a:endParaRPr lang="en-AU" b="1" i="1" dirty="0" smtClean="0"/>
          </a:p>
          <a:p>
            <a:endParaRPr lang="en-AU" b="1" i="1" dirty="0" smtClean="0"/>
          </a:p>
          <a:p>
            <a:endParaRPr lang="en-US" dirty="0"/>
          </a:p>
          <a:p>
            <a:pPr marL="64008" indent="0">
              <a:buNone/>
            </a:pPr>
            <a:endParaRPr lang="en-AU" b="1" dirty="0"/>
          </a:p>
          <a:p>
            <a:pPr marL="64008" indent="0">
              <a:buNone/>
            </a:pPr>
            <a:endParaRPr lang="en-US" b="1" dirty="0" smtClean="0"/>
          </a:p>
          <a:p>
            <a:endParaRPr lang="en-US" dirty="0"/>
          </a:p>
        </p:txBody>
      </p:sp>
    </p:spTree>
    <p:extLst>
      <p:ext uri="{BB962C8B-B14F-4D97-AF65-F5344CB8AC3E}">
        <p14:creationId xmlns:p14="http://schemas.microsoft.com/office/powerpoint/2010/main" val="19884675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lstStyle/>
          <a:p>
            <a:pPr marL="64008" indent="0" algn="ctr">
              <a:buNone/>
            </a:pPr>
            <a:r>
              <a:rPr lang="en-US" b="1" dirty="0"/>
              <a:t>Realistic</a:t>
            </a:r>
            <a:endParaRPr lang="en-US" dirty="0"/>
          </a:p>
          <a:p>
            <a:pPr marL="64008" indent="0" algn="ctr">
              <a:buNone/>
            </a:pPr>
            <a:r>
              <a:rPr lang="en-US" b="1" dirty="0"/>
              <a:t>Example of Writing</a:t>
            </a:r>
            <a:r>
              <a:rPr lang="en-US" b="1" dirty="0" smtClean="0"/>
              <a:t>:</a:t>
            </a:r>
          </a:p>
          <a:p>
            <a:pPr marL="64008" indent="0" algn="ctr">
              <a:buNone/>
            </a:pPr>
            <a:endParaRPr lang="en-US" dirty="0"/>
          </a:p>
          <a:p>
            <a:pPr marL="64008" indent="0" algn="ctr">
              <a:buNone/>
            </a:pPr>
            <a:r>
              <a:rPr lang="en-US" b="1" dirty="0"/>
              <a:t>Personal letter/email</a:t>
            </a:r>
          </a:p>
          <a:p>
            <a:pPr marL="64008" indent="0">
              <a:buNone/>
            </a:pPr>
            <a:r>
              <a:rPr lang="en-US" dirty="0"/>
              <a:t>"Assume you are writing to a TL friend with whom you correspond regularly. Talk about events you anticipate happening during the rest of this year and your plans for next year. Find out what your friend anticipates doing and also catch up on some gossip since </a:t>
            </a:r>
            <a:r>
              <a:rPr lang="en-US" dirty="0" smtClean="0"/>
              <a:t>your </a:t>
            </a:r>
            <a:r>
              <a:rPr lang="en-US" dirty="0"/>
              <a:t>last contact."</a:t>
            </a:r>
          </a:p>
          <a:p>
            <a:endParaRPr lang="en-US" dirty="0"/>
          </a:p>
        </p:txBody>
      </p:sp>
    </p:spTree>
    <p:extLst>
      <p:ext uri="{BB962C8B-B14F-4D97-AF65-F5344CB8AC3E}">
        <p14:creationId xmlns:p14="http://schemas.microsoft.com/office/powerpoint/2010/main" val="2063425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458200" cy="6073808"/>
          </a:xfrm>
        </p:spPr>
        <p:txBody>
          <a:bodyPr/>
          <a:lstStyle/>
          <a:p>
            <a:pPr marL="64008" indent="0" algn="ctr">
              <a:buNone/>
            </a:pPr>
            <a:r>
              <a:rPr lang="en-US" b="1" dirty="0" smtClean="0"/>
              <a:t>Summary</a:t>
            </a:r>
          </a:p>
          <a:p>
            <a:pPr marL="64008" indent="0" algn="ctr">
              <a:buNone/>
            </a:pPr>
            <a:endParaRPr lang="en-US" b="1" dirty="0"/>
          </a:p>
          <a:p>
            <a:r>
              <a:rPr lang="en-US" dirty="0"/>
              <a:t>Real language for real purposes </a:t>
            </a:r>
            <a:endParaRPr lang="en-US" dirty="0" smtClean="0"/>
          </a:p>
          <a:p>
            <a:r>
              <a:rPr lang="en-US" dirty="0" smtClean="0"/>
              <a:t>Focus </a:t>
            </a:r>
            <a:r>
              <a:rPr lang="en-US" dirty="0"/>
              <a:t>on learner &amp; communication</a:t>
            </a:r>
          </a:p>
          <a:p>
            <a:pPr marL="64008" lvl="0" indent="0">
              <a:buNone/>
            </a:pPr>
            <a:r>
              <a:rPr lang="en-US" dirty="0" smtClean="0"/>
              <a:t>	- Solving </a:t>
            </a:r>
            <a:r>
              <a:rPr lang="en-US" dirty="0"/>
              <a:t>a problem; attaining a goal</a:t>
            </a:r>
          </a:p>
          <a:p>
            <a:pPr marL="64008" lvl="0" indent="0">
              <a:buNone/>
            </a:pPr>
            <a:r>
              <a:rPr lang="en-US" dirty="0" smtClean="0"/>
              <a:t>	- Producing </a:t>
            </a:r>
            <a:r>
              <a:rPr lang="en-US" dirty="0"/>
              <a:t>something </a:t>
            </a:r>
            <a:r>
              <a:rPr lang="en-US" dirty="0" smtClean="0"/>
              <a:t>- </a:t>
            </a:r>
            <a:r>
              <a:rPr lang="en-US" dirty="0"/>
              <a:t>brochure</a:t>
            </a:r>
            <a:r>
              <a:rPr lang="en-US" dirty="0" smtClean="0"/>
              <a:t>, play     </a:t>
            </a:r>
            <a:r>
              <a:rPr lang="en-US" dirty="0"/>
              <a:t>	</a:t>
            </a:r>
            <a:r>
              <a:rPr lang="en-US" dirty="0" smtClean="0"/>
              <a:t>- Expressing </a:t>
            </a:r>
            <a:r>
              <a:rPr lang="en-US" dirty="0"/>
              <a:t>opinions &amp; own </a:t>
            </a:r>
            <a:r>
              <a:rPr lang="en-US" dirty="0" smtClean="0"/>
              <a:t>experience</a:t>
            </a:r>
          </a:p>
          <a:p>
            <a:r>
              <a:rPr lang="en-US" dirty="0" smtClean="0"/>
              <a:t>Use </a:t>
            </a:r>
            <a:r>
              <a:rPr lang="en-US" dirty="0"/>
              <a:t>of authentic documents</a:t>
            </a:r>
          </a:p>
          <a:p>
            <a:r>
              <a:rPr lang="en-US" dirty="0"/>
              <a:t>Alignment of teaching, learning, assessment</a:t>
            </a:r>
          </a:p>
        </p:txBody>
      </p:sp>
    </p:spTree>
    <p:extLst>
      <p:ext uri="{BB962C8B-B14F-4D97-AF65-F5344CB8AC3E}">
        <p14:creationId xmlns:p14="http://schemas.microsoft.com/office/powerpoint/2010/main" val="11664093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lstStyle/>
          <a:p>
            <a:pPr marL="64008" indent="0" algn="ctr">
              <a:buNone/>
            </a:pPr>
            <a:r>
              <a:rPr lang="en-US" b="1" dirty="0" smtClean="0"/>
              <a:t>References</a:t>
            </a:r>
          </a:p>
          <a:p>
            <a:pPr marL="64008" indent="0" algn="ctr">
              <a:buNone/>
            </a:pPr>
            <a:endParaRPr lang="en-US" b="1" dirty="0"/>
          </a:p>
          <a:p>
            <a:r>
              <a:rPr lang="en-US" dirty="0" err="1"/>
              <a:t>Krashen</a:t>
            </a:r>
            <a:r>
              <a:rPr lang="en-US" dirty="0"/>
              <a:t>, Stephen D. Principles and Practice in Second Language Acquisition. Prentice-Hall International, 1987. </a:t>
            </a:r>
            <a:endParaRPr lang="en-US" dirty="0" smtClean="0"/>
          </a:p>
          <a:p>
            <a:r>
              <a:rPr lang="en-US" dirty="0" err="1" smtClean="0"/>
              <a:t>Krashen</a:t>
            </a:r>
            <a:r>
              <a:rPr lang="en-US" dirty="0"/>
              <a:t>. Stephen D. Second Language Acquisition and Second Language Learning. Prentice-Hall International, 1988.</a:t>
            </a:r>
          </a:p>
          <a:p>
            <a:endParaRPr lang="en-US" dirty="0"/>
          </a:p>
        </p:txBody>
      </p:sp>
    </p:spTree>
    <p:extLst>
      <p:ext uri="{BB962C8B-B14F-4D97-AF65-F5344CB8AC3E}">
        <p14:creationId xmlns:p14="http://schemas.microsoft.com/office/powerpoint/2010/main" val="36417372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50008"/>
          </a:xfrm>
        </p:spPr>
        <p:txBody>
          <a:bodyPr>
            <a:normAutofit fontScale="92500" lnSpcReduction="20000"/>
          </a:bodyPr>
          <a:lstStyle/>
          <a:p>
            <a:pPr marL="64008" indent="0" algn="ctr">
              <a:buNone/>
            </a:pPr>
            <a:r>
              <a:rPr lang="en-US" b="1" dirty="0" smtClean="0"/>
              <a:t>References</a:t>
            </a:r>
          </a:p>
          <a:p>
            <a:pPr marL="64008" indent="0" algn="ctr">
              <a:buNone/>
            </a:pPr>
            <a:endParaRPr lang="en-US" b="1" dirty="0"/>
          </a:p>
          <a:p>
            <a:r>
              <a:rPr lang="en-US" dirty="0" err="1"/>
              <a:t>Evelyne</a:t>
            </a:r>
            <a:r>
              <a:rPr lang="en-US" dirty="0"/>
              <a:t> </a:t>
            </a:r>
            <a:r>
              <a:rPr lang="en-US" dirty="0" err="1"/>
              <a:t>Berard</a:t>
            </a:r>
            <a:r>
              <a:rPr lang="en-US" dirty="0"/>
              <a:t>; </a:t>
            </a:r>
            <a:r>
              <a:rPr lang="en-US" dirty="0" err="1"/>
              <a:t>L'Approche</a:t>
            </a:r>
            <a:r>
              <a:rPr lang="en-US" dirty="0"/>
              <a:t> Communicative: </a:t>
            </a:r>
            <a:r>
              <a:rPr lang="en-US" dirty="0" err="1"/>
              <a:t>theorie</a:t>
            </a:r>
            <a:r>
              <a:rPr lang="en-US" dirty="0"/>
              <a:t> et </a:t>
            </a:r>
            <a:r>
              <a:rPr lang="en-US" dirty="0" err="1"/>
              <a:t>pratiques</a:t>
            </a:r>
            <a:r>
              <a:rPr lang="en-US" dirty="0"/>
              <a:t>; CLE International: 1991 </a:t>
            </a:r>
            <a:endParaRPr lang="en-US" dirty="0" smtClean="0"/>
          </a:p>
          <a:p>
            <a:r>
              <a:rPr lang="en-US" dirty="0" smtClean="0"/>
              <a:t>Gabor </a:t>
            </a:r>
            <a:r>
              <a:rPr lang="en-US" dirty="0" err="1"/>
              <a:t>Boldizsar</a:t>
            </a:r>
            <a:r>
              <a:rPr lang="en-US" dirty="0"/>
              <a:t> (</a:t>
            </a:r>
            <a:r>
              <a:rPr lang="en-US" dirty="0" err="1"/>
              <a:t>coord</a:t>
            </a:r>
            <a:r>
              <a:rPr lang="en-US" dirty="0"/>
              <a:t>) An </a:t>
            </a:r>
            <a:r>
              <a:rPr lang="en-US" dirty="0" smtClean="0"/>
              <a:t>introduction </a:t>
            </a:r>
            <a:r>
              <a:rPr lang="en-US" dirty="0"/>
              <a:t>to the current European context in language teaching; Council of </a:t>
            </a:r>
            <a:r>
              <a:rPr lang="en-US" dirty="0" smtClean="0"/>
              <a:t>Europe;</a:t>
            </a:r>
            <a:endParaRPr lang="en-US" dirty="0"/>
          </a:p>
          <a:p>
            <a:pPr marL="64008" indent="0">
              <a:buNone/>
            </a:pPr>
            <a:r>
              <a:rPr lang="en-US" dirty="0"/>
              <a:t> </a:t>
            </a:r>
            <a:r>
              <a:rPr lang="en-US" dirty="0" smtClean="0"/>
              <a:t>   http</a:t>
            </a:r>
            <a:r>
              <a:rPr lang="en-US" dirty="0"/>
              <a:t>://</a:t>
            </a:r>
            <a:r>
              <a:rPr lang="en-US" dirty="0" smtClean="0"/>
              <a:t>wvyw.ecml.at/documents/pub214</a:t>
            </a:r>
          </a:p>
          <a:p>
            <a:pPr marL="64008" indent="0">
              <a:buNone/>
            </a:pPr>
            <a:r>
              <a:rPr lang="en-US" dirty="0"/>
              <a:t> </a:t>
            </a:r>
            <a:r>
              <a:rPr lang="en-US" dirty="0" smtClean="0"/>
              <a:t>   </a:t>
            </a:r>
            <a:r>
              <a:rPr lang="en-US" dirty="0"/>
              <a:t>E2003Bold </a:t>
            </a:r>
            <a:r>
              <a:rPr lang="en-US" dirty="0" smtClean="0"/>
              <a:t>izsar.pdf</a:t>
            </a:r>
          </a:p>
          <a:p>
            <a:r>
              <a:rPr lang="en-US" dirty="0" smtClean="0"/>
              <a:t>Michele </a:t>
            </a:r>
            <a:r>
              <a:rPr lang="en-US" dirty="0" err="1"/>
              <a:t>Pendanx</a:t>
            </a:r>
            <a:r>
              <a:rPr lang="en-US" dirty="0"/>
              <a:t>; Les </a:t>
            </a:r>
            <a:r>
              <a:rPr lang="en-US" dirty="0" err="1"/>
              <a:t>Activites</a:t>
            </a:r>
            <a:r>
              <a:rPr lang="en-US" dirty="0"/>
              <a:t> </a:t>
            </a:r>
            <a:r>
              <a:rPr lang="en-US" dirty="0" err="1"/>
              <a:t>d'Apprentissage</a:t>
            </a:r>
            <a:r>
              <a:rPr lang="en-US" dirty="0"/>
              <a:t> en </a:t>
            </a:r>
            <a:r>
              <a:rPr lang="en-US" dirty="0" err="1"/>
              <a:t>Classe</a:t>
            </a:r>
            <a:r>
              <a:rPr lang="en-US" dirty="0"/>
              <a:t> de Langue: Hachette. 1998</a:t>
            </a:r>
          </a:p>
          <a:p>
            <a:pPr marL="64008" indent="0">
              <a:buNone/>
            </a:pPr>
            <a:r>
              <a:rPr lang="en-US" dirty="0"/>
              <a:t/>
            </a:r>
            <a:br>
              <a:rPr lang="en-US" dirty="0"/>
            </a:br>
            <a:endParaRPr lang="en-US" dirty="0"/>
          </a:p>
        </p:txBody>
      </p:sp>
    </p:spTree>
    <p:extLst>
      <p:ext uri="{BB962C8B-B14F-4D97-AF65-F5344CB8AC3E}">
        <p14:creationId xmlns:p14="http://schemas.microsoft.com/office/powerpoint/2010/main" val="3214163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50008"/>
          </a:xfrm>
        </p:spPr>
        <p:txBody>
          <a:bodyPr>
            <a:normAutofit fontScale="77500" lnSpcReduction="20000"/>
          </a:bodyPr>
          <a:lstStyle/>
          <a:p>
            <a:pPr marL="64008" indent="0" algn="ctr">
              <a:buNone/>
            </a:pPr>
            <a:r>
              <a:rPr lang="en-US" sz="3600" b="1" dirty="0" smtClean="0"/>
              <a:t>References</a:t>
            </a:r>
          </a:p>
          <a:p>
            <a:pPr marL="64008" indent="0" algn="ctr">
              <a:buNone/>
            </a:pPr>
            <a:endParaRPr lang="en-US" sz="3600" b="1" dirty="0"/>
          </a:p>
          <a:p>
            <a:r>
              <a:rPr lang="en-US" dirty="0"/>
              <a:t>David Little &amp; </a:t>
            </a:r>
            <a:r>
              <a:rPr lang="en-US" dirty="0" err="1"/>
              <a:t>Radka</a:t>
            </a:r>
            <a:r>
              <a:rPr lang="en-US" dirty="0"/>
              <a:t> </a:t>
            </a:r>
            <a:r>
              <a:rPr lang="en-US" dirty="0" err="1"/>
              <a:t>Perclova:The</a:t>
            </a:r>
            <a:r>
              <a:rPr lang="en-US" dirty="0"/>
              <a:t> European</a:t>
            </a:r>
          </a:p>
          <a:p>
            <a:pPr marL="64008" indent="0">
              <a:buNone/>
            </a:pPr>
            <a:r>
              <a:rPr lang="en-US" dirty="0" smtClean="0"/>
              <a:t>     Language </a:t>
            </a:r>
            <a:r>
              <a:rPr lang="en-US" dirty="0"/>
              <a:t>Portfolio: a guide for teachers and</a:t>
            </a:r>
          </a:p>
          <a:p>
            <a:pPr marL="64008" indent="0">
              <a:buNone/>
            </a:pPr>
            <a:r>
              <a:rPr lang="en-US" dirty="0" smtClean="0"/>
              <a:t>     teacher </a:t>
            </a:r>
            <a:r>
              <a:rPr lang="en-US" dirty="0"/>
              <a:t>trainers; Council of </a:t>
            </a:r>
            <a:r>
              <a:rPr lang="en-US" dirty="0" smtClean="0"/>
              <a:t>Europe;</a:t>
            </a:r>
            <a:endParaRPr lang="en-US" dirty="0"/>
          </a:p>
          <a:p>
            <a:pPr marL="64008" indent="0">
              <a:buNone/>
            </a:pPr>
            <a:r>
              <a:rPr lang="en-US" dirty="0" smtClean="0"/>
              <a:t>     http</a:t>
            </a:r>
            <a:r>
              <a:rPr lang="en-US" dirty="0"/>
              <a:t>://www.culture2.coe.int/portfolio//documents/</a:t>
            </a:r>
          </a:p>
          <a:p>
            <a:pPr marL="64008" indent="0">
              <a:buNone/>
            </a:pPr>
            <a:r>
              <a:rPr lang="en-US" dirty="0" smtClean="0"/>
              <a:t>     ELPguide_teacherstrainers.pdf</a:t>
            </a:r>
            <a:endParaRPr lang="en-US" dirty="0"/>
          </a:p>
          <a:p>
            <a:r>
              <a:rPr lang="en-US" dirty="0"/>
              <a:t>Joe Shells; La Communication </a:t>
            </a:r>
            <a:r>
              <a:rPr lang="en-US" dirty="0" err="1"/>
              <a:t>dans</a:t>
            </a:r>
            <a:r>
              <a:rPr lang="en-US" dirty="0"/>
              <a:t> la </a:t>
            </a:r>
            <a:r>
              <a:rPr lang="en-US" dirty="0" err="1"/>
              <a:t>Classe</a:t>
            </a:r>
            <a:r>
              <a:rPr lang="en-US" dirty="0"/>
              <a:t> de</a:t>
            </a:r>
          </a:p>
          <a:p>
            <a:pPr marL="64008" indent="0">
              <a:buNone/>
            </a:pPr>
            <a:r>
              <a:rPr lang="en-US" dirty="0" smtClean="0"/>
              <a:t>     Langue</a:t>
            </a:r>
            <a:r>
              <a:rPr lang="en-US" dirty="0"/>
              <a:t>: </a:t>
            </a:r>
            <a:r>
              <a:rPr lang="en-US" dirty="0" err="1"/>
              <a:t>Conseil</a:t>
            </a:r>
            <a:r>
              <a:rPr lang="en-US" dirty="0"/>
              <a:t> de 1'Europe: 1993</a:t>
            </a:r>
          </a:p>
          <a:p>
            <a:r>
              <a:rPr lang="en-US" dirty="0"/>
              <a:t>Cadre </a:t>
            </a:r>
            <a:r>
              <a:rPr lang="en-US" dirty="0" err="1"/>
              <a:t>Europeen</a:t>
            </a:r>
            <a:r>
              <a:rPr lang="en-US" dirty="0"/>
              <a:t> </a:t>
            </a:r>
            <a:r>
              <a:rPr lang="en-US" dirty="0" err="1"/>
              <a:t>Commun</a:t>
            </a:r>
            <a:r>
              <a:rPr lang="en-US" dirty="0"/>
              <a:t> de Reference pour les</a:t>
            </a:r>
          </a:p>
          <a:p>
            <a:pPr marL="64008" indent="0">
              <a:buNone/>
            </a:pPr>
            <a:r>
              <a:rPr lang="en-US" dirty="0" smtClean="0"/>
              <a:t>     </a:t>
            </a:r>
            <a:r>
              <a:rPr lang="en-US" dirty="0" err="1" smtClean="0"/>
              <a:t>Langues</a:t>
            </a:r>
            <a:r>
              <a:rPr lang="en-US" dirty="0"/>
              <a:t>: </a:t>
            </a:r>
            <a:r>
              <a:rPr lang="en-US" dirty="0" err="1"/>
              <a:t>Conseil</a:t>
            </a:r>
            <a:r>
              <a:rPr lang="en-US" dirty="0"/>
              <a:t> de 1'Europe; 2000(</a:t>
            </a:r>
            <a:r>
              <a:rPr lang="en-US" dirty="0">
                <a:latin typeface="Arial" pitchFamily="34" charset="0"/>
                <a:cs typeface="Arial" pitchFamily="34" charset="0"/>
              </a:rPr>
              <a:t>?</a:t>
            </a:r>
            <a:r>
              <a:rPr lang="en-US" dirty="0"/>
              <a:t>)</a:t>
            </a:r>
          </a:p>
          <a:p>
            <a:pPr marL="64008" indent="0">
              <a:buNone/>
            </a:pPr>
            <a:r>
              <a:rPr lang="en-US" dirty="0" smtClean="0"/>
              <a:t>     http</a:t>
            </a:r>
            <a:r>
              <a:rPr lang="en-US" dirty="0"/>
              <a:t>://www.culture2.coe.int/portfolio/docurnents/c</a:t>
            </a:r>
          </a:p>
          <a:p>
            <a:pPr marL="64008" indent="0">
              <a:buNone/>
            </a:pPr>
            <a:r>
              <a:rPr lang="en-US" dirty="0" smtClean="0"/>
              <a:t>     adrecommun.pdf</a:t>
            </a:r>
            <a:endParaRPr lang="en-US" dirty="0"/>
          </a:p>
          <a:p>
            <a:pPr marL="64008" indent="0">
              <a:buNone/>
            </a:pPr>
            <a:r>
              <a:rPr lang="en-US" dirty="0"/>
              <a:t/>
            </a:r>
            <a:br>
              <a:rPr lang="en-US" dirty="0"/>
            </a:br>
            <a:endParaRPr lang="en-US" dirty="0"/>
          </a:p>
        </p:txBody>
      </p:sp>
    </p:spTree>
    <p:extLst>
      <p:ext uri="{BB962C8B-B14F-4D97-AF65-F5344CB8AC3E}">
        <p14:creationId xmlns:p14="http://schemas.microsoft.com/office/powerpoint/2010/main" val="3472951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181600"/>
          </a:xfrm>
        </p:spPr>
        <p:txBody>
          <a:bodyPr/>
          <a:lstStyle/>
          <a:p>
            <a:pPr marL="0" indent="0" algn="ctr">
              <a:buNone/>
            </a:pPr>
            <a:r>
              <a:rPr lang="en-US" b="1" dirty="0"/>
              <a:t>BUT...</a:t>
            </a:r>
          </a:p>
          <a:p>
            <a:pPr marL="0" indent="0">
              <a:buNone/>
            </a:pPr>
            <a:r>
              <a:rPr lang="en-US" dirty="0"/>
              <a:t>To achieve this level of competence, knowledge of grammar is essential</a:t>
            </a:r>
          </a:p>
        </p:txBody>
      </p:sp>
    </p:spTree>
    <p:extLst>
      <p:ext uri="{BB962C8B-B14F-4D97-AF65-F5344CB8AC3E}">
        <p14:creationId xmlns:p14="http://schemas.microsoft.com/office/powerpoint/2010/main" val="138963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pPr marL="0" indent="0" algn="ctr">
              <a:buNone/>
            </a:pPr>
            <a:r>
              <a:rPr lang="en-US" b="1" dirty="0"/>
              <a:t>Criteria &amp; standards tell you</a:t>
            </a:r>
            <a:r>
              <a:rPr lang="en-US" b="1" dirty="0" smtClean="0"/>
              <a:t>:</a:t>
            </a:r>
          </a:p>
          <a:p>
            <a:pPr marL="0" indent="0" algn="ctr">
              <a:buNone/>
            </a:pPr>
            <a:endParaRPr lang="en-US" dirty="0"/>
          </a:p>
          <a:p>
            <a:pPr lvl="0"/>
            <a:r>
              <a:rPr lang="en-US" dirty="0"/>
              <a:t>What you expect students to be able to do</a:t>
            </a:r>
          </a:p>
          <a:p>
            <a:pPr lvl="0"/>
            <a:r>
              <a:rPr lang="en-US" dirty="0"/>
              <a:t>How well they should be able to do it</a:t>
            </a:r>
            <a:br>
              <a:rPr lang="en-US" dirty="0"/>
            </a:br>
            <a:r>
              <a:rPr lang="en-US" dirty="0"/>
              <a:t>&amp; therefore...</a:t>
            </a:r>
          </a:p>
          <a:p>
            <a:pPr lvl="0"/>
            <a:r>
              <a:rPr lang="en-US" dirty="0"/>
              <a:t>What you need to teach, and/or</a:t>
            </a:r>
          </a:p>
          <a:p>
            <a:r>
              <a:rPr lang="en-US" dirty="0" smtClean="0"/>
              <a:t>What </a:t>
            </a:r>
            <a:r>
              <a:rPr lang="en-US" dirty="0"/>
              <a:t>learning experiences you need to</a:t>
            </a:r>
            <a:br>
              <a:rPr lang="en-US" dirty="0"/>
            </a:br>
            <a:r>
              <a:rPr lang="en-US" dirty="0"/>
              <a:t>design</a:t>
            </a:r>
          </a:p>
          <a:p>
            <a:endParaRPr lang="en-US" dirty="0"/>
          </a:p>
        </p:txBody>
      </p:sp>
    </p:spTree>
    <p:extLst>
      <p:ext uri="{BB962C8B-B14F-4D97-AF65-F5344CB8AC3E}">
        <p14:creationId xmlns:p14="http://schemas.microsoft.com/office/powerpoint/2010/main" val="3852150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534400" cy="5943600"/>
          </a:xfrm>
        </p:spPr>
        <p:txBody>
          <a:bodyPr>
            <a:normAutofit/>
          </a:bodyPr>
          <a:lstStyle/>
          <a:p>
            <a:pPr marL="0" indent="0" algn="ctr">
              <a:buNone/>
            </a:pPr>
            <a:r>
              <a:rPr lang="en-US" b="1" dirty="0"/>
              <a:t>Backward </a:t>
            </a:r>
            <a:r>
              <a:rPr lang="en-US" b="1" dirty="0" smtClean="0"/>
              <a:t>Mapping</a:t>
            </a:r>
            <a:endParaRPr lang="en-US" b="1" dirty="0"/>
          </a:p>
          <a:p>
            <a:r>
              <a:rPr lang="en-US" sz="2800" dirty="0"/>
              <a:t>Know where you are going</a:t>
            </a:r>
          </a:p>
          <a:p>
            <a:pPr marL="0" indent="0">
              <a:buNone/>
            </a:pPr>
            <a:r>
              <a:rPr lang="en-US" sz="2800" dirty="0" smtClean="0"/>
              <a:t>	-</a:t>
            </a:r>
            <a:r>
              <a:rPr lang="en-US" sz="2800" dirty="0"/>
              <a:t> </a:t>
            </a:r>
            <a:r>
              <a:rPr lang="en-US" sz="2800" dirty="0" smtClean="0"/>
              <a:t>Synthesizing </a:t>
            </a:r>
            <a:r>
              <a:rPr lang="en-US" sz="2800" dirty="0"/>
              <a:t>task</a:t>
            </a:r>
          </a:p>
          <a:p>
            <a:pPr marL="0" indent="0">
              <a:buNone/>
            </a:pPr>
            <a:r>
              <a:rPr lang="en-US" sz="2800" dirty="0" smtClean="0"/>
              <a:t>	• What </a:t>
            </a:r>
            <a:r>
              <a:rPr lang="en-US" sz="2800" dirty="0"/>
              <a:t>will students do with the language?</a:t>
            </a:r>
          </a:p>
          <a:p>
            <a:r>
              <a:rPr lang="en-US" sz="2800" dirty="0"/>
              <a:t>How do you get there?</a:t>
            </a:r>
          </a:p>
          <a:p>
            <a:pPr marL="0" indent="0">
              <a:buNone/>
            </a:pPr>
            <a:r>
              <a:rPr lang="en-US" sz="2800" dirty="0" smtClean="0"/>
              <a:t>	-</a:t>
            </a:r>
            <a:r>
              <a:rPr lang="en-US" sz="2800" dirty="0"/>
              <a:t> </a:t>
            </a:r>
            <a:r>
              <a:rPr lang="en-US" sz="2800" dirty="0" smtClean="0"/>
              <a:t>Enhancing </a:t>
            </a:r>
            <a:r>
              <a:rPr lang="en-US" sz="2800" dirty="0"/>
              <a:t>tasks</a:t>
            </a:r>
          </a:p>
          <a:p>
            <a:pPr marL="0" indent="0">
              <a:buNone/>
            </a:pPr>
            <a:r>
              <a:rPr lang="en-US" sz="2800" dirty="0" smtClean="0"/>
              <a:t>	• How </a:t>
            </a:r>
            <a:r>
              <a:rPr lang="en-US" sz="2800" dirty="0"/>
              <a:t>will students learn the language?</a:t>
            </a:r>
          </a:p>
          <a:p>
            <a:r>
              <a:rPr lang="en-US" sz="2800" dirty="0"/>
              <a:t>Where do you start?</a:t>
            </a:r>
          </a:p>
          <a:p>
            <a:pPr marL="0" indent="0">
              <a:buNone/>
            </a:pPr>
            <a:r>
              <a:rPr lang="en-US" sz="2800" dirty="0" smtClean="0"/>
              <a:t>	-</a:t>
            </a:r>
            <a:r>
              <a:rPr lang="en-US" sz="2800" dirty="0"/>
              <a:t> </a:t>
            </a:r>
            <a:r>
              <a:rPr lang="en-US" sz="2800" dirty="0" smtClean="0"/>
              <a:t>Orientating </a:t>
            </a:r>
            <a:r>
              <a:rPr lang="en-US" sz="2800" dirty="0"/>
              <a:t>tasks</a:t>
            </a:r>
          </a:p>
          <a:p>
            <a:pPr marL="0" indent="0">
              <a:buNone/>
            </a:pPr>
            <a:r>
              <a:rPr lang="en-US" sz="2800" dirty="0" smtClean="0"/>
              <a:t>	• How </a:t>
            </a:r>
            <a:r>
              <a:rPr lang="en-US" sz="2800" dirty="0"/>
              <a:t>do you link to </a:t>
            </a:r>
            <a:r>
              <a:rPr lang="en-US" sz="2800" dirty="0" smtClean="0"/>
              <a:t>current knowledge/interest</a:t>
            </a:r>
            <a:r>
              <a:rPr lang="en-US" sz="2800" dirty="0"/>
              <a:t>? </a:t>
            </a:r>
          </a:p>
          <a:p>
            <a:pPr marL="0" indent="0">
              <a:buNone/>
            </a:pPr>
            <a:endParaRPr lang="en-US" dirty="0"/>
          </a:p>
        </p:txBody>
      </p:sp>
    </p:spTree>
    <p:extLst>
      <p:ext uri="{BB962C8B-B14F-4D97-AF65-F5344CB8AC3E}">
        <p14:creationId xmlns:p14="http://schemas.microsoft.com/office/powerpoint/2010/main" val="36743504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331</TotalTime>
  <Words>1622</Words>
  <Application>Microsoft Office PowerPoint</Application>
  <PresentationFormat>On-screen Show (4:3)</PresentationFormat>
  <Paragraphs>480</Paragraphs>
  <Slides>69</Slides>
  <Notes>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Verve</vt:lpstr>
      <vt:lpstr>Using Standards To Plan For Teaching And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Standards To Plan For Teaching And Assessment</dc:title>
  <dc:creator>JIM ATHANASIADIS</dc:creator>
  <cp:lastModifiedBy>JIM</cp:lastModifiedBy>
  <cp:revision>53</cp:revision>
  <dcterms:created xsi:type="dcterms:W3CDTF">2006-08-16T00:00:00Z</dcterms:created>
  <dcterms:modified xsi:type="dcterms:W3CDTF">2013-10-07T06:06:30Z</dcterms:modified>
</cp:coreProperties>
</file>