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7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5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orang</a:t>
            </a:r>
            <a:endParaRPr lang="en-US" sz="8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19" y="2146685"/>
            <a:ext cx="4026568" cy="429664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30" y="1793525"/>
            <a:ext cx="2753729" cy="3988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03" y="-386071"/>
            <a:ext cx="2558716" cy="398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" y="3441291"/>
            <a:ext cx="3482982" cy="30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orang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425" y="2192464"/>
            <a:ext cx="888931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dirty="0"/>
              <a:t>No, the word </a:t>
            </a:r>
            <a:r>
              <a:rPr lang="en-AU" i="1" dirty="0"/>
              <a:t>“</a:t>
            </a:r>
            <a:r>
              <a:rPr lang="en-AU" b="1" i="1" dirty="0"/>
              <a:t>orang”</a:t>
            </a:r>
            <a:r>
              <a:rPr lang="en-AU" i="1" dirty="0"/>
              <a:t> </a:t>
            </a:r>
            <a:r>
              <a:rPr lang="en-AU" dirty="0"/>
              <a:t>has nothing to do with oranges, or any other citrus fruit for that matter!</a:t>
            </a:r>
          </a:p>
          <a:p>
            <a:pPr algn="just"/>
            <a:r>
              <a:rPr lang="en-AU" dirty="0"/>
              <a:t> In Indonesian, </a:t>
            </a:r>
            <a:r>
              <a:rPr lang="en-AU" b="1" i="1" dirty="0"/>
              <a:t>“orang”</a:t>
            </a:r>
            <a:r>
              <a:rPr lang="en-AU" b="1" dirty="0"/>
              <a:t> </a:t>
            </a:r>
            <a:r>
              <a:rPr lang="en-AU" dirty="0"/>
              <a:t>(which is pronounced </a:t>
            </a:r>
            <a:r>
              <a:rPr lang="en-AU" i="1" dirty="0"/>
              <a:t>“or-rung”</a:t>
            </a:r>
            <a:r>
              <a:rPr lang="en-AU" dirty="0"/>
              <a:t>), means </a:t>
            </a:r>
            <a:r>
              <a:rPr lang="en-AU" b="1" i="1" dirty="0"/>
              <a:t>“person” </a:t>
            </a:r>
            <a:r>
              <a:rPr lang="en-AU" dirty="0"/>
              <a:t>and is the classifier for people. </a:t>
            </a:r>
          </a:p>
          <a:p>
            <a:pPr algn="just"/>
            <a:r>
              <a:rPr lang="en-AU" dirty="0"/>
              <a:t>For example, placed after a number, it indicates a number of people as in </a:t>
            </a:r>
            <a:r>
              <a:rPr lang="en-AU" b="1" i="1" dirty="0"/>
              <a:t>“</a:t>
            </a:r>
            <a:r>
              <a:rPr lang="en-AU" b="1" i="1" dirty="0" err="1"/>
              <a:t>tiga</a:t>
            </a:r>
            <a:r>
              <a:rPr lang="en-AU" b="1" i="1" dirty="0"/>
              <a:t> orang” </a:t>
            </a:r>
            <a:r>
              <a:rPr lang="en-AU" i="1" dirty="0"/>
              <a:t>(three people)</a:t>
            </a:r>
            <a:r>
              <a:rPr lang="en-AU" dirty="0"/>
              <a:t>, placed before the name of a country, it indicates nationality as in </a:t>
            </a:r>
            <a:r>
              <a:rPr lang="en-AU" b="1" i="1" dirty="0"/>
              <a:t>“orang Indonesia” </a:t>
            </a:r>
            <a:r>
              <a:rPr lang="en-AU" i="1" dirty="0"/>
              <a:t>(an Indonesian)</a:t>
            </a:r>
            <a:r>
              <a:rPr lang="en-AU" dirty="0"/>
              <a:t> and, finally, when attached to the prefix </a:t>
            </a:r>
            <a:r>
              <a:rPr lang="en-AU" b="1" i="1" dirty="0"/>
              <a:t>“se~” </a:t>
            </a:r>
            <a:r>
              <a:rPr lang="en-AU" dirty="0"/>
              <a:t>and placed before a person’s title or occupation, it produces the indefinite article </a:t>
            </a:r>
            <a:r>
              <a:rPr lang="en-AU" b="1" i="1" dirty="0"/>
              <a:t>“a” </a:t>
            </a:r>
            <a:r>
              <a:rPr lang="en-AU" dirty="0"/>
              <a:t>or </a:t>
            </a:r>
            <a:r>
              <a:rPr lang="en-AU" b="1" i="1" dirty="0"/>
              <a:t>“an” </a:t>
            </a:r>
            <a:r>
              <a:rPr lang="en-AU" dirty="0"/>
              <a:t>as in </a:t>
            </a:r>
            <a:r>
              <a:rPr lang="en-AU" b="1" i="1" dirty="0"/>
              <a:t>“seorang </a:t>
            </a:r>
            <a:r>
              <a:rPr lang="en-AU" b="1" i="1" dirty="0" err="1"/>
              <a:t>dokter</a:t>
            </a:r>
            <a:r>
              <a:rPr lang="en-AU" b="1" i="1" dirty="0"/>
              <a:t>” </a:t>
            </a:r>
            <a:r>
              <a:rPr lang="en-AU" i="1" dirty="0"/>
              <a:t>(a doctor).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0" y="373330"/>
            <a:ext cx="2241755" cy="140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9716" y="373330"/>
            <a:ext cx="2207342" cy="140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17" y="3755922"/>
            <a:ext cx="2964426" cy="29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orang 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8709"/>
            <a:ext cx="10797841" cy="4670759"/>
          </a:xfrm>
        </p:spPr>
        <p:txBody>
          <a:bodyPr/>
          <a:lstStyle/>
          <a:p>
            <a:r>
              <a:rPr lang="en-AU" dirty="0"/>
              <a:t>Did you know that the word “</a:t>
            </a:r>
            <a:r>
              <a:rPr lang="en-AU" i="1" dirty="0"/>
              <a:t>orang-utan”</a:t>
            </a:r>
            <a:r>
              <a:rPr lang="en-AU" dirty="0"/>
              <a:t> comes from the Indonesian words </a:t>
            </a:r>
            <a:r>
              <a:rPr lang="en-AU" b="1" i="1" dirty="0"/>
              <a:t>“orang </a:t>
            </a:r>
            <a:r>
              <a:rPr lang="en-AU" b="1" i="1" dirty="0" err="1"/>
              <a:t>hutan</a:t>
            </a:r>
            <a:r>
              <a:rPr lang="en-AU" b="1" i="1" dirty="0"/>
              <a:t>” </a:t>
            </a:r>
            <a:r>
              <a:rPr lang="en-AU" dirty="0"/>
              <a:t>which means </a:t>
            </a:r>
            <a:r>
              <a:rPr lang="en-AU" i="1" dirty="0"/>
              <a:t>“forest man” </a:t>
            </a:r>
            <a:r>
              <a:rPr lang="en-AU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6" y="2614864"/>
            <a:ext cx="5251927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orang 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81615"/>
            <a:ext cx="7936832" cy="4670759"/>
          </a:xfrm>
        </p:spPr>
        <p:txBody>
          <a:bodyPr/>
          <a:lstStyle/>
          <a:p>
            <a:pPr algn="just"/>
            <a:r>
              <a:rPr lang="en-AU" dirty="0"/>
              <a:t>Another interesting fact is that we humans share 97% of an orangutan’s DNA. Now that would certainly explain the behaviour of </a:t>
            </a:r>
            <a:r>
              <a:rPr lang="en-AU" dirty="0" smtClean="0"/>
              <a:t>certain</a:t>
            </a:r>
            <a:r>
              <a:rPr lang="en-AU" dirty="0" smtClean="0"/>
              <a:t> </a:t>
            </a:r>
            <a:r>
              <a:rPr lang="en-AU" dirty="0" smtClean="0"/>
              <a:t>people!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0" y="2742236"/>
            <a:ext cx="2743842" cy="411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43" y="0"/>
            <a:ext cx="3487563" cy="3899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35" y="2243453"/>
            <a:ext cx="5292670" cy="461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4" y="2742236"/>
            <a:ext cx="2616735" cy="3469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80" y="3061681"/>
            <a:ext cx="863859" cy="863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3409">
            <a:off x="10070696" y="689188"/>
            <a:ext cx="2566209" cy="13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193</Words>
  <Application>Microsoft Office PowerPoint</Application>
  <PresentationFormat>Widescreen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orang</vt:lpstr>
      <vt:lpstr>orang</vt:lpstr>
      <vt:lpstr>orang </vt:lpstr>
      <vt:lpstr>orang 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131</cp:revision>
  <dcterms:created xsi:type="dcterms:W3CDTF">2016-04-10T22:18:35Z</dcterms:created>
  <dcterms:modified xsi:type="dcterms:W3CDTF">2017-05-21T02:27:35Z</dcterms:modified>
</cp:coreProperties>
</file>