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1940" autoAdjust="0"/>
  </p:normalViewPr>
  <p:slideViewPr>
    <p:cSldViewPr snapToGrid="0" snapToObjects="1">
      <p:cViewPr varScale="1">
        <p:scale>
          <a:sx n="72" d="100"/>
          <a:sy n="72" d="100"/>
        </p:scale>
        <p:origin x="-276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929F91-133D-B84D-8ED5-85DBA0F9B69C}" type="datetimeFigureOut">
              <a:rPr lang="en-US" smtClean="0"/>
              <a:t>14/03/2015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7B91DA-C304-004F-B5EC-211816A07F3E}" type="slidenum">
              <a:rPr lang="en-US" smtClean="0"/>
              <a:t>‹#›</a:t>
            </a:fld>
            <a:endParaRPr lang="en-US"/>
          </a:p>
        </p:txBody>
      </p:sp>
    </p:spTree>
    <p:extLst>
      <p:ext uri="{BB962C8B-B14F-4D97-AF65-F5344CB8AC3E}">
        <p14:creationId xmlns:p14="http://schemas.microsoft.com/office/powerpoint/2010/main" val="21431165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p:cNvSpPr>
          <p:nvPr>
            <p:ph type="sldImg"/>
          </p:nvPr>
        </p:nvSpPr>
        <p:spPr>
          <a:solidFill>
            <a:srgbClr val="FFFFFF"/>
          </a:solidFill>
          <a:ln/>
        </p:spPr>
      </p:sp>
      <p:sp>
        <p:nvSpPr>
          <p:cNvPr id="34819" name="Rectangle 3"/>
          <p:cNvSpPr>
            <a:spLocks noGrp="1" noChangeArrowheads="1"/>
          </p:cNvSpPr>
          <p:nvPr>
            <p:ph type="body" idx="1"/>
          </p:nvPr>
        </p:nvSpPr>
        <p:spPr>
          <a:solidFill>
            <a:srgbClr val="FFFFFF"/>
          </a:solidFill>
          <a:ln>
            <a:solidFill>
              <a:srgbClr val="000000"/>
            </a:solidFill>
          </a:ln>
        </p:spPr>
        <p:txBody>
          <a:bodyPr/>
          <a:lstStyle/>
          <a:p>
            <a:r>
              <a:rPr lang="en-US" dirty="0" smtClean="0">
                <a:latin typeface="Times" charset="0"/>
              </a:rPr>
              <a:t>Information about what happens in our brain when we perform various activities is becoming more accessible as the technology used becomes more sophisticated.  These scans are from students who were given the task of learning and recalling a list of words and show the difference in amount of brain activity  required at the beginning of the study compared with after  3 weeks of learning. </a:t>
            </a:r>
            <a:endParaRPr lang="en-US" dirty="0" smtClean="0">
              <a:latin typeface="Times" charset="0"/>
            </a:endParaRPr>
          </a:p>
          <a:p>
            <a:endParaRPr lang="en-US" dirty="0" smtClean="0">
              <a:latin typeface="Times" charset="0"/>
            </a:endParaRPr>
          </a:p>
          <a:p>
            <a:endParaRPr lang="en-US" dirty="0" smtClean="0">
              <a:latin typeface="Times" charset="0"/>
            </a:endParaRPr>
          </a:p>
          <a:p>
            <a:r>
              <a:rPr lang="en-US" dirty="0" smtClean="0">
                <a:latin typeface="Times" charset="0"/>
              </a:rPr>
              <a:t>The figure</a:t>
            </a:r>
            <a:r>
              <a:rPr lang="en-US" baseline="0" dirty="0" smtClean="0">
                <a:latin typeface="Times" charset="0"/>
              </a:rPr>
              <a:t> 1 shows the first time the student has been given 30 words to learn.  All the brain is working to see the words, articulate the words silently and to plan how he is going to remember</a:t>
            </a:r>
          </a:p>
          <a:p>
            <a:r>
              <a:rPr lang="en-US" baseline="0" dirty="0" smtClean="0">
                <a:latin typeface="Times" charset="0"/>
              </a:rPr>
              <a:t>Figure 2 – shows that he has learnt the words an can say them automatically.  Note that not much of the brain is lighting up. This means that he now has to space to be used to do other things.</a:t>
            </a:r>
          </a:p>
          <a:p>
            <a:endParaRPr lang="en-US" baseline="0" dirty="0" smtClean="0">
              <a:latin typeface="Times" charset="0"/>
            </a:endParaRPr>
          </a:p>
          <a:p>
            <a:r>
              <a:rPr lang="en-US" baseline="0" dirty="0" smtClean="0">
                <a:latin typeface="Times" charset="0"/>
              </a:rPr>
              <a:t>So when learning we have to practice to become more efficient and automatic so that they can apply the skills.  Automaticity is needed to free up with working memory to do higher order things. The need to lessen the cognitive load.</a:t>
            </a:r>
            <a:endParaRPr lang="en-US" dirty="0" smtClean="0">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good readers do?</a:t>
            </a:r>
          </a:p>
          <a:p>
            <a:endParaRPr lang="en-US" dirty="0" smtClean="0"/>
          </a:p>
          <a:p>
            <a:r>
              <a:rPr lang="en-US" dirty="0" smtClean="0"/>
              <a:t>We have to teach this to struggling students.</a:t>
            </a:r>
            <a:endParaRPr lang="en-US" dirty="0"/>
          </a:p>
        </p:txBody>
      </p:sp>
      <p:sp>
        <p:nvSpPr>
          <p:cNvPr id="4" name="Slide Number Placeholder 3"/>
          <p:cNvSpPr>
            <a:spLocks noGrp="1"/>
          </p:cNvSpPr>
          <p:nvPr>
            <p:ph type="sldNum" sz="quarter" idx="10"/>
          </p:nvPr>
        </p:nvSpPr>
        <p:spPr/>
        <p:txBody>
          <a:bodyPr/>
          <a:lstStyle/>
          <a:p>
            <a:fld id="{5A7B91DA-C304-004F-B5EC-211816A07F3E}" type="slidenum">
              <a:rPr lang="en-US" smtClean="0"/>
              <a:t>11</a:t>
            </a:fld>
            <a:endParaRPr lang="en-US"/>
          </a:p>
        </p:txBody>
      </p:sp>
    </p:spTree>
    <p:extLst>
      <p:ext uri="{BB962C8B-B14F-4D97-AF65-F5344CB8AC3E}">
        <p14:creationId xmlns:p14="http://schemas.microsoft.com/office/powerpoint/2010/main" val="2127963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pPr>
            <a:r>
              <a:rPr lang="en-US" sz="2000" b="1" dirty="0" smtClean="0">
                <a:latin typeface="Arial" charset="0"/>
                <a:ea typeface="ＭＳ Ｐゴシック" charset="0"/>
              </a:rPr>
              <a:t>Think aloud </a:t>
            </a:r>
            <a:r>
              <a:rPr lang="en-US" sz="2000" dirty="0" smtClean="0">
                <a:latin typeface="Arial" charset="0"/>
                <a:ea typeface="ＭＳ Ｐゴシック" charset="0"/>
              </a:rPr>
              <a:t>– modeling aloud what it is that we think demonstrates all aspects of our inner conversations. Our reactions, our questions, our connections.</a:t>
            </a:r>
          </a:p>
          <a:p>
            <a:pPr lvl="1">
              <a:lnSpc>
                <a:spcPct val="90000"/>
              </a:lnSpc>
            </a:pPr>
            <a:endParaRPr lang="en-US" sz="2000" dirty="0" smtClean="0">
              <a:latin typeface="Arial" charset="0"/>
              <a:ea typeface="ＭＳ Ｐゴシック" charset="0"/>
            </a:endParaRPr>
          </a:p>
          <a:p>
            <a:pPr lvl="1">
              <a:lnSpc>
                <a:spcPct val="90000"/>
              </a:lnSpc>
            </a:pPr>
            <a:r>
              <a:rPr lang="en-US" sz="2000" dirty="0" smtClean="0">
                <a:latin typeface="Arial" charset="0"/>
                <a:ea typeface="ＭＳ Ｐゴシック" charset="0"/>
              </a:rPr>
              <a:t>Share </a:t>
            </a:r>
            <a:r>
              <a:rPr lang="en-US" sz="2000" b="1" dirty="0" smtClean="0">
                <a:latin typeface="Arial" charset="0"/>
                <a:ea typeface="ＭＳ Ｐゴシック" charset="0"/>
              </a:rPr>
              <a:t>inner conversations</a:t>
            </a:r>
            <a:r>
              <a:rPr lang="en-US" sz="2000" dirty="0" smtClean="0">
                <a:latin typeface="Arial" charset="0"/>
                <a:ea typeface="ＭＳ Ｐゴシック" charset="0"/>
              </a:rPr>
              <a:t>, share our thoughts, reactions, connections, confusions, questions that crop up when we read.</a:t>
            </a:r>
          </a:p>
          <a:p>
            <a:pPr lvl="1">
              <a:lnSpc>
                <a:spcPct val="90000"/>
              </a:lnSpc>
            </a:pPr>
            <a:endParaRPr lang="en-US" sz="2000" dirty="0" smtClean="0">
              <a:latin typeface="Arial" charset="0"/>
              <a:ea typeface="ＭＳ Ｐゴシック" charset="0"/>
            </a:endParaRPr>
          </a:p>
          <a:p>
            <a:pPr lvl="1">
              <a:lnSpc>
                <a:spcPct val="90000"/>
              </a:lnSpc>
            </a:pPr>
            <a:r>
              <a:rPr lang="en-US" sz="2000" dirty="0" smtClean="0">
                <a:latin typeface="Arial" charset="0"/>
                <a:ea typeface="ＭＳ Ｐゴシック" charset="0"/>
              </a:rPr>
              <a:t>E.g., “I think it would be very scary to have a dad at war, don’t you?”</a:t>
            </a:r>
          </a:p>
          <a:p>
            <a:pPr lvl="1">
              <a:lnSpc>
                <a:spcPct val="90000"/>
              </a:lnSpc>
            </a:pPr>
            <a:r>
              <a:rPr lang="en-US" sz="2000" dirty="0" smtClean="0">
                <a:latin typeface="Arial" charset="0"/>
                <a:ea typeface="ＭＳ Ｐゴシック" charset="0"/>
              </a:rPr>
              <a:t>“I would be so sad losing my dog as I love him so much.” </a:t>
            </a:r>
          </a:p>
          <a:p>
            <a:pPr lvl="1">
              <a:lnSpc>
                <a:spcPct val="90000"/>
              </a:lnSpc>
            </a:pPr>
            <a:r>
              <a:rPr lang="en-US" sz="2000" dirty="0" smtClean="0">
                <a:latin typeface="Arial" charset="0"/>
                <a:ea typeface="ＭＳ Ｐゴシック" charset="0"/>
              </a:rPr>
              <a:t>We also share what we do when our concentration wanders. We reread or skip and come back, for example.</a:t>
            </a:r>
          </a:p>
          <a:p>
            <a:pPr lvl="1">
              <a:lnSpc>
                <a:spcPct val="90000"/>
              </a:lnSpc>
            </a:pPr>
            <a:endParaRPr lang="en-US" sz="2000" dirty="0" smtClean="0">
              <a:latin typeface="Arial" charset="0"/>
              <a:ea typeface="ＭＳ Ｐゴシック" charset="0"/>
            </a:endParaRPr>
          </a:p>
          <a:p>
            <a:pPr lvl="1">
              <a:lnSpc>
                <a:spcPct val="90000"/>
              </a:lnSpc>
            </a:pPr>
            <a:r>
              <a:rPr lang="en-US" sz="2000" dirty="0" smtClean="0">
                <a:latin typeface="Arial" charset="0"/>
                <a:ea typeface="ＭＳ Ｐゴシック" charset="0"/>
              </a:rPr>
              <a:t>Share how we </a:t>
            </a:r>
            <a:r>
              <a:rPr lang="en-US" sz="2000" b="1" dirty="0" smtClean="0">
                <a:latin typeface="Arial" charset="0"/>
                <a:ea typeface="ＭＳ Ｐゴシック" charset="0"/>
              </a:rPr>
              <a:t>activate and connect with background knowledge</a:t>
            </a:r>
            <a:r>
              <a:rPr lang="en-US" sz="2000" dirty="0" smtClean="0">
                <a:latin typeface="Arial" charset="0"/>
                <a:ea typeface="ＭＳ Ｐゴシック" charset="0"/>
              </a:rPr>
              <a:t>.</a:t>
            </a:r>
          </a:p>
          <a:p>
            <a:pPr lvl="1">
              <a:lnSpc>
                <a:spcPct val="90000"/>
              </a:lnSpc>
            </a:pPr>
            <a:r>
              <a:rPr lang="en-US" sz="2000" dirty="0" smtClean="0">
                <a:latin typeface="Arial" charset="0"/>
                <a:ea typeface="ＭＳ Ｐゴシック" charset="0"/>
              </a:rPr>
              <a:t>We merge what we already know with new information we encounter.</a:t>
            </a:r>
          </a:p>
          <a:p>
            <a:pPr lvl="1">
              <a:lnSpc>
                <a:spcPct val="90000"/>
              </a:lnSpc>
            </a:pPr>
            <a:r>
              <a:rPr lang="en-US" sz="2000" dirty="0" smtClean="0">
                <a:latin typeface="Arial" charset="0"/>
                <a:ea typeface="ＭＳ Ｐゴシック" charset="0"/>
              </a:rPr>
              <a:t>“I knew about tides but did not know that they were connected to the pull of the moon.”  </a:t>
            </a:r>
          </a:p>
          <a:p>
            <a:pPr lvl="1">
              <a:lnSpc>
                <a:spcPct val="90000"/>
              </a:lnSpc>
            </a:pPr>
            <a:endParaRPr lang="en-US" sz="2000" dirty="0" smtClean="0">
              <a:latin typeface="Arial" charset="0"/>
              <a:ea typeface="ＭＳ Ｐゴシック" charset="0"/>
            </a:endParaRPr>
          </a:p>
          <a:p>
            <a:pPr lvl="1">
              <a:lnSpc>
                <a:spcPct val="90000"/>
              </a:lnSpc>
            </a:pPr>
            <a:r>
              <a:rPr lang="en-US" sz="2000" b="1" dirty="0" smtClean="0">
                <a:latin typeface="Arial" charset="0"/>
                <a:ea typeface="ＭＳ Ｐゴシック" charset="0"/>
              </a:rPr>
              <a:t>Sharing questions “</a:t>
            </a:r>
            <a:r>
              <a:rPr lang="en-US" altLang="ja-JP" sz="2000" dirty="0" smtClean="0">
                <a:latin typeface="Arial" charset="0"/>
                <a:ea typeface="ＭＳ Ｐゴシック" charset="0"/>
              </a:rPr>
              <a:t>I wonder if I can lose weight using some of these fitness ideas?</a:t>
            </a:r>
            <a:r>
              <a:rPr lang="en-US" sz="2000" dirty="0" smtClean="0">
                <a:latin typeface="Arial" charset="0"/>
                <a:ea typeface="ＭＳ Ｐゴシック" charset="0"/>
              </a:rPr>
              <a:t>”</a:t>
            </a:r>
            <a:r>
              <a:rPr lang="en-US" altLang="ja-JP" sz="2000" dirty="0" smtClean="0">
                <a:latin typeface="Arial" charset="0"/>
                <a:ea typeface="ＭＳ Ｐゴシック" charset="0"/>
              </a:rPr>
              <a:t> </a:t>
            </a:r>
            <a:r>
              <a:rPr lang="en-US" sz="2000" dirty="0" smtClean="0">
                <a:latin typeface="Arial" charset="0"/>
                <a:ea typeface="ＭＳ Ｐゴシック" charset="0"/>
              </a:rPr>
              <a:t>“</a:t>
            </a:r>
            <a:r>
              <a:rPr lang="en-US" altLang="ja-JP" sz="2000" dirty="0" smtClean="0">
                <a:latin typeface="Arial" charset="0"/>
                <a:ea typeface="ＭＳ Ｐゴシック" charset="0"/>
              </a:rPr>
              <a:t>I wonder if she is going to marry this guy.</a:t>
            </a:r>
            <a:r>
              <a:rPr lang="en-US" sz="2000" dirty="0" smtClean="0">
                <a:latin typeface="Arial" charset="0"/>
                <a:ea typeface="ＭＳ Ｐゴシック" charset="0"/>
              </a:rPr>
              <a:t>”</a:t>
            </a:r>
            <a:endParaRPr lang="en-US" altLang="ja-JP" sz="2000" dirty="0" smtClean="0">
              <a:latin typeface="Arial" charset="0"/>
              <a:ea typeface="ＭＳ Ｐゴシック" charset="0"/>
            </a:endParaRPr>
          </a:p>
          <a:p>
            <a:pPr eaLnBrk="1" hangingPunct="1"/>
            <a:endParaRPr lang="en-US" dirty="0" smtClean="0">
              <a:latin typeface="Arial" charset="0"/>
              <a:ea typeface="ＭＳ Ｐゴシック" charset="0"/>
              <a:cs typeface="ＭＳ Ｐゴシック" charset="0"/>
            </a:endParaRPr>
          </a:p>
          <a:p>
            <a:pPr lvl="1">
              <a:lnSpc>
                <a:spcPct val="90000"/>
              </a:lnSpc>
            </a:pPr>
            <a:r>
              <a:rPr lang="en-US" sz="2000" b="1" dirty="0" smtClean="0">
                <a:latin typeface="Arial" charset="0"/>
                <a:ea typeface="ＭＳ Ｐゴシック" charset="0"/>
              </a:rPr>
              <a:t>Sharing Inferences </a:t>
            </a:r>
            <a:r>
              <a:rPr lang="en-US" sz="2000" dirty="0" smtClean="0">
                <a:latin typeface="Arial" charset="0"/>
                <a:ea typeface="ＭＳ Ｐゴシック" charset="0"/>
              </a:rPr>
              <a:t>– the meaning of unfamiliar words and concepts.</a:t>
            </a:r>
          </a:p>
          <a:p>
            <a:pPr lvl="1">
              <a:lnSpc>
                <a:spcPct val="90000"/>
              </a:lnSpc>
            </a:pPr>
            <a:r>
              <a:rPr lang="en-US" sz="2000" dirty="0" smtClean="0">
                <a:latin typeface="Arial" charset="0"/>
                <a:ea typeface="ＭＳ Ｐゴシック" charset="0"/>
              </a:rPr>
              <a:t>We show how we use photos, illustrations, titles to draw conclusions.</a:t>
            </a:r>
          </a:p>
          <a:p>
            <a:pPr lvl="1">
              <a:lnSpc>
                <a:spcPct val="90000"/>
              </a:lnSpc>
            </a:pPr>
            <a:r>
              <a:rPr lang="en-US" sz="2000" dirty="0" smtClean="0">
                <a:latin typeface="Arial" charset="0"/>
                <a:ea typeface="ＭＳ Ｐゴシック" charset="0"/>
              </a:rPr>
              <a:t>It says</a:t>
            </a:r>
          </a:p>
          <a:p>
            <a:pPr lvl="1">
              <a:lnSpc>
                <a:spcPct val="90000"/>
              </a:lnSpc>
            </a:pPr>
            <a:endParaRPr lang="en-US" sz="2000" dirty="0" smtClean="0">
              <a:latin typeface="Arial" charset="0"/>
              <a:ea typeface="ＭＳ Ｐゴシック" charset="0"/>
            </a:endParaRPr>
          </a:p>
          <a:p>
            <a:pPr lvl="1">
              <a:lnSpc>
                <a:spcPct val="90000"/>
              </a:lnSpc>
            </a:pPr>
            <a:r>
              <a:rPr lang="en-US" sz="2000" dirty="0" smtClean="0">
                <a:latin typeface="Arial" charset="0"/>
                <a:ea typeface="ＭＳ Ｐゴシック" charset="0"/>
              </a:rPr>
              <a:t>“It says that war does not </a:t>
            </a:r>
            <a:r>
              <a:rPr lang="en-US" sz="2000" u="sng" dirty="0" smtClean="0">
                <a:latin typeface="Arial" charset="0"/>
                <a:ea typeface="ＭＳ Ｐゴシック" charset="0"/>
              </a:rPr>
              <a:t>only</a:t>
            </a:r>
            <a:r>
              <a:rPr lang="en-US" sz="2000" dirty="0" smtClean="0">
                <a:latin typeface="Arial" charset="0"/>
                <a:ea typeface="ＭＳ Ｐゴシック" charset="0"/>
              </a:rPr>
              <a:t> affect soldiers. I’m inferring it means that it affects civilians as well because in the next sentence it says that innocent civilians, non combatant men women and children are also killed.  I could also infer the soldiers’ families are affected but it does not say that exactly.”</a:t>
            </a:r>
          </a:p>
          <a:p>
            <a:pPr lvl="1">
              <a:lnSpc>
                <a:spcPct val="90000"/>
              </a:lnSpc>
            </a:pPr>
            <a:endParaRPr lang="en-US" sz="2000" dirty="0" smtClean="0">
              <a:latin typeface="Arial" charset="0"/>
              <a:ea typeface="ＭＳ Ｐゴシック" charset="0"/>
            </a:endParaRPr>
          </a:p>
          <a:p>
            <a:pPr lvl="1">
              <a:lnSpc>
                <a:spcPct val="90000"/>
              </a:lnSpc>
            </a:pPr>
            <a:endParaRPr lang="en-US" sz="2000" dirty="0" smtClean="0">
              <a:latin typeface="Arial" charset="0"/>
              <a:ea typeface="ＭＳ Ｐゴシック" charset="0"/>
            </a:endParaRPr>
          </a:p>
          <a:p>
            <a:r>
              <a:rPr lang="en-AU" sz="2000" i="1" dirty="0" smtClean="0">
                <a:solidFill>
                  <a:srgbClr val="FF0000"/>
                </a:solidFill>
                <a:latin typeface="Arial" charset="0"/>
                <a:ea typeface="ＭＳ Ｐゴシック" charset="0"/>
                <a:cs typeface="ＭＳ Ｐゴシック" charset="0"/>
              </a:rPr>
              <a:t>Sadly, war does not only affect soldiers</a:t>
            </a:r>
            <a:r>
              <a:rPr lang="en-AU" sz="2000" i="1" dirty="0" smtClean="0">
                <a:latin typeface="Arial" charset="0"/>
                <a:ea typeface="ＭＳ Ｐゴシック" charset="0"/>
                <a:cs typeface="ＭＳ Ｐゴシック" charset="0"/>
              </a:rPr>
              <a:t>. Innocent civilians (non-combatant men, women and children) are often killed or injured in the fighting. In our world today more civilians are killed during wartime than soldiers. People who believe in peace or who are anti-war protestors try to bring an end to this killing by raising awareness about the pointlessness and pity of war. </a:t>
            </a:r>
          </a:p>
          <a:p>
            <a:pPr lvl="1">
              <a:lnSpc>
                <a:spcPct val="90000"/>
              </a:lnSpc>
            </a:pPr>
            <a:r>
              <a:rPr lang="en-US" sz="2000" b="1" dirty="0" err="1" smtClean="0">
                <a:latin typeface="Arial" charset="0"/>
                <a:ea typeface="ＭＳ Ｐゴシック" charset="0"/>
              </a:rPr>
              <a:t>Verbalise</a:t>
            </a:r>
            <a:r>
              <a:rPr lang="en-US" sz="2000" b="1" dirty="0" smtClean="0">
                <a:latin typeface="Arial" charset="0"/>
                <a:ea typeface="ＭＳ Ｐゴシック" charset="0"/>
              </a:rPr>
              <a:t> confusing points</a:t>
            </a:r>
            <a:r>
              <a:rPr lang="en-US" sz="2000" dirty="0" smtClean="0">
                <a:latin typeface="Arial" charset="0"/>
                <a:ea typeface="ＭＳ Ｐゴシック" charset="0"/>
              </a:rPr>
              <a:t>.  </a:t>
            </a:r>
          </a:p>
          <a:p>
            <a:pPr lvl="1">
              <a:lnSpc>
                <a:spcPct val="90000"/>
              </a:lnSpc>
            </a:pPr>
            <a:endParaRPr lang="en-US" sz="2000" dirty="0" smtClean="0">
              <a:latin typeface="Arial" charset="0"/>
              <a:ea typeface="ＭＳ Ｐゴシック" charset="0"/>
            </a:endParaRPr>
          </a:p>
          <a:p>
            <a:pPr lvl="1">
              <a:lnSpc>
                <a:spcPct val="90000"/>
              </a:lnSpc>
            </a:pPr>
            <a:r>
              <a:rPr lang="en-US" sz="2000" dirty="0" smtClean="0">
                <a:latin typeface="Arial" charset="0"/>
                <a:ea typeface="ＭＳ Ｐゴシック" charset="0"/>
              </a:rPr>
              <a:t>“Huh? I don’t get this part.  This doesn’t make sense. I will reread this part again ... Oh, now I get it. I missed the brackets where it explains what ‘innocent civilians’ means.”</a:t>
            </a:r>
          </a:p>
          <a:p>
            <a:pPr lvl="1">
              <a:lnSpc>
                <a:spcPct val="90000"/>
              </a:lnSpc>
            </a:pPr>
            <a:endParaRPr lang="en-US" sz="2000" dirty="0" smtClean="0">
              <a:latin typeface="Arial" charset="0"/>
              <a:ea typeface="ＭＳ Ｐゴシック" charset="0"/>
            </a:endParaRPr>
          </a:p>
          <a:p>
            <a:pPr lvl="1">
              <a:lnSpc>
                <a:spcPct val="90000"/>
              </a:lnSpc>
            </a:pPr>
            <a:r>
              <a:rPr lang="en-US" sz="2000" b="1" dirty="0" smtClean="0">
                <a:latin typeface="Arial" charset="0"/>
                <a:ea typeface="ＭＳ Ｐゴシック" charset="0"/>
              </a:rPr>
              <a:t>Share how we sort and sift information </a:t>
            </a:r>
            <a:r>
              <a:rPr lang="en-US" sz="2000" dirty="0" smtClean="0">
                <a:latin typeface="Arial" charset="0"/>
                <a:ea typeface="ＭＳ Ｐゴシック" charset="0"/>
              </a:rPr>
              <a:t>to determine important ideas. </a:t>
            </a:r>
          </a:p>
          <a:p>
            <a:r>
              <a:rPr lang="en-US" sz="2000" dirty="0" smtClean="0">
                <a:latin typeface="Arial" charset="0"/>
                <a:ea typeface="ＭＳ Ｐゴシック" charset="0"/>
                <a:cs typeface="ＭＳ Ｐゴシック" charset="0"/>
              </a:rPr>
              <a:t>“Oh gosh there is so much information – I can’t remember all the details.  I will underline the important information…  That’s better, the question really is …”</a:t>
            </a:r>
          </a:p>
          <a:p>
            <a:endParaRPr lang="en-US" sz="2000" dirty="0" smtClean="0">
              <a:latin typeface="Arial" charset="0"/>
              <a:ea typeface="ＭＳ Ｐゴシック" charset="0"/>
              <a:cs typeface="ＭＳ Ｐゴシック" charset="0"/>
            </a:endParaRPr>
          </a:p>
          <a:p>
            <a:r>
              <a:rPr lang="en-US" sz="2000" dirty="0" smtClean="0">
                <a:latin typeface="Arial" charset="0"/>
                <a:ea typeface="ＭＳ Ｐゴシック" charset="0"/>
                <a:cs typeface="ＭＳ Ｐゴシック" charset="0"/>
              </a:rPr>
              <a:t>Or how am I going to work out the tides?  Actually I just need to know that there are tides and I need to be aware of them so I don’t get caught out.</a:t>
            </a:r>
          </a:p>
          <a:p>
            <a:endParaRPr lang="en-US" sz="2000" dirty="0" smtClean="0">
              <a:latin typeface="Arial" charset="0"/>
              <a:ea typeface="ＭＳ Ｐゴシック" charset="0"/>
              <a:cs typeface="ＭＳ Ｐゴシック" charset="0"/>
            </a:endParaRPr>
          </a:p>
          <a:p>
            <a:r>
              <a:rPr lang="en-US" sz="2000" dirty="0" smtClean="0">
                <a:solidFill>
                  <a:srgbClr val="FF0000"/>
                </a:solidFill>
                <a:latin typeface="Arial" charset="0"/>
                <a:ea typeface="ＭＳ Ｐゴシック" charset="0"/>
                <a:cs typeface="ＭＳ Ｐゴシック" charset="0"/>
              </a:rPr>
              <a:t>Reading aloud is to model the reading.  Thinking aloud is to model good comprehension. </a:t>
            </a:r>
          </a:p>
          <a:p>
            <a:pPr eaLnBrk="1" hangingPunct="1"/>
            <a:endParaRPr lang="en-US" dirty="0" smtClean="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5A7B91DA-C304-004F-B5EC-211816A07F3E}" type="slidenum">
              <a:rPr lang="en-US" smtClean="0"/>
              <a:t>12</a:t>
            </a:fld>
            <a:endParaRPr lang="en-US"/>
          </a:p>
        </p:txBody>
      </p:sp>
    </p:spTree>
    <p:extLst>
      <p:ext uri="{BB962C8B-B14F-4D97-AF65-F5344CB8AC3E}">
        <p14:creationId xmlns:p14="http://schemas.microsoft.com/office/powerpoint/2010/main" val="3823607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Youtube</a:t>
            </a:r>
            <a:r>
              <a:rPr lang="en-US" dirty="0" smtClean="0"/>
              <a:t> </a:t>
            </a:r>
          </a:p>
          <a:p>
            <a:endParaRPr lang="en-US" dirty="0" smtClean="0"/>
          </a:p>
          <a:p>
            <a:r>
              <a:rPr lang="en-US" dirty="0" smtClean="0"/>
              <a:t>“How</a:t>
            </a:r>
            <a:r>
              <a:rPr lang="en-US" baseline="0" dirty="0" smtClean="0"/>
              <a:t> we learn – synapses and neural pathways”. – watch the video it  talks about deliberate practice and automaticity and why skills need to be practiced.</a:t>
            </a:r>
          </a:p>
          <a:p>
            <a:endParaRPr lang="en-US" baseline="0" dirty="0" smtClean="0"/>
          </a:p>
          <a:p>
            <a:r>
              <a:rPr lang="en-US" baseline="0" dirty="0" smtClean="0"/>
              <a:t>Another </a:t>
            </a:r>
            <a:r>
              <a:rPr lang="en-US" baseline="0" dirty="0" err="1" smtClean="0"/>
              <a:t>youtube</a:t>
            </a:r>
            <a:r>
              <a:rPr lang="en-US" baseline="0" dirty="0" smtClean="0"/>
              <a:t> is “Math fact fluency automaticity and the brain.”</a:t>
            </a:r>
          </a:p>
          <a:p>
            <a:endParaRPr lang="en-US" baseline="0" dirty="0" smtClean="0"/>
          </a:p>
          <a:p>
            <a:r>
              <a:rPr lang="en-US" baseline="0" dirty="0" smtClean="0"/>
              <a:t>Both videos are short and to the point.</a:t>
            </a:r>
          </a:p>
          <a:p>
            <a:endParaRPr lang="en-US" baseline="0" dirty="0" smtClean="0"/>
          </a:p>
          <a:p>
            <a:endParaRPr lang="en-US" baseline="0" dirty="0" smtClean="0"/>
          </a:p>
          <a:p>
            <a:r>
              <a:rPr lang="en-US" baseline="0" dirty="0" smtClean="0"/>
              <a:t>Simply point the brain looks for patterns – it learns routines and and then when you come across new information the brain looks for similar patters and routines so that it can store the new information with similar ideas patterns and routines. The brain has to make sense of the world and it does this through recognizing patterns.</a:t>
            </a:r>
          </a:p>
          <a:p>
            <a:endParaRPr lang="en-US" baseline="0" dirty="0" smtClean="0"/>
          </a:p>
          <a:p>
            <a:r>
              <a:rPr lang="en-US" baseline="0" dirty="0" smtClean="0"/>
              <a:t>If there is stress, anxiety, trauma then  we go back to our animal instincts of flight or fight.  The chemicals change in our brain and we go into survival mode which means we stop learning until we are out of danger.  The chemical stops the passage of information across the synapse. Emotions are critical in learning.  A relaxed state enhances the learning,  stress states stops learning.</a:t>
            </a:r>
          </a:p>
          <a:p>
            <a:endParaRPr lang="en-US" baseline="0" dirty="0" smtClean="0"/>
          </a:p>
          <a:p>
            <a:r>
              <a:rPr lang="en-US" baseline="0" dirty="0" smtClean="0"/>
              <a:t>Set the learning to  hard or two many things to remember then we go into a threatened state and not learn.  </a:t>
            </a:r>
          </a:p>
          <a:p>
            <a:endParaRPr lang="en-US" baseline="0" dirty="0" smtClean="0"/>
          </a:p>
          <a:p>
            <a:r>
              <a:rPr lang="en-US" baseline="0" dirty="0" smtClean="0"/>
              <a:t>As we build up our experiences and learning ideas around the same idea we build up more and more brain cells (neurons) linking the ideas together (brain cells that fire together wire together) in other words  our knowledge becomes stronger and deeper knowledge.</a:t>
            </a:r>
          </a:p>
          <a:p>
            <a:endParaRPr lang="en-US" baseline="0" dirty="0" smtClean="0"/>
          </a:p>
          <a:p>
            <a:r>
              <a:rPr lang="en-US" baseline="0" dirty="0" smtClean="0"/>
              <a:t>The brain is social – basic needs must be met – food clothing shelter, safety need to be there for the brain to be in a </a:t>
            </a:r>
            <a:r>
              <a:rPr lang="en-US" baseline="0" smtClean="0"/>
              <a:t>relaxed state.</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A7B91DA-C304-004F-B5EC-211816A07F3E}" type="slidenum">
              <a:rPr lang="en-US" smtClean="0"/>
              <a:t>14</a:t>
            </a:fld>
            <a:endParaRPr lang="en-US"/>
          </a:p>
        </p:txBody>
      </p:sp>
    </p:spTree>
    <p:extLst>
      <p:ext uri="{BB962C8B-B14F-4D97-AF65-F5344CB8AC3E}">
        <p14:creationId xmlns:p14="http://schemas.microsoft.com/office/powerpoint/2010/main" val="4229918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need</a:t>
            </a:r>
            <a:endParaRPr lang="en-US" dirty="0"/>
          </a:p>
        </p:txBody>
      </p:sp>
      <p:sp>
        <p:nvSpPr>
          <p:cNvPr id="4" name="Slide Number Placeholder 3"/>
          <p:cNvSpPr>
            <a:spLocks noGrp="1"/>
          </p:cNvSpPr>
          <p:nvPr>
            <p:ph type="sldNum" sz="quarter" idx="10"/>
          </p:nvPr>
        </p:nvSpPr>
        <p:spPr/>
        <p:txBody>
          <a:bodyPr/>
          <a:lstStyle/>
          <a:p>
            <a:fld id="{5A7B91DA-C304-004F-B5EC-211816A07F3E}" type="slidenum">
              <a:rPr lang="en-US" smtClean="0"/>
              <a:t>15</a:t>
            </a:fld>
            <a:endParaRPr lang="en-US"/>
          </a:p>
        </p:txBody>
      </p:sp>
    </p:spTree>
    <p:extLst>
      <p:ext uri="{BB962C8B-B14F-4D97-AF65-F5344CB8AC3E}">
        <p14:creationId xmlns:p14="http://schemas.microsoft.com/office/powerpoint/2010/main" val="239307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use of highlighting main ideas, answers to questions etc. is very effective.</a:t>
            </a:r>
          </a:p>
          <a:p>
            <a:endParaRPr lang="en-US" baseline="0" dirty="0" smtClean="0"/>
          </a:p>
          <a:p>
            <a:r>
              <a:rPr lang="en-US" baseline="0" dirty="0" smtClean="0"/>
              <a:t>Research project was created in Colorado where they trained the students to read the questions first then with the use of highlight start reading the text and then from memory they highlight answers as they read.  Highlight direct answers then write the question no. in the margin.  Scribble through a paragraph with highlighter and write the question no. in the margin.  This says – not sure the clear answer there is information here that will help find the answer.</a:t>
            </a:r>
          </a:p>
          <a:p>
            <a:endParaRPr lang="en-US" baseline="0" dirty="0" smtClean="0"/>
          </a:p>
          <a:p>
            <a:r>
              <a:rPr lang="en-US" baseline="0" dirty="0" smtClean="0"/>
              <a:t>Highlight topic sentences in each paragraph also improves </a:t>
            </a:r>
            <a:r>
              <a:rPr lang="en-US" baseline="0" dirty="0" err="1" smtClean="0"/>
              <a:t>comprehenison</a:t>
            </a:r>
            <a:r>
              <a:rPr lang="en-US" baseline="0" dirty="0" smtClean="0"/>
              <a:t>.</a:t>
            </a:r>
          </a:p>
          <a:p>
            <a:endParaRPr lang="en-US" baseline="0" dirty="0" smtClean="0"/>
          </a:p>
          <a:p>
            <a:r>
              <a:rPr lang="en-US" baseline="0" dirty="0" smtClean="0"/>
              <a:t>Struggling students cannot do any of this and need to be taught and this takes time.</a:t>
            </a:r>
          </a:p>
          <a:p>
            <a:endParaRPr lang="en-US" baseline="0" dirty="0" smtClean="0"/>
          </a:p>
          <a:p>
            <a:r>
              <a:rPr lang="en-US" baseline="0" dirty="0" smtClean="0"/>
              <a:t>Sharon Vaughan from Texas Uni.  Has done a lot of work on reading comprehension – she has a book on “Teaching Reading Comprehension to students with Learning Difficulties” second edition by Sharon Vaughn Janette </a:t>
            </a:r>
            <a:r>
              <a:rPr lang="en-US" baseline="0" dirty="0" err="1" smtClean="0"/>
              <a:t>Klingner</a:t>
            </a:r>
            <a:r>
              <a:rPr lang="en-US" baseline="0" dirty="0" smtClean="0"/>
              <a:t>. This is very good.  She gives ideas on how to teacher – think aloud,  and other comprehension strategies.</a:t>
            </a:r>
          </a:p>
          <a:p>
            <a:endParaRPr lang="en-US" baseline="0" dirty="0" smtClean="0"/>
          </a:p>
          <a:p>
            <a:endParaRPr lang="en-US" baseline="0" dirty="0" smtClean="0"/>
          </a:p>
          <a:p>
            <a:r>
              <a:rPr lang="en-US" baseline="0" dirty="0" smtClean="0"/>
              <a:t>Comprehension is linked to background knowledge – so if you have no experience then you will have no knowledge. Knowledge in the classroom wont be remembered if the students cannot link to their background knowledge.  Link learning to a positive emotion and they will retain – laughter, fun, past </a:t>
            </a:r>
            <a:r>
              <a:rPr lang="en-US" baseline="0" smtClean="0"/>
              <a:t>experiences etc.</a:t>
            </a:r>
            <a:endParaRPr lang="en-US" dirty="0"/>
          </a:p>
        </p:txBody>
      </p:sp>
      <p:sp>
        <p:nvSpPr>
          <p:cNvPr id="4" name="Slide Number Placeholder 3"/>
          <p:cNvSpPr>
            <a:spLocks noGrp="1"/>
          </p:cNvSpPr>
          <p:nvPr>
            <p:ph type="sldNum" sz="quarter" idx="10"/>
          </p:nvPr>
        </p:nvSpPr>
        <p:spPr/>
        <p:txBody>
          <a:bodyPr/>
          <a:lstStyle/>
          <a:p>
            <a:fld id="{5A7B91DA-C304-004F-B5EC-211816A07F3E}" type="slidenum">
              <a:rPr lang="en-US" smtClean="0"/>
              <a:t>16</a:t>
            </a:fld>
            <a:endParaRPr lang="en-US"/>
          </a:p>
        </p:txBody>
      </p:sp>
    </p:spTree>
    <p:extLst>
      <p:ext uri="{BB962C8B-B14F-4D97-AF65-F5344CB8AC3E}">
        <p14:creationId xmlns:p14="http://schemas.microsoft.com/office/powerpoint/2010/main" val="4157882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563DDBCD-F0EF-6846-BFE5-CD79F9438208}" type="datetimeFigureOut">
              <a:rPr lang="en-US" smtClean="0"/>
              <a:t>14/03/2015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F6A97-7374-2D4D-9E35-B639B54773E0}" type="slidenum">
              <a:rPr lang="en-US" smtClean="0"/>
              <a:t>‹#›</a:t>
            </a:fld>
            <a:endParaRPr lang="en-US"/>
          </a:p>
        </p:txBody>
      </p:sp>
    </p:spTree>
    <p:extLst>
      <p:ext uri="{BB962C8B-B14F-4D97-AF65-F5344CB8AC3E}">
        <p14:creationId xmlns:p14="http://schemas.microsoft.com/office/powerpoint/2010/main" val="4018146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63DDBCD-F0EF-6846-BFE5-CD79F9438208}" type="datetimeFigureOut">
              <a:rPr lang="en-US" smtClean="0"/>
              <a:t>14/03/2015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F6A97-7374-2D4D-9E35-B639B54773E0}" type="slidenum">
              <a:rPr lang="en-US" smtClean="0"/>
              <a:t>‹#›</a:t>
            </a:fld>
            <a:endParaRPr lang="en-US"/>
          </a:p>
        </p:txBody>
      </p:sp>
    </p:spTree>
    <p:extLst>
      <p:ext uri="{BB962C8B-B14F-4D97-AF65-F5344CB8AC3E}">
        <p14:creationId xmlns:p14="http://schemas.microsoft.com/office/powerpoint/2010/main" val="2834457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63DDBCD-F0EF-6846-BFE5-CD79F9438208}" type="datetimeFigureOut">
              <a:rPr lang="en-US" smtClean="0"/>
              <a:t>14/03/2015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F6A97-7374-2D4D-9E35-B639B54773E0}" type="slidenum">
              <a:rPr lang="en-US" smtClean="0"/>
              <a:t>‹#›</a:t>
            </a:fld>
            <a:endParaRPr lang="en-US"/>
          </a:p>
        </p:txBody>
      </p:sp>
    </p:spTree>
    <p:extLst>
      <p:ext uri="{BB962C8B-B14F-4D97-AF65-F5344CB8AC3E}">
        <p14:creationId xmlns:p14="http://schemas.microsoft.com/office/powerpoint/2010/main" val="2080646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63DDBCD-F0EF-6846-BFE5-CD79F9438208}" type="datetimeFigureOut">
              <a:rPr lang="en-US" smtClean="0"/>
              <a:t>14/03/2015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F6A97-7374-2D4D-9E35-B639B54773E0}" type="slidenum">
              <a:rPr lang="en-US" smtClean="0"/>
              <a:t>‹#›</a:t>
            </a:fld>
            <a:endParaRPr lang="en-US"/>
          </a:p>
        </p:txBody>
      </p:sp>
    </p:spTree>
    <p:extLst>
      <p:ext uri="{BB962C8B-B14F-4D97-AF65-F5344CB8AC3E}">
        <p14:creationId xmlns:p14="http://schemas.microsoft.com/office/powerpoint/2010/main" val="3180051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563DDBCD-F0EF-6846-BFE5-CD79F9438208}" type="datetimeFigureOut">
              <a:rPr lang="en-US" smtClean="0"/>
              <a:t>14/03/2015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F6A97-7374-2D4D-9E35-B639B54773E0}" type="slidenum">
              <a:rPr lang="en-US" smtClean="0"/>
              <a:t>‹#›</a:t>
            </a:fld>
            <a:endParaRPr lang="en-US"/>
          </a:p>
        </p:txBody>
      </p:sp>
    </p:spTree>
    <p:extLst>
      <p:ext uri="{BB962C8B-B14F-4D97-AF65-F5344CB8AC3E}">
        <p14:creationId xmlns:p14="http://schemas.microsoft.com/office/powerpoint/2010/main" val="3079312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563DDBCD-F0EF-6846-BFE5-CD79F9438208}" type="datetimeFigureOut">
              <a:rPr lang="en-US" smtClean="0"/>
              <a:t>14/03/2015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F6A97-7374-2D4D-9E35-B639B54773E0}" type="slidenum">
              <a:rPr lang="en-US" smtClean="0"/>
              <a:t>‹#›</a:t>
            </a:fld>
            <a:endParaRPr lang="en-US"/>
          </a:p>
        </p:txBody>
      </p:sp>
    </p:spTree>
    <p:extLst>
      <p:ext uri="{BB962C8B-B14F-4D97-AF65-F5344CB8AC3E}">
        <p14:creationId xmlns:p14="http://schemas.microsoft.com/office/powerpoint/2010/main" val="344146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563DDBCD-F0EF-6846-BFE5-CD79F9438208}" type="datetimeFigureOut">
              <a:rPr lang="en-US" smtClean="0"/>
              <a:t>14/03/2015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4F6A97-7374-2D4D-9E35-B639B54773E0}" type="slidenum">
              <a:rPr lang="en-US" smtClean="0"/>
              <a:t>‹#›</a:t>
            </a:fld>
            <a:endParaRPr lang="en-US"/>
          </a:p>
        </p:txBody>
      </p:sp>
    </p:spTree>
    <p:extLst>
      <p:ext uri="{BB962C8B-B14F-4D97-AF65-F5344CB8AC3E}">
        <p14:creationId xmlns:p14="http://schemas.microsoft.com/office/powerpoint/2010/main" val="2214168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563DDBCD-F0EF-6846-BFE5-CD79F9438208}" type="datetimeFigureOut">
              <a:rPr lang="en-US" smtClean="0"/>
              <a:t>14/03/2015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4F6A97-7374-2D4D-9E35-B639B54773E0}" type="slidenum">
              <a:rPr lang="en-US" smtClean="0"/>
              <a:t>‹#›</a:t>
            </a:fld>
            <a:endParaRPr lang="en-US"/>
          </a:p>
        </p:txBody>
      </p:sp>
    </p:spTree>
    <p:extLst>
      <p:ext uri="{BB962C8B-B14F-4D97-AF65-F5344CB8AC3E}">
        <p14:creationId xmlns:p14="http://schemas.microsoft.com/office/powerpoint/2010/main" val="981939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3DDBCD-F0EF-6846-BFE5-CD79F9438208}" type="datetimeFigureOut">
              <a:rPr lang="en-US" smtClean="0"/>
              <a:t>14/03/2015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4F6A97-7374-2D4D-9E35-B639B54773E0}" type="slidenum">
              <a:rPr lang="en-US" smtClean="0"/>
              <a:t>‹#›</a:t>
            </a:fld>
            <a:endParaRPr lang="en-US"/>
          </a:p>
        </p:txBody>
      </p:sp>
    </p:spTree>
    <p:extLst>
      <p:ext uri="{BB962C8B-B14F-4D97-AF65-F5344CB8AC3E}">
        <p14:creationId xmlns:p14="http://schemas.microsoft.com/office/powerpoint/2010/main" val="1736662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563DDBCD-F0EF-6846-BFE5-CD79F9438208}" type="datetimeFigureOut">
              <a:rPr lang="en-US" smtClean="0"/>
              <a:t>14/03/2015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F6A97-7374-2D4D-9E35-B639B54773E0}" type="slidenum">
              <a:rPr lang="en-US" smtClean="0"/>
              <a:t>‹#›</a:t>
            </a:fld>
            <a:endParaRPr lang="en-US"/>
          </a:p>
        </p:txBody>
      </p:sp>
    </p:spTree>
    <p:extLst>
      <p:ext uri="{BB962C8B-B14F-4D97-AF65-F5344CB8AC3E}">
        <p14:creationId xmlns:p14="http://schemas.microsoft.com/office/powerpoint/2010/main" val="355242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563DDBCD-F0EF-6846-BFE5-CD79F9438208}" type="datetimeFigureOut">
              <a:rPr lang="en-US" smtClean="0"/>
              <a:t>14/03/2015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F6A97-7374-2D4D-9E35-B639B54773E0}" type="slidenum">
              <a:rPr lang="en-US" smtClean="0"/>
              <a:t>‹#›</a:t>
            </a:fld>
            <a:endParaRPr lang="en-US"/>
          </a:p>
        </p:txBody>
      </p:sp>
    </p:spTree>
    <p:extLst>
      <p:ext uri="{BB962C8B-B14F-4D97-AF65-F5344CB8AC3E}">
        <p14:creationId xmlns:p14="http://schemas.microsoft.com/office/powerpoint/2010/main" val="25713188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3DDBCD-F0EF-6846-BFE5-CD79F9438208}" type="datetimeFigureOut">
              <a:rPr lang="en-US" smtClean="0"/>
              <a:t>14/03/2015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4F6A97-7374-2D4D-9E35-B639B54773E0}" type="slidenum">
              <a:rPr lang="en-US" smtClean="0"/>
              <a:t>‹#›</a:t>
            </a:fld>
            <a:endParaRPr lang="en-US"/>
          </a:p>
        </p:txBody>
      </p:sp>
    </p:spTree>
    <p:extLst>
      <p:ext uri="{BB962C8B-B14F-4D97-AF65-F5344CB8AC3E}">
        <p14:creationId xmlns:p14="http://schemas.microsoft.com/office/powerpoint/2010/main" val="108166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Microsoft_Word_97_-_2004_Document1.doc"/><Relationship Id="rId5" Type="http://schemas.openxmlformats.org/officeDocument/2006/relationships/image" Target="../media/image1.png"/><Relationship Id="rId6" Type="http://schemas.openxmlformats.org/officeDocument/2006/relationships/oleObject" Target="../embeddings/Microsoft_Word_97_-_2004_Document2.doc"/><Relationship Id="rId7"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3316" y="311695"/>
            <a:ext cx="4572000" cy="923330"/>
          </a:xfrm>
          <a:prstGeom prst="rect">
            <a:avLst/>
          </a:prstGeom>
        </p:spPr>
        <p:txBody>
          <a:bodyPr>
            <a:spAutoFit/>
          </a:bodyPr>
          <a:lstStyle/>
          <a:p>
            <a:pPr algn="ctr"/>
            <a:r>
              <a:rPr lang="en-US" dirty="0" smtClean="0"/>
              <a:t>What is literacy?</a:t>
            </a:r>
          </a:p>
          <a:p>
            <a:pPr algn="ctr"/>
            <a:endParaRPr lang="en-US" dirty="0" smtClean="0"/>
          </a:p>
          <a:p>
            <a:pPr algn="ctr"/>
            <a:r>
              <a:rPr lang="en-US" dirty="0" smtClean="0"/>
              <a:t>What are the components of literacy? </a:t>
            </a:r>
            <a:endParaRPr lang="en-US" dirty="0"/>
          </a:p>
        </p:txBody>
      </p:sp>
      <p:sp>
        <p:nvSpPr>
          <p:cNvPr id="5" name="Rectangle 4"/>
          <p:cNvSpPr/>
          <p:nvPr/>
        </p:nvSpPr>
        <p:spPr>
          <a:xfrm>
            <a:off x="1343097" y="2092022"/>
            <a:ext cx="4572000" cy="3139321"/>
          </a:xfrm>
          <a:prstGeom prst="rect">
            <a:avLst/>
          </a:prstGeom>
        </p:spPr>
        <p:txBody>
          <a:bodyPr>
            <a:spAutoFit/>
          </a:bodyPr>
          <a:lstStyle/>
          <a:p>
            <a:r>
              <a:rPr lang="en-US" dirty="0" smtClean="0"/>
              <a:t>Oral Language</a:t>
            </a:r>
          </a:p>
          <a:p>
            <a:r>
              <a:rPr lang="en-US" dirty="0" smtClean="0"/>
              <a:t>Listening </a:t>
            </a:r>
          </a:p>
          <a:p>
            <a:r>
              <a:rPr lang="en-US" dirty="0" smtClean="0"/>
              <a:t>Reading/Comprehension - </a:t>
            </a:r>
          </a:p>
          <a:p>
            <a:endParaRPr lang="en-US" dirty="0" smtClean="0"/>
          </a:p>
          <a:p>
            <a:endParaRPr lang="en-US" dirty="0" smtClean="0"/>
          </a:p>
          <a:p>
            <a:endParaRPr lang="en-US" dirty="0" smtClean="0"/>
          </a:p>
          <a:p>
            <a:endParaRPr lang="en-US" dirty="0"/>
          </a:p>
          <a:p>
            <a:endParaRPr lang="en-US" dirty="0" smtClean="0"/>
          </a:p>
          <a:p>
            <a:endParaRPr lang="en-US" dirty="0" smtClean="0"/>
          </a:p>
          <a:p>
            <a:r>
              <a:rPr lang="en-US" dirty="0" smtClean="0"/>
              <a:t>Written language</a:t>
            </a:r>
          </a:p>
          <a:p>
            <a:endParaRPr lang="en-US" dirty="0"/>
          </a:p>
        </p:txBody>
      </p:sp>
      <p:sp>
        <p:nvSpPr>
          <p:cNvPr id="6" name="Rectangle 5"/>
          <p:cNvSpPr/>
          <p:nvPr/>
        </p:nvSpPr>
        <p:spPr>
          <a:xfrm>
            <a:off x="3989000" y="2699958"/>
            <a:ext cx="4572000" cy="1477328"/>
          </a:xfrm>
          <a:prstGeom prst="rect">
            <a:avLst/>
          </a:prstGeom>
        </p:spPr>
        <p:txBody>
          <a:bodyPr>
            <a:spAutoFit/>
          </a:bodyPr>
          <a:lstStyle/>
          <a:p>
            <a:r>
              <a:rPr lang="en-US" dirty="0" smtClean="0"/>
              <a:t>Phonics</a:t>
            </a:r>
          </a:p>
          <a:p>
            <a:r>
              <a:rPr lang="en-US" dirty="0" smtClean="0"/>
              <a:t>Phonemic Awareness</a:t>
            </a:r>
          </a:p>
          <a:p>
            <a:r>
              <a:rPr lang="en-US" dirty="0" smtClean="0"/>
              <a:t>Fluency</a:t>
            </a:r>
          </a:p>
          <a:p>
            <a:r>
              <a:rPr lang="en-US" dirty="0" smtClean="0"/>
              <a:t>Vocabulary</a:t>
            </a:r>
          </a:p>
          <a:p>
            <a:r>
              <a:rPr lang="en-US" dirty="0" smtClean="0"/>
              <a:t>Comprehension</a:t>
            </a:r>
            <a:endParaRPr lang="en-US" dirty="0"/>
          </a:p>
        </p:txBody>
      </p:sp>
      <p:sp>
        <p:nvSpPr>
          <p:cNvPr id="7" name="Right Bracket 6"/>
          <p:cNvSpPr/>
          <p:nvPr/>
        </p:nvSpPr>
        <p:spPr>
          <a:xfrm>
            <a:off x="6228980" y="2664936"/>
            <a:ext cx="589280" cy="588328"/>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Right Bracket 7"/>
          <p:cNvSpPr/>
          <p:nvPr/>
        </p:nvSpPr>
        <p:spPr>
          <a:xfrm>
            <a:off x="6228980" y="3397092"/>
            <a:ext cx="589280" cy="711454"/>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6985184" y="2934676"/>
            <a:ext cx="1575816" cy="369332"/>
          </a:xfrm>
          <a:prstGeom prst="rect">
            <a:avLst/>
          </a:prstGeom>
          <a:noFill/>
        </p:spPr>
        <p:txBody>
          <a:bodyPr wrap="square" rtlCol="0">
            <a:spAutoFit/>
          </a:bodyPr>
          <a:lstStyle/>
          <a:p>
            <a:r>
              <a:rPr lang="en-US" dirty="0" smtClean="0"/>
              <a:t>Decoding</a:t>
            </a:r>
            <a:endParaRPr lang="en-US" dirty="0"/>
          </a:p>
        </p:txBody>
      </p:sp>
      <p:sp>
        <p:nvSpPr>
          <p:cNvPr id="10" name="TextBox 9"/>
          <p:cNvSpPr txBox="1"/>
          <p:nvPr/>
        </p:nvSpPr>
        <p:spPr>
          <a:xfrm>
            <a:off x="6985184" y="3491080"/>
            <a:ext cx="1635649" cy="646331"/>
          </a:xfrm>
          <a:prstGeom prst="rect">
            <a:avLst/>
          </a:prstGeom>
          <a:noFill/>
        </p:spPr>
        <p:txBody>
          <a:bodyPr wrap="square" rtlCol="0">
            <a:spAutoFit/>
          </a:bodyPr>
          <a:lstStyle/>
          <a:p>
            <a:r>
              <a:rPr lang="en-US" dirty="0" smtClean="0"/>
              <a:t>Quick Smart literacy</a:t>
            </a:r>
            <a:endParaRPr lang="en-US" dirty="0"/>
          </a:p>
        </p:txBody>
      </p:sp>
    </p:spTree>
    <p:extLst>
      <p:ext uri="{BB962C8B-B14F-4D97-AF65-F5344CB8AC3E}">
        <p14:creationId xmlns:p14="http://schemas.microsoft.com/office/powerpoint/2010/main" val="1493362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660066"/>
                </a:solidFill>
              </a:rPr>
              <a:t>Students with Learning Difficulties in the Middle Years  </a:t>
            </a:r>
            <a:br>
              <a:rPr lang="en-US" dirty="0" smtClean="0">
                <a:solidFill>
                  <a:srgbClr val="660066"/>
                </a:solidFill>
              </a:rPr>
            </a:br>
            <a:endParaRPr lang="en-US" dirty="0"/>
          </a:p>
        </p:txBody>
      </p:sp>
      <p:sp>
        <p:nvSpPr>
          <p:cNvPr id="3" name="Content Placeholder 2"/>
          <p:cNvSpPr>
            <a:spLocks noGrp="1"/>
          </p:cNvSpPr>
          <p:nvPr>
            <p:ph idx="1"/>
          </p:nvPr>
        </p:nvSpPr>
        <p:spPr/>
        <p:txBody>
          <a:bodyPr>
            <a:normAutofit fontScale="92500" lnSpcReduction="10000"/>
          </a:bodyPr>
          <a:lstStyle/>
          <a:p>
            <a:r>
              <a:rPr lang="en-AU" sz="2400" dirty="0" smtClean="0"/>
              <a:t>Students with LD tend to be inefficient learners </a:t>
            </a:r>
            <a:r>
              <a:rPr lang="en-US" sz="1600" dirty="0" smtClean="0"/>
              <a:t>(Westwood, 1993)</a:t>
            </a:r>
            <a:r>
              <a:rPr lang="en-US" dirty="0" smtClean="0"/>
              <a:t> </a:t>
            </a:r>
            <a:endParaRPr lang="en-AU" dirty="0" smtClean="0"/>
          </a:p>
          <a:p>
            <a:pPr marL="857250" lvl="1" indent="-400050">
              <a:buFontTx/>
              <a:buChar char="–"/>
            </a:pPr>
            <a:r>
              <a:rPr lang="en-AU" sz="2000" dirty="0" smtClean="0"/>
              <a:t> Inefficient cognitive strategies; </a:t>
            </a:r>
          </a:p>
          <a:p>
            <a:pPr marL="857250" lvl="1" indent="-400050">
              <a:buFontTx/>
              <a:buChar char="–"/>
            </a:pPr>
            <a:r>
              <a:rPr lang="en-AU" sz="2000" dirty="0" smtClean="0"/>
              <a:t> Non-strategic, approach to learning and inappropriate causal attributions (</a:t>
            </a:r>
            <a:r>
              <a:rPr lang="en-US" sz="2000" dirty="0" smtClean="0"/>
              <a:t>Chan &amp; Dally, 2001</a:t>
            </a:r>
            <a:r>
              <a:rPr lang="en-AU" sz="2000" dirty="0" smtClean="0"/>
              <a:t>)</a:t>
            </a:r>
          </a:p>
          <a:p>
            <a:pPr marL="857250" lvl="1" indent="-400050">
              <a:buFontTx/>
              <a:buChar char="–"/>
            </a:pPr>
            <a:r>
              <a:rPr lang="en-AU" sz="2000" dirty="0" smtClean="0"/>
              <a:t> Poor procedural knowledge</a:t>
            </a:r>
          </a:p>
          <a:p>
            <a:pPr marL="857250" lvl="1" indent="-400050">
              <a:buFontTx/>
              <a:buChar char="–"/>
            </a:pPr>
            <a:r>
              <a:rPr lang="en-AU" sz="2000" dirty="0" smtClean="0"/>
              <a:t> Difficulty with access to knowledge previously encountered and the flexible use of that knowledge (</a:t>
            </a:r>
            <a:r>
              <a:rPr lang="en-US" sz="2000" dirty="0" err="1" smtClean="0"/>
              <a:t>Ashbaker</a:t>
            </a:r>
            <a:r>
              <a:rPr lang="en-US" sz="2000" dirty="0" smtClean="0"/>
              <a:t> &amp; Swanson, 1996)</a:t>
            </a:r>
            <a:endParaRPr lang="en-AU" sz="2000" dirty="0" smtClean="0"/>
          </a:p>
          <a:p>
            <a:pPr marL="857250" lvl="1" indent="-400050">
              <a:buFontTx/>
              <a:buChar char="–"/>
            </a:pPr>
            <a:r>
              <a:rPr lang="en-AU" sz="2000" dirty="0" smtClean="0"/>
              <a:t> Patterns of behaviour and thinking detrimental to learning </a:t>
            </a:r>
          </a:p>
          <a:p>
            <a:pPr marL="857250" lvl="1" indent="-400050"/>
            <a:endParaRPr lang="en-AU" dirty="0" smtClean="0"/>
          </a:p>
          <a:p>
            <a:r>
              <a:rPr lang="en-AU" sz="2400" dirty="0" smtClean="0"/>
              <a:t>Some students with LD are inactive, passive learners</a:t>
            </a:r>
            <a:r>
              <a:rPr lang="en-AU" dirty="0" smtClean="0"/>
              <a:t> </a:t>
            </a:r>
          </a:p>
          <a:p>
            <a:endParaRPr lang="en-AU" dirty="0" smtClean="0"/>
          </a:p>
          <a:p>
            <a:r>
              <a:rPr lang="en-AU" sz="2400" dirty="0" smtClean="0"/>
              <a:t>Sometimes ‘the gap’ becomes a </a:t>
            </a:r>
            <a:r>
              <a:rPr lang="en-AU" sz="2400" u="sng" dirty="0" smtClean="0"/>
              <a:t>chasm</a:t>
            </a:r>
            <a:endParaRPr lang="en-US" sz="2400" dirty="0" smtClean="0"/>
          </a:p>
          <a:p>
            <a:endParaRPr lang="en-US" dirty="0"/>
          </a:p>
        </p:txBody>
      </p:sp>
    </p:spTree>
    <p:extLst>
      <p:ext uri="{BB962C8B-B14F-4D97-AF65-F5344CB8AC3E}">
        <p14:creationId xmlns:p14="http://schemas.microsoft.com/office/powerpoint/2010/main" val="1348091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solidFill>
                  <a:srgbClr val="4F81BD"/>
                </a:solidFill>
              </a:rPr>
              <a:t>Comprehension Strategies: Before, During, After Reading</a:t>
            </a:r>
            <a:endParaRPr lang="en-US" dirty="0"/>
          </a:p>
        </p:txBody>
      </p:sp>
      <p:sp>
        <p:nvSpPr>
          <p:cNvPr id="3" name="Content Placeholder 2"/>
          <p:cNvSpPr>
            <a:spLocks noGrp="1"/>
          </p:cNvSpPr>
          <p:nvPr>
            <p:ph idx="1"/>
          </p:nvPr>
        </p:nvSpPr>
        <p:spPr/>
        <p:txBody>
          <a:bodyPr>
            <a:normAutofit fontScale="92500" lnSpcReduction="20000"/>
          </a:bodyPr>
          <a:lstStyle/>
          <a:p>
            <a:pPr>
              <a:lnSpc>
                <a:spcPct val="90000"/>
              </a:lnSpc>
              <a:buFont typeface="Arial" charset="0"/>
              <a:buChar char="•"/>
            </a:pPr>
            <a:r>
              <a:rPr lang="en-AU" sz="2400" dirty="0" smtClean="0"/>
              <a:t>Before Reading</a:t>
            </a:r>
          </a:p>
          <a:p>
            <a:pPr lvl="1">
              <a:lnSpc>
                <a:spcPct val="90000"/>
              </a:lnSpc>
            </a:pPr>
            <a:r>
              <a:rPr lang="en-AU" sz="2400" dirty="0" smtClean="0"/>
              <a:t>Engage prior knowledge</a:t>
            </a:r>
            <a:r>
              <a:rPr lang="en-US" sz="2400" dirty="0" smtClean="0"/>
              <a:t> </a:t>
            </a:r>
          </a:p>
          <a:p>
            <a:pPr lvl="1">
              <a:lnSpc>
                <a:spcPct val="90000"/>
              </a:lnSpc>
            </a:pPr>
            <a:r>
              <a:rPr lang="en-AU" sz="2400" dirty="0" smtClean="0"/>
              <a:t>Make predictions</a:t>
            </a:r>
          </a:p>
          <a:p>
            <a:pPr lvl="1">
              <a:lnSpc>
                <a:spcPct val="90000"/>
              </a:lnSpc>
            </a:pPr>
            <a:r>
              <a:rPr lang="en-AU" sz="2400" dirty="0" smtClean="0"/>
              <a:t>Skim the text</a:t>
            </a:r>
          </a:p>
          <a:p>
            <a:pPr lvl="1">
              <a:lnSpc>
                <a:spcPct val="90000"/>
              </a:lnSpc>
            </a:pPr>
            <a:r>
              <a:rPr lang="en-AU" sz="2400" dirty="0" smtClean="0"/>
              <a:t>Read for a purpose</a:t>
            </a:r>
          </a:p>
          <a:p>
            <a:pPr lvl="1">
              <a:lnSpc>
                <a:spcPct val="90000"/>
              </a:lnSpc>
            </a:pPr>
            <a:endParaRPr lang="en-AU" sz="800" dirty="0" smtClean="0"/>
          </a:p>
          <a:p>
            <a:pPr>
              <a:lnSpc>
                <a:spcPct val="90000"/>
              </a:lnSpc>
              <a:buFont typeface="Arial" charset="0"/>
              <a:buChar char="•"/>
            </a:pPr>
            <a:r>
              <a:rPr lang="en-AU" sz="2400" dirty="0" smtClean="0"/>
              <a:t>During Reading</a:t>
            </a:r>
          </a:p>
          <a:p>
            <a:pPr lvl="1">
              <a:lnSpc>
                <a:spcPct val="90000"/>
              </a:lnSpc>
            </a:pPr>
            <a:r>
              <a:rPr lang="en-AU" sz="2400" dirty="0" smtClean="0"/>
              <a:t>Use some kind of a </a:t>
            </a:r>
            <a:r>
              <a:rPr lang="ja-JP" altLang="en-AU" sz="2400" dirty="0" smtClean="0"/>
              <a:t>‘</a:t>
            </a:r>
            <a:r>
              <a:rPr lang="en-AU" altLang="ja-JP" sz="2400" dirty="0" smtClean="0"/>
              <a:t>trace</a:t>
            </a:r>
            <a:r>
              <a:rPr lang="ja-JP" altLang="en-AU" sz="2400" dirty="0" smtClean="0"/>
              <a:t>’</a:t>
            </a:r>
            <a:r>
              <a:rPr lang="en-AU" altLang="ja-JP" sz="2400" dirty="0" smtClean="0"/>
              <a:t> for example underlining or highlighting</a:t>
            </a:r>
          </a:p>
          <a:p>
            <a:pPr lvl="1">
              <a:lnSpc>
                <a:spcPct val="90000"/>
              </a:lnSpc>
            </a:pPr>
            <a:r>
              <a:rPr lang="en-AU" sz="2400" dirty="0" smtClean="0"/>
              <a:t>Re-consider and adjust original predictions</a:t>
            </a:r>
            <a:r>
              <a:rPr lang="en-US" sz="2400" dirty="0" smtClean="0"/>
              <a:t> </a:t>
            </a:r>
          </a:p>
          <a:p>
            <a:pPr lvl="1">
              <a:lnSpc>
                <a:spcPct val="90000"/>
              </a:lnSpc>
            </a:pPr>
            <a:r>
              <a:rPr lang="en-AU" sz="2400" dirty="0" smtClean="0"/>
              <a:t>Apply decoding strategies to work out unknown words</a:t>
            </a:r>
          </a:p>
          <a:p>
            <a:pPr lvl="1">
              <a:lnSpc>
                <a:spcPct val="90000"/>
              </a:lnSpc>
            </a:pPr>
            <a:endParaRPr lang="en-AU" sz="800" dirty="0" smtClean="0"/>
          </a:p>
          <a:p>
            <a:pPr>
              <a:lnSpc>
                <a:spcPct val="90000"/>
              </a:lnSpc>
              <a:buFont typeface="Arial" charset="0"/>
              <a:buChar char="•"/>
            </a:pPr>
            <a:r>
              <a:rPr lang="en-AU" sz="2400" dirty="0" smtClean="0"/>
              <a:t>After Reading </a:t>
            </a:r>
          </a:p>
          <a:p>
            <a:pPr lvl="1">
              <a:lnSpc>
                <a:spcPct val="90000"/>
              </a:lnSpc>
              <a:buFont typeface="Arial" charset="0"/>
              <a:buChar char="•"/>
            </a:pPr>
            <a:r>
              <a:rPr lang="en-AU" sz="2400" dirty="0" smtClean="0"/>
              <a:t>Retell, restate main points in own words</a:t>
            </a:r>
            <a:r>
              <a:rPr lang="en-US" sz="2400" dirty="0" smtClean="0"/>
              <a:t> </a:t>
            </a:r>
          </a:p>
          <a:p>
            <a:pPr lvl="1">
              <a:lnSpc>
                <a:spcPct val="90000"/>
              </a:lnSpc>
              <a:buFont typeface="Arial" charset="0"/>
              <a:buChar char="•"/>
            </a:pPr>
            <a:r>
              <a:rPr lang="en-AU" sz="2400" dirty="0" smtClean="0"/>
              <a:t>Construct a diagram (Graphic Overview)</a:t>
            </a:r>
          </a:p>
          <a:p>
            <a:pPr lvl="1">
              <a:lnSpc>
                <a:spcPct val="90000"/>
              </a:lnSpc>
              <a:buFont typeface="Arial" charset="0"/>
              <a:buChar char="•"/>
            </a:pPr>
            <a:r>
              <a:rPr lang="en-AU" sz="2400" dirty="0" smtClean="0"/>
              <a:t>Ask and answer questions</a:t>
            </a:r>
          </a:p>
          <a:p>
            <a:endParaRPr lang="en-US" dirty="0"/>
          </a:p>
        </p:txBody>
      </p:sp>
    </p:spTree>
    <p:extLst>
      <p:ext uri="{BB962C8B-B14F-4D97-AF65-F5344CB8AC3E}">
        <p14:creationId xmlns:p14="http://schemas.microsoft.com/office/powerpoint/2010/main" val="690942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4F81BD"/>
                </a:solidFill>
              </a:rPr>
              <a:t>How do we demonstrate before, during, after?</a:t>
            </a:r>
            <a:br>
              <a:rPr lang="en-US" dirty="0" smtClean="0">
                <a:solidFill>
                  <a:srgbClr val="4F81BD"/>
                </a:solidFill>
              </a:rPr>
            </a:br>
            <a:endParaRPr lang="en-US" dirty="0"/>
          </a:p>
        </p:txBody>
      </p:sp>
      <p:sp>
        <p:nvSpPr>
          <p:cNvPr id="3" name="Content Placeholder 2"/>
          <p:cNvSpPr>
            <a:spLocks noGrp="1"/>
          </p:cNvSpPr>
          <p:nvPr>
            <p:ph idx="1"/>
          </p:nvPr>
        </p:nvSpPr>
        <p:spPr/>
        <p:txBody>
          <a:bodyPr>
            <a:normAutofit fontScale="85000" lnSpcReduction="20000"/>
          </a:bodyPr>
          <a:lstStyle/>
          <a:p>
            <a:pPr lvl="1">
              <a:lnSpc>
                <a:spcPct val="90000"/>
              </a:lnSpc>
              <a:defRPr/>
            </a:pPr>
            <a:r>
              <a:rPr lang="en-US" sz="2000" b="1" dirty="0"/>
              <a:t>1. Think aloud</a:t>
            </a:r>
          </a:p>
          <a:p>
            <a:pPr marL="914400" lvl="1" indent="-457200">
              <a:lnSpc>
                <a:spcPct val="90000"/>
              </a:lnSpc>
              <a:buFontTx/>
              <a:buAutoNum type="arabicPeriod"/>
              <a:defRPr/>
            </a:pPr>
            <a:endParaRPr lang="en-US" sz="2000" dirty="0"/>
          </a:p>
          <a:p>
            <a:pPr lvl="1">
              <a:lnSpc>
                <a:spcPct val="90000"/>
              </a:lnSpc>
              <a:defRPr/>
            </a:pPr>
            <a:r>
              <a:rPr lang="en-US" sz="2000" b="1" dirty="0"/>
              <a:t>2. Inner conversations</a:t>
            </a:r>
          </a:p>
          <a:p>
            <a:pPr marL="914400" lvl="1" indent="-457200">
              <a:lnSpc>
                <a:spcPct val="90000"/>
              </a:lnSpc>
              <a:buFontTx/>
              <a:buAutoNum type="arabicPeriod" startAt="2"/>
              <a:defRPr/>
            </a:pPr>
            <a:endParaRPr lang="en-US" sz="2000" dirty="0"/>
          </a:p>
          <a:p>
            <a:pPr lvl="1">
              <a:lnSpc>
                <a:spcPct val="90000"/>
              </a:lnSpc>
              <a:defRPr/>
            </a:pPr>
            <a:r>
              <a:rPr lang="en-US" sz="2000" dirty="0"/>
              <a:t>3. </a:t>
            </a:r>
            <a:r>
              <a:rPr lang="en-US" sz="2000" b="1" dirty="0"/>
              <a:t>Activate and connect with background knowledge.</a:t>
            </a:r>
          </a:p>
          <a:p>
            <a:pPr lvl="1">
              <a:lnSpc>
                <a:spcPct val="90000"/>
              </a:lnSpc>
              <a:defRPr/>
            </a:pPr>
            <a:endParaRPr lang="en-US" sz="2000" dirty="0"/>
          </a:p>
          <a:p>
            <a:pPr lvl="1">
              <a:lnSpc>
                <a:spcPct val="90000"/>
              </a:lnSpc>
              <a:defRPr/>
            </a:pPr>
            <a:r>
              <a:rPr lang="en-US" sz="2000" dirty="0"/>
              <a:t>4. </a:t>
            </a:r>
            <a:r>
              <a:rPr lang="en-US" sz="2000" b="1" dirty="0"/>
              <a:t>Sharing questions</a:t>
            </a:r>
          </a:p>
          <a:p>
            <a:pPr lvl="1">
              <a:lnSpc>
                <a:spcPct val="90000"/>
              </a:lnSpc>
              <a:defRPr/>
            </a:pPr>
            <a:endParaRPr lang="en-US" sz="2000" b="1" dirty="0"/>
          </a:p>
          <a:p>
            <a:pPr lvl="1">
              <a:lnSpc>
                <a:spcPct val="90000"/>
              </a:lnSpc>
              <a:defRPr/>
            </a:pPr>
            <a:r>
              <a:rPr lang="en-US" sz="2000" b="1" dirty="0"/>
              <a:t>5. Sharing Inferences</a:t>
            </a:r>
          </a:p>
          <a:p>
            <a:pPr lvl="1">
              <a:lnSpc>
                <a:spcPct val="90000"/>
              </a:lnSpc>
              <a:defRPr/>
            </a:pPr>
            <a:endParaRPr lang="en-US" sz="2000" b="1" dirty="0"/>
          </a:p>
          <a:p>
            <a:pPr marL="914400" lvl="1" indent="-457200">
              <a:lnSpc>
                <a:spcPct val="90000"/>
              </a:lnSpc>
              <a:buFontTx/>
              <a:buAutoNum type="arabicPeriod" startAt="6"/>
              <a:defRPr/>
            </a:pPr>
            <a:r>
              <a:rPr lang="en-US" sz="2000" b="1" dirty="0" err="1"/>
              <a:t>Verbalise</a:t>
            </a:r>
            <a:r>
              <a:rPr lang="en-US" sz="2000" b="1" dirty="0"/>
              <a:t> confusing points</a:t>
            </a:r>
          </a:p>
          <a:p>
            <a:pPr marL="914400" lvl="1" indent="-457200">
              <a:lnSpc>
                <a:spcPct val="90000"/>
              </a:lnSpc>
              <a:buFontTx/>
              <a:buAutoNum type="arabicPeriod" startAt="6"/>
              <a:defRPr/>
            </a:pPr>
            <a:endParaRPr lang="en-US" sz="2000" b="1" dirty="0"/>
          </a:p>
          <a:p>
            <a:pPr marL="914400" lvl="1" indent="-457200">
              <a:lnSpc>
                <a:spcPct val="90000"/>
              </a:lnSpc>
              <a:buFontTx/>
              <a:buAutoNum type="arabicPeriod" startAt="6"/>
              <a:defRPr/>
            </a:pPr>
            <a:r>
              <a:rPr lang="en-US" sz="2000" b="1" dirty="0"/>
              <a:t>Share how we sort and sift information </a:t>
            </a:r>
          </a:p>
          <a:p>
            <a:pPr marL="914400" lvl="1" indent="-457200">
              <a:lnSpc>
                <a:spcPct val="90000"/>
              </a:lnSpc>
              <a:buFontTx/>
              <a:buAutoNum type="arabicPeriod" startAt="6"/>
              <a:defRPr/>
            </a:pPr>
            <a:endParaRPr lang="en-US" sz="2000" b="1" dirty="0"/>
          </a:p>
          <a:p>
            <a:pPr marL="914400" lvl="1" indent="-457200">
              <a:lnSpc>
                <a:spcPct val="90000"/>
              </a:lnSpc>
              <a:buFontTx/>
              <a:buAutoNum type="arabicPeriod" startAt="6"/>
              <a:defRPr/>
            </a:pPr>
            <a:endParaRPr lang="en-US" sz="2000" b="1" dirty="0"/>
          </a:p>
          <a:p>
            <a:pPr lvl="1">
              <a:lnSpc>
                <a:spcPct val="90000"/>
              </a:lnSpc>
              <a:defRPr/>
            </a:pPr>
            <a:endParaRPr lang="en-US" sz="2000" b="1" dirty="0"/>
          </a:p>
          <a:p>
            <a:pPr lvl="1">
              <a:lnSpc>
                <a:spcPct val="90000"/>
              </a:lnSpc>
              <a:defRPr/>
            </a:pPr>
            <a:r>
              <a:rPr lang="en-US" sz="2000" dirty="0">
                <a:solidFill>
                  <a:srgbClr val="FF0000"/>
                </a:solidFill>
              </a:rPr>
              <a:t>Reading aloud is to model the reading.  Thinking aloud is to model good comprehension. </a:t>
            </a:r>
          </a:p>
          <a:p>
            <a:endParaRPr lang="en-US" dirty="0"/>
          </a:p>
        </p:txBody>
      </p:sp>
    </p:spTree>
    <p:extLst>
      <p:ext uri="{BB962C8B-B14F-4D97-AF65-F5344CB8AC3E}">
        <p14:creationId xmlns:p14="http://schemas.microsoft.com/office/powerpoint/2010/main" val="425579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charset="0"/>
                <a:ea typeface="ＭＳ Ｐゴシック" charset="0"/>
                <a:cs typeface="ＭＳ Ｐゴシック" charset="0"/>
              </a:rPr>
              <a:t>Things to monitor in comprehending</a:t>
            </a:r>
            <a:endParaRPr lang="en-US" dirty="0"/>
          </a:p>
        </p:txBody>
      </p:sp>
      <p:sp>
        <p:nvSpPr>
          <p:cNvPr id="3" name="Content Placeholder 2"/>
          <p:cNvSpPr>
            <a:spLocks noGrp="1"/>
          </p:cNvSpPr>
          <p:nvPr>
            <p:ph idx="1"/>
          </p:nvPr>
        </p:nvSpPr>
        <p:spPr/>
        <p:txBody>
          <a:bodyPr/>
          <a:lstStyle/>
          <a:p>
            <a:pPr marL="2286000" lvl="4" indent="-457200">
              <a:buFontTx/>
              <a:buAutoNum type="arabicPeriod"/>
              <a:defRPr/>
            </a:pPr>
            <a:r>
              <a:rPr lang="en-US" dirty="0">
                <a:ea typeface="ＭＳ Ｐゴシック" charset="-128"/>
                <a:cs typeface="ＭＳ Ｐゴシック" charset="-128"/>
              </a:rPr>
              <a:t>Distracting connections – disrupts meaning. This happens when a point in the text, triggers a thought and our mind wonders from the text and meaning</a:t>
            </a:r>
          </a:p>
          <a:p>
            <a:pPr marL="2286000" lvl="4" indent="-457200">
              <a:buFontTx/>
              <a:buAutoNum type="arabicPeriod"/>
              <a:defRPr/>
            </a:pPr>
            <a:r>
              <a:rPr lang="en-US" dirty="0">
                <a:ea typeface="ＭＳ Ｐゴシック" charset="-128"/>
                <a:cs typeface="ＭＳ Ｐゴシック" charset="-128"/>
              </a:rPr>
              <a:t>Building background knowledge for Literary Elements – text types – formats, structures – signal words </a:t>
            </a:r>
          </a:p>
          <a:p>
            <a:pPr marL="2286000" lvl="4" indent="-457200">
              <a:buFontTx/>
              <a:buAutoNum type="arabicPeriod"/>
              <a:defRPr/>
            </a:pPr>
            <a:r>
              <a:rPr lang="en-US" dirty="0">
                <a:ea typeface="ＭＳ Ｐゴシック" charset="-128"/>
                <a:cs typeface="ＭＳ Ｐゴシック" charset="-128"/>
              </a:rPr>
              <a:t>Encourage questioning, rereading, stop and think,</a:t>
            </a:r>
          </a:p>
          <a:p>
            <a:pPr marL="2286000" lvl="4" indent="-457200">
              <a:buFontTx/>
              <a:buAutoNum type="arabicPeriod"/>
              <a:defRPr/>
            </a:pPr>
            <a:r>
              <a:rPr lang="en-US" dirty="0">
                <a:ea typeface="ＭＳ Ｐゴシック" charset="-128"/>
                <a:cs typeface="ＭＳ Ｐゴシック" charset="-128"/>
              </a:rPr>
              <a:t>Encourage highlighting.  </a:t>
            </a:r>
          </a:p>
          <a:p>
            <a:endParaRPr lang="en-US" dirty="0"/>
          </a:p>
        </p:txBody>
      </p:sp>
    </p:spTree>
    <p:extLst>
      <p:ext uri="{BB962C8B-B14F-4D97-AF65-F5344CB8AC3E}">
        <p14:creationId xmlns:p14="http://schemas.microsoft.com/office/powerpoint/2010/main" val="802277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7144"/>
            <a:ext cx="8229600" cy="5799019"/>
          </a:xfrm>
        </p:spPr>
        <p:txBody>
          <a:bodyPr>
            <a:normAutofit fontScale="32500" lnSpcReduction="20000"/>
          </a:bodyPr>
          <a:lstStyle/>
          <a:p>
            <a:r>
              <a:rPr lang="en-US" sz="4400" dirty="0" smtClean="0">
                <a:latin typeface="Arial" charset="0"/>
                <a:ea typeface="ＭＳ Ｐゴシック" charset="0"/>
                <a:cs typeface="ＭＳ Ｐゴシック" charset="0"/>
              </a:rPr>
              <a:t>What does the neuroscience tell us about comprehension?</a:t>
            </a:r>
          </a:p>
          <a:p>
            <a:endParaRPr lang="en-US" sz="4400" dirty="0" smtClean="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1. All learning engages a physiological change – parallel processing emotions, senses, memory, motivation and action are deeply interconnected.</a:t>
            </a:r>
          </a:p>
          <a:p>
            <a:endParaRPr lang="en-US" dirty="0" smtClean="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2. Brain/mind is social – basic needs must be met – belonging, being </a:t>
            </a:r>
            <a:r>
              <a:rPr lang="en-US" dirty="0" err="1" smtClean="0">
                <a:latin typeface="Arial" charset="0"/>
                <a:ea typeface="ＭＳ Ｐゴシック" charset="0"/>
                <a:cs typeface="ＭＳ Ｐゴシック" charset="0"/>
              </a:rPr>
              <a:t>recognised</a:t>
            </a:r>
            <a:r>
              <a:rPr lang="en-US" dirty="0" smtClean="0">
                <a:latin typeface="Arial" charset="0"/>
                <a:ea typeface="ＭＳ Ｐゴシック" charset="0"/>
                <a:cs typeface="ＭＳ Ｐゴシック" charset="0"/>
              </a:rPr>
              <a:t>, listened to, noticed, all contribute to “relaxed alertness”</a:t>
            </a:r>
          </a:p>
          <a:p>
            <a:endParaRPr lang="en-US" altLang="ja-JP" dirty="0" smtClean="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3. The search for meaning is innate –– need to makes sense</a:t>
            </a:r>
          </a:p>
          <a:p>
            <a:endParaRPr lang="en-US" dirty="0" smtClean="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4. The search for meaning occurs through patterning – meaningful links from known to unknown </a:t>
            </a:r>
          </a:p>
          <a:p>
            <a:endParaRPr lang="en-US" dirty="0" smtClean="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5. Brain and mind processes simultaneously creates lattices of </a:t>
            </a:r>
          </a:p>
          <a:p>
            <a:r>
              <a:rPr lang="en-US" dirty="0" smtClean="0">
                <a:latin typeface="Arial" charset="0"/>
                <a:ea typeface="ＭＳ Ｐゴシック" charset="0"/>
                <a:cs typeface="ＭＳ Ｐゴシック" charset="0"/>
              </a:rPr>
              <a:t>neurons. </a:t>
            </a:r>
          </a:p>
          <a:p>
            <a:endParaRPr lang="en-US" dirty="0" smtClean="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6. Emotions are critical to patterning</a:t>
            </a:r>
          </a:p>
          <a:p>
            <a:endParaRPr lang="en-US" dirty="0" smtClean="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7. Comprehend more when they continue to reflect after the </a:t>
            </a:r>
          </a:p>
          <a:p>
            <a:r>
              <a:rPr lang="en-US" dirty="0" smtClean="0">
                <a:latin typeface="Arial" charset="0"/>
                <a:ea typeface="ＭＳ Ｐゴシック" charset="0"/>
                <a:cs typeface="ＭＳ Ｐゴシック" charset="0"/>
              </a:rPr>
              <a:t>learning session (conscious/unconscious)</a:t>
            </a:r>
          </a:p>
          <a:p>
            <a:endParaRPr lang="en-US" dirty="0" smtClean="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8.  Learning is developmental based on performance not age.</a:t>
            </a:r>
          </a:p>
          <a:p>
            <a:endParaRPr lang="en-US" dirty="0" smtClean="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9. Complex learning is enhanced by challenge and inhibited by threat</a:t>
            </a:r>
          </a:p>
          <a:p>
            <a:endParaRPr lang="en-US" dirty="0" smtClean="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10. 100 billion nerve cells in every brain and no two brains ever think exactly the seem.</a:t>
            </a:r>
          </a:p>
          <a:p>
            <a:endParaRPr lang="en-US" dirty="0" smtClean="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11. Cognitive Flexibility – using multiple elements at once. Attached to Executive function.</a:t>
            </a:r>
          </a:p>
          <a:p>
            <a:endParaRPr lang="en-US" dirty="0" smtClean="0">
              <a:latin typeface="Arial" charset="0"/>
              <a:ea typeface="ＭＳ Ｐゴシック" charset="0"/>
              <a:cs typeface="ＭＳ Ｐゴシック" charset="0"/>
            </a:endParaRPr>
          </a:p>
          <a:p>
            <a:endParaRPr lang="en-US" dirty="0" smtClean="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Reading Theories generally maintain that it is necessary to decode words fluently as a prerequisite to comprehension. </a:t>
            </a:r>
          </a:p>
          <a:p>
            <a:endParaRPr lang="en-US" dirty="0"/>
          </a:p>
        </p:txBody>
      </p:sp>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8870" y="1999692"/>
            <a:ext cx="1800225"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8854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charset="0"/>
                <a:ea typeface="ＭＳ Ｐゴシック" charset="0"/>
                <a:cs typeface="ＭＳ Ｐゴシック" charset="0"/>
              </a:rPr>
              <a:t>COMPREHENSION STRATEGIES</a:t>
            </a:r>
            <a:endParaRPr lang="en-US" dirty="0"/>
          </a:p>
        </p:txBody>
      </p:sp>
      <p:sp>
        <p:nvSpPr>
          <p:cNvPr id="3" name="Content Placeholder 2"/>
          <p:cNvSpPr>
            <a:spLocks noGrp="1"/>
          </p:cNvSpPr>
          <p:nvPr>
            <p:ph idx="1"/>
          </p:nvPr>
        </p:nvSpPr>
        <p:spPr/>
        <p:txBody>
          <a:bodyPr/>
          <a:lstStyle/>
          <a:p>
            <a:r>
              <a:rPr lang="en-US" dirty="0" smtClean="0">
                <a:latin typeface="Arial" charset="0"/>
                <a:ea typeface="ＭＳ Ｐゴシック" charset="0"/>
                <a:cs typeface="ＭＳ Ｐゴシック" charset="0"/>
              </a:rPr>
              <a:t>Predicting</a:t>
            </a:r>
          </a:p>
          <a:p>
            <a:r>
              <a:rPr lang="en-US" dirty="0" smtClean="0">
                <a:latin typeface="Arial" charset="0"/>
                <a:ea typeface="ＭＳ Ｐゴシック" charset="0"/>
                <a:cs typeface="ＭＳ Ｐゴシック" charset="0"/>
              </a:rPr>
              <a:t>Clarifying</a:t>
            </a:r>
          </a:p>
          <a:p>
            <a:r>
              <a:rPr lang="en-US" dirty="0" smtClean="0">
                <a:latin typeface="Arial" charset="0"/>
                <a:ea typeface="ＭＳ Ｐゴシック" charset="0"/>
                <a:cs typeface="ＭＳ Ｐゴシック" charset="0"/>
              </a:rPr>
              <a:t>Questioning</a:t>
            </a:r>
          </a:p>
          <a:p>
            <a:r>
              <a:rPr lang="en-US" dirty="0" smtClean="0">
                <a:latin typeface="Arial" charset="0"/>
                <a:ea typeface="ＭＳ Ｐゴシック" charset="0"/>
                <a:cs typeface="ＭＳ Ｐゴシック" charset="0"/>
              </a:rPr>
              <a:t>3H strategy</a:t>
            </a:r>
          </a:p>
          <a:p>
            <a:r>
              <a:rPr lang="en-US" dirty="0" err="1" smtClean="0">
                <a:latin typeface="Arial" charset="0"/>
                <a:ea typeface="ＭＳ Ｐゴシック" charset="0"/>
                <a:cs typeface="ＭＳ Ｐゴシック" charset="0"/>
              </a:rPr>
              <a:t>Visualising</a:t>
            </a:r>
            <a:endParaRPr lang="en-US" dirty="0" smtClean="0">
              <a:latin typeface="Arial" charset="0"/>
              <a:ea typeface="ＭＳ Ｐゴシック" charset="0"/>
              <a:cs typeface="ＭＳ Ｐゴシック" charset="0"/>
            </a:endParaRPr>
          </a:p>
          <a:p>
            <a:r>
              <a:rPr lang="en-US" dirty="0" err="1" smtClean="0">
                <a:latin typeface="Arial" charset="0"/>
                <a:ea typeface="ＭＳ Ｐゴシック" charset="0"/>
                <a:cs typeface="ＭＳ Ｐゴシック" charset="0"/>
              </a:rPr>
              <a:t>Summarising</a:t>
            </a:r>
            <a:r>
              <a:rPr lang="en-US" dirty="0" smtClean="0">
                <a:latin typeface="Arial" charset="0"/>
                <a:ea typeface="ＭＳ Ｐゴシック" charset="0"/>
                <a:cs typeface="ＭＳ Ｐゴシック" charset="0"/>
              </a:rPr>
              <a:t> </a:t>
            </a:r>
          </a:p>
          <a:p>
            <a:endParaRPr lang="en-US" dirty="0"/>
          </a:p>
        </p:txBody>
      </p:sp>
    </p:spTree>
    <p:extLst>
      <p:ext uri="{BB962C8B-B14F-4D97-AF65-F5344CB8AC3E}">
        <p14:creationId xmlns:p14="http://schemas.microsoft.com/office/powerpoint/2010/main" val="2014335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H </a:t>
            </a:r>
            <a:r>
              <a:rPr lang="en-US" dirty="0" smtClean="0"/>
              <a:t>strategy (QAR strategy)</a:t>
            </a:r>
            <a:endParaRPr lang="en-US" dirty="0"/>
          </a:p>
        </p:txBody>
      </p:sp>
      <p:sp>
        <p:nvSpPr>
          <p:cNvPr id="3" name="Content Placeholder 2"/>
          <p:cNvSpPr>
            <a:spLocks noGrp="1"/>
          </p:cNvSpPr>
          <p:nvPr>
            <p:ph idx="1"/>
          </p:nvPr>
        </p:nvSpPr>
        <p:spPr/>
        <p:txBody>
          <a:bodyPr/>
          <a:lstStyle/>
          <a:p>
            <a:r>
              <a:rPr lang="en-US" dirty="0" smtClean="0"/>
              <a:t>Here – the answer is found in one sentence</a:t>
            </a:r>
          </a:p>
          <a:p>
            <a:r>
              <a:rPr lang="en-US" dirty="0" smtClean="0"/>
              <a:t>Hidden – answer is found in two or more places in the passage or part is found in the passage and part is found in their knowledge gained previously</a:t>
            </a:r>
          </a:p>
          <a:p>
            <a:r>
              <a:rPr lang="en-US" dirty="0" smtClean="0"/>
              <a:t>Head – go beyond the passage – authors intentions, feelings, what would you do type questions.</a:t>
            </a:r>
            <a:endParaRPr lang="en-US" dirty="0"/>
          </a:p>
        </p:txBody>
      </p:sp>
    </p:spTree>
    <p:extLst>
      <p:ext uri="{BB962C8B-B14F-4D97-AF65-F5344CB8AC3E}">
        <p14:creationId xmlns:p14="http://schemas.microsoft.com/office/powerpoint/2010/main" val="2348959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Things I believe need to be taught</a:t>
            </a:r>
          </a:p>
          <a:p>
            <a:endParaRPr lang="en-US" dirty="0"/>
          </a:p>
          <a:p>
            <a:r>
              <a:rPr lang="en-US" dirty="0" smtClean="0"/>
              <a:t>Think </a:t>
            </a:r>
            <a:r>
              <a:rPr lang="en-US" dirty="0" err="1" smtClean="0"/>
              <a:t>alouds</a:t>
            </a:r>
            <a:endParaRPr lang="en-US" dirty="0" smtClean="0"/>
          </a:p>
          <a:p>
            <a:r>
              <a:rPr lang="en-US" dirty="0" smtClean="0"/>
              <a:t>Highlighting – focus words, main ideas, topic sentences</a:t>
            </a:r>
          </a:p>
          <a:p>
            <a:r>
              <a:rPr lang="en-US" dirty="0" smtClean="0"/>
              <a:t>3 H strategy.</a:t>
            </a:r>
            <a:endParaRPr lang="en-US" dirty="0"/>
          </a:p>
        </p:txBody>
      </p:sp>
    </p:spTree>
    <p:extLst>
      <p:ext uri="{BB962C8B-B14F-4D97-AF65-F5344CB8AC3E}">
        <p14:creationId xmlns:p14="http://schemas.microsoft.com/office/powerpoint/2010/main" val="443180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ctrTitle"/>
          </p:nvPr>
        </p:nvSpPr>
        <p:spPr>
          <a:xfrm>
            <a:off x="0" y="96838"/>
            <a:ext cx="9144000" cy="2479675"/>
          </a:xfrm>
        </p:spPr>
        <p:txBody>
          <a:bodyPr>
            <a:normAutofit fontScale="90000"/>
          </a:bodyPr>
          <a:lstStyle/>
          <a:p>
            <a:pPr algn="l"/>
            <a:r>
              <a:rPr lang="en-US" sz="2400">
                <a:solidFill>
                  <a:schemeClr val="tx1"/>
                </a:solidFill>
              </a:rPr>
              <a:t>Figure 1 shows how a scan of the brain might look before automaticity of a skill is acquired. The working memory is actively operating to process and categorize information. </a:t>
            </a:r>
            <a:br>
              <a:rPr lang="en-US" sz="2400">
                <a:solidFill>
                  <a:schemeClr val="tx1"/>
                </a:solidFill>
              </a:rPr>
            </a:br>
            <a:r>
              <a:rPr lang="en-US" sz="2400">
                <a:solidFill>
                  <a:schemeClr val="tx1"/>
                </a:solidFill>
              </a:rPr>
              <a:t/>
            </a:r>
            <a:br>
              <a:rPr lang="en-US" sz="2400">
                <a:solidFill>
                  <a:schemeClr val="tx1"/>
                </a:solidFill>
              </a:rPr>
            </a:br>
            <a:r>
              <a:rPr lang="en-US" sz="2400">
                <a:solidFill>
                  <a:schemeClr val="tx1"/>
                </a:solidFill>
              </a:rPr>
              <a:t>Figure 2 shows what the scan of a brain might look like after automaticity of a skill is acquired. There is a drastic reduction of activity in brain.</a:t>
            </a:r>
          </a:p>
        </p:txBody>
      </p:sp>
      <p:graphicFrame>
        <p:nvGraphicFramePr>
          <p:cNvPr id="33794" name="Object 2"/>
          <p:cNvGraphicFramePr>
            <a:graphicFrameLocks noChangeAspect="1"/>
          </p:cNvGraphicFramePr>
          <p:nvPr/>
        </p:nvGraphicFramePr>
        <p:xfrm>
          <a:off x="1257300" y="2849563"/>
          <a:ext cx="3094038" cy="3094037"/>
        </p:xfrm>
        <a:graphic>
          <a:graphicData uri="http://schemas.openxmlformats.org/presentationml/2006/ole">
            <mc:AlternateContent xmlns:mc="http://schemas.openxmlformats.org/markup-compatibility/2006">
              <mc:Choice xmlns:v="urn:schemas-microsoft-com:vml" Requires="v">
                <p:oleObj spid="_x0000_s1044" name="Document" r:id="rId4" imgW="2453645" imgH="2679197" progId="Word.Document.8">
                  <p:embed/>
                </p:oleObj>
              </mc:Choice>
              <mc:Fallback>
                <p:oleObj name="Document" r:id="rId4" imgW="2453645" imgH="2679197"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7300" y="2849563"/>
                        <a:ext cx="3094038" cy="309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33795" name="Object 3"/>
          <p:cNvGraphicFramePr>
            <a:graphicFrameLocks noChangeAspect="1"/>
          </p:cNvGraphicFramePr>
          <p:nvPr/>
        </p:nvGraphicFramePr>
        <p:xfrm>
          <a:off x="5224463" y="2830513"/>
          <a:ext cx="3132137" cy="3132137"/>
        </p:xfrm>
        <a:graphic>
          <a:graphicData uri="http://schemas.openxmlformats.org/presentationml/2006/ole">
            <mc:AlternateContent xmlns:mc="http://schemas.openxmlformats.org/markup-compatibility/2006">
              <mc:Choice xmlns:v="urn:schemas-microsoft-com:vml" Requires="v">
                <p:oleObj spid="_x0000_s1045" name="Document" r:id="rId6" imgW="2453645" imgH="2679197" progId="Word.Document.8">
                  <p:embed/>
                </p:oleObj>
              </mc:Choice>
              <mc:Fallback>
                <p:oleObj name="Document" r:id="rId6" imgW="2453645" imgH="2679197"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4463" y="2830513"/>
                        <a:ext cx="3132137" cy="313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8580587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6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that influence Reading Achievement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National Reading Panel (2000) in the US and Teaching Reading (2005) in Australia agree on the focus areas of reading that have the greatest promise of increasing achievement. These include:</a:t>
            </a:r>
          </a:p>
          <a:p>
            <a:pPr marL="385763" indent="-385763">
              <a:buFontTx/>
              <a:buChar char="•"/>
            </a:pPr>
            <a:r>
              <a:rPr lang="en-US" dirty="0" smtClean="0"/>
              <a:t>Decoding  - Phonemic skills and recognition of words previously encountered</a:t>
            </a:r>
          </a:p>
          <a:p>
            <a:pPr marL="385763" indent="-385763">
              <a:buFontTx/>
              <a:buChar char="•"/>
            </a:pPr>
            <a:endParaRPr lang="en-US" dirty="0" smtClean="0"/>
          </a:p>
          <a:p>
            <a:pPr marL="385763" indent="-385763">
              <a:buFontTx/>
              <a:buChar char="•"/>
            </a:pPr>
            <a:r>
              <a:rPr lang="en-US" dirty="0" smtClean="0"/>
              <a:t>Reading Fluency</a:t>
            </a:r>
          </a:p>
          <a:p>
            <a:pPr marL="385763" indent="-385763">
              <a:buFontTx/>
              <a:buChar char="•"/>
            </a:pPr>
            <a:endParaRPr lang="en-US" dirty="0" smtClean="0"/>
          </a:p>
          <a:p>
            <a:pPr marL="385763" indent="-385763">
              <a:buFontTx/>
              <a:buChar char="•"/>
            </a:pPr>
            <a:r>
              <a:rPr lang="en-US" dirty="0" smtClean="0"/>
              <a:t>Vocabulary</a:t>
            </a:r>
          </a:p>
          <a:p>
            <a:pPr marL="385763" indent="-385763">
              <a:buFontTx/>
              <a:buChar char="•"/>
            </a:pPr>
            <a:endParaRPr lang="en-US" dirty="0" smtClean="0"/>
          </a:p>
          <a:p>
            <a:pPr marL="385763" indent="-385763">
              <a:buFontTx/>
              <a:buChar char="•"/>
            </a:pPr>
            <a:r>
              <a:rPr lang="en-US" dirty="0" smtClean="0"/>
              <a:t>Reading Comprehension</a:t>
            </a:r>
          </a:p>
          <a:p>
            <a:pPr marL="385763" indent="-385763">
              <a:buFontTx/>
              <a:buChar char="•"/>
            </a:pPr>
            <a:endParaRPr lang="en-US" dirty="0" smtClean="0"/>
          </a:p>
          <a:p>
            <a:pPr marL="385763" indent="-385763">
              <a:buFontTx/>
              <a:buChar char="•"/>
            </a:pPr>
            <a:r>
              <a:rPr lang="en-US" dirty="0" smtClean="0"/>
              <a:t>Investment in Teacher PD</a:t>
            </a:r>
          </a:p>
          <a:p>
            <a:endParaRPr lang="en-US" dirty="0"/>
          </a:p>
        </p:txBody>
      </p:sp>
    </p:spTree>
    <p:extLst>
      <p:ext uri="{BB962C8B-B14F-4D97-AF65-F5344CB8AC3E}">
        <p14:creationId xmlns:p14="http://schemas.microsoft.com/office/powerpoint/2010/main" val="3556716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smtClean="0">
                <a:solidFill>
                  <a:srgbClr val="660066"/>
                </a:solidFill>
              </a:rPr>
              <a:t>Decoding  - The use of phonemic knowledge as well as the recognition of words previously encountered</a:t>
            </a:r>
            <a:r>
              <a:rPr lang="en-US" dirty="0" smtClean="0">
                <a:solidFill>
                  <a:srgbClr val="660066"/>
                </a:solidFill>
              </a:rPr>
              <a:t/>
            </a:r>
            <a:br>
              <a:rPr lang="en-US" dirty="0" smtClean="0">
                <a:solidFill>
                  <a:srgbClr val="660066"/>
                </a:solidFill>
              </a:rPr>
            </a:br>
            <a:endParaRPr lang="en-US" dirty="0"/>
          </a:p>
        </p:txBody>
      </p:sp>
      <p:sp>
        <p:nvSpPr>
          <p:cNvPr id="3" name="Content Placeholder 2"/>
          <p:cNvSpPr>
            <a:spLocks noGrp="1"/>
          </p:cNvSpPr>
          <p:nvPr>
            <p:ph idx="1"/>
          </p:nvPr>
        </p:nvSpPr>
        <p:spPr/>
        <p:txBody>
          <a:bodyPr>
            <a:normAutofit fontScale="92500" lnSpcReduction="20000"/>
          </a:bodyPr>
          <a:lstStyle/>
          <a:p>
            <a:pPr marL="457200" indent="-457200">
              <a:buFont typeface="Arial" charset="0"/>
              <a:buChar char="•"/>
            </a:pPr>
            <a:r>
              <a:rPr lang="en-US" dirty="0" smtClean="0"/>
              <a:t>Students who decode 90% or less of words they encounter in text will not be able to gain appropriate meaning </a:t>
            </a:r>
          </a:p>
          <a:p>
            <a:pPr marL="457200" indent="-457200">
              <a:buFont typeface="Arial" charset="0"/>
              <a:buChar char="•"/>
            </a:pPr>
            <a:endParaRPr lang="en-US" dirty="0" smtClean="0"/>
          </a:p>
          <a:p>
            <a:pPr marL="457200" indent="-457200">
              <a:buFont typeface="Arial" charset="0"/>
              <a:buChar char="•"/>
            </a:pPr>
            <a:r>
              <a:rPr lang="en-US" dirty="0" smtClean="0"/>
              <a:t>Phonics or using sound-symbol relationship between symbols and words is important but so are other methods, prefixes, suffixes, syllables </a:t>
            </a:r>
            <a:r>
              <a:rPr lang="en-US" dirty="0" err="1" smtClean="0"/>
              <a:t>etc</a:t>
            </a:r>
            <a:r>
              <a:rPr lang="en-US" dirty="0" smtClean="0"/>
              <a:t>, especially for older students</a:t>
            </a:r>
          </a:p>
          <a:p>
            <a:pPr marL="457200" indent="-457200">
              <a:buFont typeface="Arial" charset="0"/>
              <a:buChar char="•"/>
            </a:pPr>
            <a:endParaRPr lang="en-US" dirty="0" smtClean="0"/>
          </a:p>
          <a:p>
            <a:pPr marL="457200" indent="-457200">
              <a:buFont typeface="Arial" charset="0"/>
              <a:buChar char="•"/>
            </a:pPr>
            <a:r>
              <a:rPr lang="en-US" dirty="0" smtClean="0"/>
              <a:t>Instruction should help students use multiple strategies to decode words</a:t>
            </a:r>
          </a:p>
          <a:p>
            <a:endParaRPr lang="en-US" dirty="0"/>
          </a:p>
        </p:txBody>
      </p:sp>
    </p:spTree>
    <p:extLst>
      <p:ext uri="{BB962C8B-B14F-4D97-AF65-F5344CB8AC3E}">
        <p14:creationId xmlns:p14="http://schemas.microsoft.com/office/powerpoint/2010/main" val="100697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srgbClr val="660066"/>
                </a:solidFill>
              </a:rPr>
              <a:t>Reading Fluency – refers to the ability to read words quickly, accurately, with appropriate phrasing and expression AND understanding</a:t>
            </a:r>
            <a:br>
              <a:rPr lang="en-US" sz="1800" dirty="0" smtClean="0">
                <a:solidFill>
                  <a:srgbClr val="660066"/>
                </a:solidFill>
              </a:rPr>
            </a:br>
            <a:endParaRPr lang="en-US" sz="1800" dirty="0"/>
          </a:p>
        </p:txBody>
      </p:sp>
      <p:sp>
        <p:nvSpPr>
          <p:cNvPr id="3" name="Content Placeholder 2"/>
          <p:cNvSpPr>
            <a:spLocks noGrp="1"/>
          </p:cNvSpPr>
          <p:nvPr>
            <p:ph idx="1"/>
          </p:nvPr>
        </p:nvSpPr>
        <p:spPr/>
        <p:txBody>
          <a:bodyPr>
            <a:normAutofit fontScale="92500" lnSpcReduction="10000"/>
          </a:bodyPr>
          <a:lstStyle/>
          <a:p>
            <a:pPr marL="385763" indent="-385763">
              <a:buFontTx/>
              <a:buChar char="•"/>
            </a:pPr>
            <a:r>
              <a:rPr lang="en-US" dirty="0" smtClean="0"/>
              <a:t>Recent research has indicated that while fluency deals with the ability to efficiently and effortlessly decode words, it is also critical to good reading comprehension and needs to be part of an effective reading curriculum.</a:t>
            </a:r>
          </a:p>
          <a:p>
            <a:pPr marL="385763" indent="-385763">
              <a:buFontTx/>
              <a:buChar char="•"/>
            </a:pPr>
            <a:endParaRPr lang="en-US" dirty="0" smtClean="0"/>
          </a:p>
          <a:p>
            <a:pPr marL="385763" indent="-385763">
              <a:buFontTx/>
              <a:buChar char="•"/>
            </a:pPr>
            <a:r>
              <a:rPr lang="en-US" dirty="0" smtClean="0"/>
              <a:t>The issue is to direct cognitive resources away from low-level decoding tasks to the more important meaning making i.e. the goal of reading is to comprehend text.</a:t>
            </a:r>
          </a:p>
          <a:p>
            <a:endParaRPr lang="en-US" dirty="0"/>
          </a:p>
        </p:txBody>
      </p:sp>
    </p:spTree>
    <p:extLst>
      <p:ext uri="{BB962C8B-B14F-4D97-AF65-F5344CB8AC3E}">
        <p14:creationId xmlns:p14="http://schemas.microsoft.com/office/powerpoint/2010/main" val="2562235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660066"/>
                </a:solidFill>
              </a:rPr>
              <a:t>Vocabulary – word and concept meaning</a:t>
            </a:r>
            <a:r>
              <a:rPr lang="en-US" sz="5400" dirty="0" smtClean="0">
                <a:solidFill>
                  <a:srgbClr val="660066"/>
                </a:solidFill>
              </a:rPr>
              <a:t/>
            </a:r>
            <a:br>
              <a:rPr lang="en-US" sz="5400" dirty="0" smtClean="0">
                <a:solidFill>
                  <a:srgbClr val="660066"/>
                </a:solidFill>
              </a:rPr>
            </a:br>
            <a:endParaRPr lang="en-US" dirty="0"/>
          </a:p>
        </p:txBody>
      </p:sp>
      <p:sp>
        <p:nvSpPr>
          <p:cNvPr id="3" name="Content Placeholder 2"/>
          <p:cNvSpPr>
            <a:spLocks noGrp="1"/>
          </p:cNvSpPr>
          <p:nvPr>
            <p:ph idx="1"/>
          </p:nvPr>
        </p:nvSpPr>
        <p:spPr/>
        <p:txBody>
          <a:bodyPr>
            <a:normAutofit fontScale="92500" lnSpcReduction="20000"/>
          </a:bodyPr>
          <a:lstStyle/>
          <a:p>
            <a:pPr marL="385763" indent="-385763">
              <a:buFontTx/>
              <a:buChar char="•"/>
            </a:pPr>
            <a:r>
              <a:rPr lang="en-US" dirty="0" smtClean="0"/>
              <a:t>Not only should readers be able to decode or sound out words, they must know what these words mean.</a:t>
            </a:r>
          </a:p>
          <a:p>
            <a:pPr marL="385763" indent="-385763">
              <a:buFontTx/>
              <a:buChar char="•"/>
            </a:pPr>
            <a:endParaRPr lang="en-US" dirty="0" smtClean="0"/>
          </a:p>
          <a:p>
            <a:pPr marL="385763" indent="-385763">
              <a:buFontTx/>
              <a:buChar char="•"/>
            </a:pPr>
            <a:r>
              <a:rPr lang="en-US" dirty="0" smtClean="0"/>
              <a:t>Instruction needs to be aimed at expanding students’ repertoire of word meanings.  </a:t>
            </a:r>
          </a:p>
          <a:p>
            <a:pPr marL="385763" indent="-385763">
              <a:buFontTx/>
              <a:buChar char="•"/>
            </a:pPr>
            <a:endParaRPr lang="en-US" dirty="0" smtClean="0"/>
          </a:p>
          <a:p>
            <a:pPr marL="385763" indent="-385763">
              <a:buFontTx/>
              <a:buChar char="•"/>
            </a:pPr>
            <a:r>
              <a:rPr lang="en-US" dirty="0" smtClean="0"/>
              <a:t>Deepening or expanding students’ knowledge of already known words is essential for comprehension.</a:t>
            </a:r>
          </a:p>
          <a:p>
            <a:endParaRPr lang="en-US" dirty="0"/>
          </a:p>
        </p:txBody>
      </p:sp>
    </p:spTree>
    <p:extLst>
      <p:ext uri="{BB962C8B-B14F-4D97-AF65-F5344CB8AC3E}">
        <p14:creationId xmlns:p14="http://schemas.microsoft.com/office/powerpoint/2010/main" val="2856883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660066"/>
                </a:solidFill>
              </a:rPr>
              <a:t>Comprehension – constructing meaning, beyond individual words</a:t>
            </a:r>
            <a:br>
              <a:rPr lang="en-US" dirty="0" smtClean="0">
                <a:solidFill>
                  <a:srgbClr val="660066"/>
                </a:solidFill>
              </a:rPr>
            </a:br>
            <a:endParaRPr lang="en-US" dirty="0"/>
          </a:p>
        </p:txBody>
      </p:sp>
      <p:sp>
        <p:nvSpPr>
          <p:cNvPr id="3" name="Content Placeholder 2"/>
          <p:cNvSpPr>
            <a:spLocks noGrp="1"/>
          </p:cNvSpPr>
          <p:nvPr>
            <p:ph idx="1"/>
          </p:nvPr>
        </p:nvSpPr>
        <p:spPr/>
        <p:txBody>
          <a:bodyPr>
            <a:normAutofit fontScale="77500" lnSpcReduction="20000"/>
          </a:bodyPr>
          <a:lstStyle/>
          <a:p>
            <a:pPr marL="385763" indent="-385763">
              <a:buFontTx/>
              <a:buChar char="•"/>
            </a:pPr>
            <a:r>
              <a:rPr lang="en-US" dirty="0" smtClean="0"/>
              <a:t>Good readers engage in meaning construction as they read</a:t>
            </a:r>
          </a:p>
          <a:p>
            <a:pPr marL="385763" indent="-385763">
              <a:buFontTx/>
              <a:buChar char="•"/>
            </a:pPr>
            <a:endParaRPr lang="en-US" dirty="0" smtClean="0"/>
          </a:p>
          <a:p>
            <a:pPr marL="385763" indent="-385763">
              <a:buFontTx/>
              <a:buChar char="•"/>
            </a:pPr>
            <a:r>
              <a:rPr lang="en-US" dirty="0" smtClean="0"/>
              <a:t>Readers employ their background knowledge of the topics encountered</a:t>
            </a:r>
          </a:p>
          <a:p>
            <a:pPr marL="385763" indent="-385763">
              <a:buFontTx/>
              <a:buChar char="•"/>
            </a:pPr>
            <a:endParaRPr lang="en-US" dirty="0" smtClean="0"/>
          </a:p>
          <a:p>
            <a:pPr marL="385763" indent="-385763">
              <a:buFontTx/>
              <a:buChar char="•"/>
            </a:pPr>
            <a:r>
              <a:rPr lang="en-US" dirty="0" smtClean="0"/>
              <a:t>Skilled readers also ask questions, make predictions, create mental images as they read</a:t>
            </a:r>
          </a:p>
          <a:p>
            <a:pPr marL="385763" indent="-385763">
              <a:buFontTx/>
              <a:buChar char="•"/>
            </a:pPr>
            <a:endParaRPr lang="en-US" dirty="0" smtClean="0"/>
          </a:p>
          <a:p>
            <a:pPr marL="385763" indent="-385763">
              <a:buFontTx/>
              <a:buChar char="•"/>
            </a:pPr>
            <a:r>
              <a:rPr lang="en-US" dirty="0" smtClean="0"/>
              <a:t>Readers also sometimes stop and check things out when they go astray</a:t>
            </a:r>
          </a:p>
          <a:p>
            <a:pPr marL="385763" indent="-385763">
              <a:buFontTx/>
              <a:buChar char="•"/>
            </a:pPr>
            <a:endParaRPr lang="en-US" dirty="0" smtClean="0"/>
          </a:p>
          <a:p>
            <a:pPr marL="385763" indent="-385763">
              <a:buFontTx/>
              <a:buChar char="•"/>
            </a:pPr>
            <a:r>
              <a:rPr lang="en-US" dirty="0" smtClean="0"/>
              <a:t>These strategies need to be taught to struggling readers</a:t>
            </a:r>
          </a:p>
          <a:p>
            <a:endParaRPr lang="en-US" dirty="0"/>
          </a:p>
        </p:txBody>
      </p:sp>
    </p:spTree>
    <p:extLst>
      <p:ext uri="{BB962C8B-B14F-4D97-AF65-F5344CB8AC3E}">
        <p14:creationId xmlns:p14="http://schemas.microsoft.com/office/powerpoint/2010/main" val="1495970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660066"/>
                </a:solidFill>
              </a:rPr>
              <a:t>Teacher QUALITY</a:t>
            </a:r>
            <a:br>
              <a:rPr lang="en-US" dirty="0" smtClean="0">
                <a:solidFill>
                  <a:srgbClr val="660066"/>
                </a:solidFill>
              </a:rPr>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According to Rowe and Rowe (2002) and Slade (2002), children consistently report that ‘good’ teachers are those who:</a:t>
            </a:r>
          </a:p>
          <a:p>
            <a:endParaRPr lang="en-AU" dirty="0" smtClean="0"/>
          </a:p>
          <a:p>
            <a:pPr marL="385763" indent="-385763">
              <a:buFontTx/>
              <a:buChar char="•"/>
            </a:pPr>
            <a:r>
              <a:rPr lang="en-US" dirty="0" smtClean="0"/>
              <a:t>‘care about me and encourage me’</a:t>
            </a:r>
          </a:p>
          <a:p>
            <a:pPr marL="385763" indent="-385763">
              <a:buFontTx/>
              <a:buChar char="•"/>
            </a:pPr>
            <a:endParaRPr lang="en-US" dirty="0" smtClean="0"/>
          </a:p>
          <a:p>
            <a:pPr marL="385763" indent="-385763">
              <a:buFontTx/>
              <a:buChar char="•"/>
            </a:pPr>
            <a:r>
              <a:rPr lang="en-US" dirty="0" smtClean="0"/>
              <a:t>‘know what they are doing, are enthusiastic about what they teach, and want</a:t>
            </a:r>
            <a:r>
              <a:rPr lang="en-AU" dirty="0" smtClean="0"/>
              <a:t> </a:t>
            </a:r>
            <a:r>
              <a:rPr lang="en-US" dirty="0" smtClean="0"/>
              <a:t>me to share in their enjoyment of learning’</a:t>
            </a:r>
          </a:p>
          <a:p>
            <a:pPr marL="385763" indent="-385763">
              <a:buFontTx/>
              <a:buChar char="•"/>
            </a:pPr>
            <a:endParaRPr lang="en-US" dirty="0" smtClean="0"/>
          </a:p>
          <a:p>
            <a:pPr marL="385763" indent="-385763">
              <a:buFontTx/>
              <a:buChar char="•"/>
            </a:pPr>
            <a:r>
              <a:rPr lang="en-US" dirty="0" smtClean="0"/>
              <a:t>‘are fair’</a:t>
            </a:r>
          </a:p>
          <a:p>
            <a:endParaRPr lang="en-US" dirty="0"/>
          </a:p>
        </p:txBody>
      </p:sp>
    </p:spTree>
    <p:extLst>
      <p:ext uri="{BB962C8B-B14F-4D97-AF65-F5344CB8AC3E}">
        <p14:creationId xmlns:p14="http://schemas.microsoft.com/office/powerpoint/2010/main" val="1182327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660066"/>
                </a:solidFill>
              </a:rPr>
              <a:t>Teacher QUALITY and Student Engagement</a:t>
            </a:r>
            <a:br>
              <a:rPr lang="en-US" dirty="0" smtClean="0">
                <a:solidFill>
                  <a:srgbClr val="660066"/>
                </a:solidFill>
              </a:rPr>
            </a:b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Key teaching practices (e.g., Guthrie and </a:t>
            </a:r>
            <a:r>
              <a:rPr lang="en-US" dirty="0" err="1" smtClean="0"/>
              <a:t>Wigfield</a:t>
            </a:r>
            <a:r>
              <a:rPr lang="en-US" dirty="0" smtClean="0"/>
              <a:t>, 2000) in middle schools likely to foster student</a:t>
            </a:r>
            <a:r>
              <a:rPr lang="en-AU" dirty="0" smtClean="0"/>
              <a:t> </a:t>
            </a:r>
            <a:r>
              <a:rPr lang="en-US" dirty="0" smtClean="0"/>
              <a:t>engagement:</a:t>
            </a:r>
          </a:p>
          <a:p>
            <a:pPr>
              <a:lnSpc>
                <a:spcPct val="70000"/>
              </a:lnSpc>
            </a:pPr>
            <a:endParaRPr lang="en-AU" dirty="0" smtClean="0"/>
          </a:p>
          <a:p>
            <a:pPr>
              <a:spcAft>
                <a:spcPts val="1800"/>
              </a:spcAft>
            </a:pPr>
            <a:r>
              <a:rPr lang="en-US" dirty="0" smtClean="0"/>
              <a:t>• Are clear about the goals of instruction</a:t>
            </a:r>
            <a:endParaRPr lang="en-AU" dirty="0" smtClean="0"/>
          </a:p>
          <a:p>
            <a:pPr>
              <a:spcAft>
                <a:spcPts val="1800"/>
              </a:spcAft>
            </a:pPr>
            <a:r>
              <a:rPr lang="en-US" dirty="0" smtClean="0"/>
              <a:t>• Have real world connections in lessons</a:t>
            </a:r>
          </a:p>
          <a:p>
            <a:pPr>
              <a:spcAft>
                <a:spcPts val="1800"/>
              </a:spcAft>
            </a:pPr>
            <a:r>
              <a:rPr lang="en-US" dirty="0" smtClean="0"/>
              <a:t>• Support student choice </a:t>
            </a:r>
          </a:p>
          <a:p>
            <a:pPr>
              <a:spcAft>
                <a:spcPts val="1800"/>
              </a:spcAft>
            </a:pPr>
            <a:r>
              <a:rPr lang="en-US" dirty="0" smtClean="0"/>
              <a:t>• Include interesting texts and multiple texts</a:t>
            </a:r>
            <a:endParaRPr lang="en-AU" dirty="0" smtClean="0"/>
          </a:p>
          <a:p>
            <a:pPr>
              <a:spcAft>
                <a:spcPts val="1800"/>
              </a:spcAft>
            </a:pPr>
            <a:r>
              <a:rPr lang="en-US" dirty="0" smtClean="0"/>
              <a:t>• Praise and reward successful engagement in literacy practices</a:t>
            </a:r>
          </a:p>
          <a:p>
            <a:pPr>
              <a:spcAft>
                <a:spcPts val="1800"/>
              </a:spcAft>
            </a:pPr>
            <a:r>
              <a:rPr lang="en-US" dirty="0" smtClean="0"/>
              <a:t>• Feature ongoing evaluation of students’ performance that includes both external and</a:t>
            </a:r>
            <a:r>
              <a:rPr lang="en-AU" dirty="0" smtClean="0"/>
              <a:t> self-</a:t>
            </a:r>
            <a:r>
              <a:rPr lang="en-US" dirty="0" smtClean="0"/>
              <a:t>evaluation</a:t>
            </a:r>
            <a:endParaRPr lang="en-AU" dirty="0" smtClean="0"/>
          </a:p>
          <a:p>
            <a:endParaRPr lang="en-US" dirty="0"/>
          </a:p>
        </p:txBody>
      </p:sp>
    </p:spTree>
    <p:extLst>
      <p:ext uri="{BB962C8B-B14F-4D97-AF65-F5344CB8AC3E}">
        <p14:creationId xmlns:p14="http://schemas.microsoft.com/office/powerpoint/2010/main" val="2956216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TotalTime>
  <Words>2382</Words>
  <Application>Microsoft Macintosh PowerPoint</Application>
  <PresentationFormat>On-screen Show (4:3)</PresentationFormat>
  <Paragraphs>247</Paragraphs>
  <Slides>17</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Document</vt:lpstr>
      <vt:lpstr>PowerPoint Presentation</vt:lpstr>
      <vt:lpstr>Figure 1 shows how a scan of the brain might look before automaticity of a skill is acquired. The working memory is actively operating to process and categorize information.   Figure 2 shows what the scan of a brain might look like after automaticity of a skill is acquired. There is a drastic reduction of activity in brain.</vt:lpstr>
      <vt:lpstr>Factors that influence Reading Achievement</vt:lpstr>
      <vt:lpstr>Decoding  - The use of phonemic knowledge as well as the recognition of words previously encountered </vt:lpstr>
      <vt:lpstr>Reading Fluency – refers to the ability to read words quickly, accurately, with appropriate phrasing and expression AND understanding </vt:lpstr>
      <vt:lpstr>Vocabulary – word and concept meaning </vt:lpstr>
      <vt:lpstr>Comprehension – constructing meaning, beyond individual words </vt:lpstr>
      <vt:lpstr>Teacher QUALITY </vt:lpstr>
      <vt:lpstr>Teacher QUALITY and Student Engagement </vt:lpstr>
      <vt:lpstr>Students with Learning Difficulties in the Middle Years   </vt:lpstr>
      <vt:lpstr>Comprehension Strategies: Before, During, After Reading</vt:lpstr>
      <vt:lpstr>How do we demonstrate before, during, after? </vt:lpstr>
      <vt:lpstr>Things to monitor in comprehending</vt:lpstr>
      <vt:lpstr>PowerPoint Presentation</vt:lpstr>
      <vt:lpstr>COMPREHENSION STRATEGIES</vt:lpstr>
      <vt:lpstr>3 H strategy (QAR strategy)</vt:lpstr>
      <vt:lpstr>PowerPoint Presentation</vt:lpstr>
    </vt:vector>
  </TitlesOfParts>
  <Company>UNE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 Alder</dc:creator>
  <cp:lastModifiedBy>Lyn Alder</cp:lastModifiedBy>
  <cp:revision>11</cp:revision>
  <dcterms:created xsi:type="dcterms:W3CDTF">2015-03-14T06:51:14Z</dcterms:created>
  <dcterms:modified xsi:type="dcterms:W3CDTF">2015-03-14T08:14:45Z</dcterms:modified>
</cp:coreProperties>
</file>