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</p:sldIdLst>
  <p:sldSz cx="10688638" cy="15124113"/>
  <p:notesSz cx="6858000" cy="9144000"/>
  <p:defaultTextStyle>
    <a:defPPr>
      <a:defRPr lang="en-US"/>
    </a:defPPr>
    <a:lvl1pPr marL="0" algn="l" defTabSz="73732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322" algn="l" defTabSz="73732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4644" algn="l" defTabSz="73732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1966" algn="l" defTabSz="73732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49289" algn="l" defTabSz="73732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6609" algn="l" defTabSz="73732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3932" algn="l" defTabSz="73732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1253" algn="l" defTabSz="73732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98575" algn="l" defTabSz="73732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816" y="-80"/>
      </p:cViewPr>
      <p:guideLst>
        <p:guide orient="horz" pos="4764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4698280"/>
            <a:ext cx="9085342" cy="3241882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8" y="8570332"/>
            <a:ext cx="7482047" cy="38650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4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49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6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1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98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8FF4-87EE-0C48-9320-610CE7FD1ADF}" type="datetimeFigureOut">
              <a:rPr lang="en-US" smtClean="0"/>
              <a:t>31/12/14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8A94-2169-A640-B172-4CF23A899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5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8FF4-87EE-0C48-9320-610CE7FD1ADF}" type="datetimeFigureOut">
              <a:rPr lang="en-US" smtClean="0"/>
              <a:t>31/12/14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8A94-2169-A640-B172-4CF23A899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78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50086" y="847231"/>
            <a:ext cx="3366178" cy="18068414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7834" y="847231"/>
            <a:ext cx="9924104" cy="18068414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8FF4-87EE-0C48-9320-610CE7FD1ADF}" type="datetimeFigureOut">
              <a:rPr lang="en-US" smtClean="0"/>
              <a:t>31/12/14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8A94-2169-A640-B172-4CF23A899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7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8FF4-87EE-0C48-9320-610CE7FD1ADF}" type="datetimeFigureOut">
              <a:rPr lang="en-US" smtClean="0"/>
              <a:t>31/12/14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8A94-2169-A640-B172-4CF23A899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9718646"/>
            <a:ext cx="9085342" cy="3003817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6410249"/>
            <a:ext cx="9085342" cy="330839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32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464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21196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4928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660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393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125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89857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8FF4-87EE-0C48-9320-610CE7FD1ADF}" type="datetimeFigureOut">
              <a:rPr lang="en-US" smtClean="0"/>
              <a:t>31/12/14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8A94-2169-A640-B172-4CF23A899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46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7838" y="4939847"/>
            <a:ext cx="6645141" cy="1397580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1118" y="4939847"/>
            <a:ext cx="6645142" cy="1397580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8FF4-87EE-0C48-9320-610CE7FD1ADF}" type="datetimeFigureOut">
              <a:rPr lang="en-US" smtClean="0"/>
              <a:t>31/12/14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8A94-2169-A640-B172-4CF23A899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605665"/>
            <a:ext cx="9619774" cy="2520686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6" y="3385426"/>
            <a:ext cx="4722671" cy="1410883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322" indent="0">
              <a:buNone/>
              <a:defRPr sz="3200" b="1"/>
            </a:lvl2pPr>
            <a:lvl3pPr marL="1474644" indent="0">
              <a:buNone/>
              <a:defRPr sz="2900" b="1"/>
            </a:lvl3pPr>
            <a:lvl4pPr marL="2211966" indent="0">
              <a:buNone/>
              <a:defRPr sz="2500" b="1"/>
            </a:lvl4pPr>
            <a:lvl5pPr marL="2949289" indent="0">
              <a:buNone/>
              <a:defRPr sz="2500" b="1"/>
            </a:lvl5pPr>
            <a:lvl6pPr marL="3686609" indent="0">
              <a:buNone/>
              <a:defRPr sz="2500" b="1"/>
            </a:lvl6pPr>
            <a:lvl7pPr marL="4423932" indent="0">
              <a:buNone/>
              <a:defRPr sz="2500" b="1"/>
            </a:lvl7pPr>
            <a:lvl8pPr marL="5161253" indent="0">
              <a:buNone/>
              <a:defRPr sz="2500" b="1"/>
            </a:lvl8pPr>
            <a:lvl9pPr marL="5898575" indent="0">
              <a:buNone/>
              <a:defRPr sz="25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6" y="4796309"/>
            <a:ext cx="4722671" cy="8713870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3385426"/>
            <a:ext cx="4724527" cy="1410883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322" indent="0">
              <a:buNone/>
              <a:defRPr sz="3200" b="1"/>
            </a:lvl2pPr>
            <a:lvl3pPr marL="1474644" indent="0">
              <a:buNone/>
              <a:defRPr sz="2900" b="1"/>
            </a:lvl3pPr>
            <a:lvl4pPr marL="2211966" indent="0">
              <a:buNone/>
              <a:defRPr sz="2500" b="1"/>
            </a:lvl4pPr>
            <a:lvl5pPr marL="2949289" indent="0">
              <a:buNone/>
              <a:defRPr sz="2500" b="1"/>
            </a:lvl5pPr>
            <a:lvl6pPr marL="3686609" indent="0">
              <a:buNone/>
              <a:defRPr sz="2500" b="1"/>
            </a:lvl6pPr>
            <a:lvl7pPr marL="4423932" indent="0">
              <a:buNone/>
              <a:defRPr sz="2500" b="1"/>
            </a:lvl7pPr>
            <a:lvl8pPr marL="5161253" indent="0">
              <a:buNone/>
              <a:defRPr sz="2500" b="1"/>
            </a:lvl8pPr>
            <a:lvl9pPr marL="5898575" indent="0">
              <a:buNone/>
              <a:defRPr sz="25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4796309"/>
            <a:ext cx="4724527" cy="8713870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8FF4-87EE-0C48-9320-610CE7FD1ADF}" type="datetimeFigureOut">
              <a:rPr lang="en-US" smtClean="0"/>
              <a:t>31/12/14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8A94-2169-A640-B172-4CF23A899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5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8FF4-87EE-0C48-9320-610CE7FD1ADF}" type="datetimeFigureOut">
              <a:rPr lang="en-US" smtClean="0"/>
              <a:t>31/12/14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8A94-2169-A640-B172-4CF23A899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50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8FF4-87EE-0C48-9320-610CE7FD1ADF}" type="datetimeFigureOut">
              <a:rPr lang="en-US" smtClean="0"/>
              <a:t>31/12/14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8A94-2169-A640-B172-4CF23A899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62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6" y="602163"/>
            <a:ext cx="3516489" cy="2562697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602166"/>
            <a:ext cx="5975246" cy="12908012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6" y="3164865"/>
            <a:ext cx="3516489" cy="10345315"/>
          </a:xfrm>
        </p:spPr>
        <p:txBody>
          <a:bodyPr/>
          <a:lstStyle>
            <a:lvl1pPr marL="0" indent="0">
              <a:buNone/>
              <a:defRPr sz="2300"/>
            </a:lvl1pPr>
            <a:lvl2pPr marL="737322" indent="0">
              <a:buNone/>
              <a:defRPr sz="2000"/>
            </a:lvl2pPr>
            <a:lvl3pPr marL="1474644" indent="0">
              <a:buNone/>
              <a:defRPr sz="1600"/>
            </a:lvl3pPr>
            <a:lvl4pPr marL="2211966" indent="0">
              <a:buNone/>
              <a:defRPr sz="1500"/>
            </a:lvl4pPr>
            <a:lvl5pPr marL="2949289" indent="0">
              <a:buNone/>
              <a:defRPr sz="1500"/>
            </a:lvl5pPr>
            <a:lvl6pPr marL="3686609" indent="0">
              <a:buNone/>
              <a:defRPr sz="1500"/>
            </a:lvl6pPr>
            <a:lvl7pPr marL="4423932" indent="0">
              <a:buNone/>
              <a:defRPr sz="1500"/>
            </a:lvl7pPr>
            <a:lvl8pPr marL="5161253" indent="0">
              <a:buNone/>
              <a:defRPr sz="1500"/>
            </a:lvl8pPr>
            <a:lvl9pPr marL="5898575" indent="0">
              <a:buNone/>
              <a:defRPr sz="15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8FF4-87EE-0C48-9320-610CE7FD1ADF}" type="datetimeFigureOut">
              <a:rPr lang="en-US" smtClean="0"/>
              <a:t>31/12/14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8A94-2169-A640-B172-4CF23A899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5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7" y="10586883"/>
            <a:ext cx="6413183" cy="124984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7" y="1351368"/>
            <a:ext cx="6413183" cy="9074468"/>
          </a:xfrm>
        </p:spPr>
        <p:txBody>
          <a:bodyPr/>
          <a:lstStyle>
            <a:lvl1pPr marL="0" indent="0">
              <a:buNone/>
              <a:defRPr sz="5200"/>
            </a:lvl1pPr>
            <a:lvl2pPr marL="737322" indent="0">
              <a:buNone/>
              <a:defRPr sz="4500"/>
            </a:lvl2pPr>
            <a:lvl3pPr marL="1474644" indent="0">
              <a:buNone/>
              <a:defRPr sz="3900"/>
            </a:lvl3pPr>
            <a:lvl4pPr marL="2211966" indent="0">
              <a:buNone/>
              <a:defRPr sz="3200"/>
            </a:lvl4pPr>
            <a:lvl5pPr marL="2949289" indent="0">
              <a:buNone/>
              <a:defRPr sz="3200"/>
            </a:lvl5pPr>
            <a:lvl6pPr marL="3686609" indent="0">
              <a:buNone/>
              <a:defRPr sz="3200"/>
            </a:lvl6pPr>
            <a:lvl7pPr marL="4423932" indent="0">
              <a:buNone/>
              <a:defRPr sz="3200"/>
            </a:lvl7pPr>
            <a:lvl8pPr marL="5161253" indent="0">
              <a:buNone/>
              <a:defRPr sz="3200"/>
            </a:lvl8pPr>
            <a:lvl9pPr marL="5898575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7" y="11836724"/>
            <a:ext cx="6413183" cy="1774982"/>
          </a:xfrm>
        </p:spPr>
        <p:txBody>
          <a:bodyPr/>
          <a:lstStyle>
            <a:lvl1pPr marL="0" indent="0">
              <a:buNone/>
              <a:defRPr sz="2300"/>
            </a:lvl1pPr>
            <a:lvl2pPr marL="737322" indent="0">
              <a:buNone/>
              <a:defRPr sz="2000"/>
            </a:lvl2pPr>
            <a:lvl3pPr marL="1474644" indent="0">
              <a:buNone/>
              <a:defRPr sz="1600"/>
            </a:lvl3pPr>
            <a:lvl4pPr marL="2211966" indent="0">
              <a:buNone/>
              <a:defRPr sz="1500"/>
            </a:lvl4pPr>
            <a:lvl5pPr marL="2949289" indent="0">
              <a:buNone/>
              <a:defRPr sz="1500"/>
            </a:lvl5pPr>
            <a:lvl6pPr marL="3686609" indent="0">
              <a:buNone/>
              <a:defRPr sz="1500"/>
            </a:lvl6pPr>
            <a:lvl7pPr marL="4423932" indent="0">
              <a:buNone/>
              <a:defRPr sz="1500"/>
            </a:lvl7pPr>
            <a:lvl8pPr marL="5161253" indent="0">
              <a:buNone/>
              <a:defRPr sz="1500"/>
            </a:lvl8pPr>
            <a:lvl9pPr marL="5898575" indent="0">
              <a:buNone/>
              <a:defRPr sz="15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8FF4-87EE-0C48-9320-610CE7FD1ADF}" type="datetimeFigureOut">
              <a:rPr lang="en-US" smtClean="0"/>
              <a:t>31/12/14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8A94-2169-A640-B172-4CF23A899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1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605665"/>
            <a:ext cx="9619774" cy="2520686"/>
          </a:xfrm>
          <a:prstGeom prst="rect">
            <a:avLst/>
          </a:prstGeom>
        </p:spPr>
        <p:txBody>
          <a:bodyPr vert="horz" lIns="147465" tIns="73732" rIns="147465" bIns="73732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3528961"/>
            <a:ext cx="9619774" cy="9981215"/>
          </a:xfrm>
          <a:prstGeom prst="rect">
            <a:avLst/>
          </a:prstGeom>
        </p:spPr>
        <p:txBody>
          <a:bodyPr vert="horz" lIns="147465" tIns="73732" rIns="147465" bIns="73732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14017818"/>
            <a:ext cx="2494016" cy="805219"/>
          </a:xfrm>
          <a:prstGeom prst="rect">
            <a:avLst/>
          </a:prstGeom>
        </p:spPr>
        <p:txBody>
          <a:bodyPr vert="horz" lIns="147465" tIns="73732" rIns="147465" bIns="73732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38FF4-87EE-0C48-9320-610CE7FD1ADF}" type="datetimeFigureOut">
              <a:rPr lang="en-US" smtClean="0"/>
              <a:t>31/12/14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4" y="14017818"/>
            <a:ext cx="3384735" cy="805219"/>
          </a:xfrm>
          <a:prstGeom prst="rect">
            <a:avLst/>
          </a:prstGeom>
        </p:spPr>
        <p:txBody>
          <a:bodyPr vert="horz" lIns="147465" tIns="73732" rIns="147465" bIns="73732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14017818"/>
            <a:ext cx="2494016" cy="805219"/>
          </a:xfrm>
          <a:prstGeom prst="rect">
            <a:avLst/>
          </a:prstGeom>
        </p:spPr>
        <p:txBody>
          <a:bodyPr vert="horz" lIns="147465" tIns="73732" rIns="147465" bIns="73732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F8A94-2169-A640-B172-4CF23A899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0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37322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2991" indent="-552991" algn="l" defTabSz="737322" rtl="0" eaLnBrk="1" latinLnBrk="0" hangingPunct="1">
        <a:spcBef>
          <a:spcPct val="20000"/>
        </a:spcBef>
        <a:buFont typeface="Arial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149" indent="-460826" algn="l" defTabSz="737322" rtl="0" eaLnBrk="1" latinLnBrk="0" hangingPunct="1">
        <a:spcBef>
          <a:spcPct val="20000"/>
        </a:spcBef>
        <a:buFont typeface="Arial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305" indent="-368660" algn="l" defTabSz="737322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0628" indent="-368660" algn="l" defTabSz="737322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7949" indent="-368660" algn="l" defTabSz="737322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5270" indent="-368660" algn="l" defTabSz="73732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2593" indent="-368660" algn="l" defTabSz="73732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29915" indent="-368660" algn="l" defTabSz="73732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7235" indent="-368660" algn="l" defTabSz="73732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732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322" algn="l" defTabSz="73732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4644" algn="l" defTabSz="73732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1966" algn="l" defTabSz="73732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49289" algn="l" defTabSz="73732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6609" algn="l" defTabSz="73732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3932" algn="l" defTabSz="73732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1253" algn="l" defTabSz="73732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98575" algn="l" defTabSz="73732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it slips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241" y="1858291"/>
            <a:ext cx="9774575" cy="12759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0790" y="1858292"/>
            <a:ext cx="2441233" cy="872675"/>
          </a:xfrm>
          <a:prstGeom prst="rect">
            <a:avLst/>
          </a:prstGeom>
          <a:noFill/>
        </p:spPr>
        <p:txBody>
          <a:bodyPr wrap="square" lIns="105344" tIns="52673" rIns="105344" bIns="52673" rtlCol="0">
            <a:spAutoFit/>
          </a:bodyPr>
          <a:lstStyle/>
          <a:p>
            <a:r>
              <a:rPr lang="en-US" sz="1600" dirty="0">
                <a:latin typeface="Helvetica"/>
                <a:cs typeface="Helvetica"/>
              </a:rPr>
              <a:t>How could you use today’s lesson in real life?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40789" y="4444757"/>
            <a:ext cx="2365826" cy="618144"/>
          </a:xfrm>
          <a:prstGeom prst="rect">
            <a:avLst/>
          </a:prstGeom>
          <a:noFill/>
        </p:spPr>
        <p:txBody>
          <a:bodyPr wrap="square" lIns="105344" tIns="52673" rIns="105344" bIns="52673" rtlCol="0">
            <a:spAutoFit/>
          </a:bodyPr>
          <a:lstStyle/>
          <a:p>
            <a:r>
              <a:rPr lang="en-US" sz="1600" dirty="0">
                <a:latin typeface="Helvetica"/>
                <a:cs typeface="Helvetica"/>
              </a:rPr>
              <a:t>Briefly </a:t>
            </a:r>
            <a:r>
              <a:rPr lang="en-US" sz="1600" dirty="0" err="1">
                <a:latin typeface="Helvetica"/>
                <a:cs typeface="Helvetica"/>
              </a:rPr>
              <a:t>summarise</a:t>
            </a:r>
            <a:r>
              <a:rPr lang="en-US" sz="1600" dirty="0">
                <a:latin typeface="Helvetica"/>
                <a:cs typeface="Helvetica"/>
              </a:rPr>
              <a:t> what you learned today: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6195" y="7025460"/>
            <a:ext cx="2365826" cy="363615"/>
          </a:xfrm>
          <a:prstGeom prst="rect">
            <a:avLst/>
          </a:prstGeom>
          <a:noFill/>
        </p:spPr>
        <p:txBody>
          <a:bodyPr wrap="square" lIns="105344" tIns="52673" rIns="105344" bIns="52673" rtlCol="0">
            <a:spAutoFit/>
          </a:bodyPr>
          <a:lstStyle/>
          <a:p>
            <a:r>
              <a:rPr lang="en-US" sz="1600" dirty="0">
                <a:latin typeface="Helvetica"/>
                <a:cs typeface="Helvetica"/>
              </a:rPr>
              <a:t>Today, I learned…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40789" y="9596158"/>
            <a:ext cx="2497785" cy="618144"/>
          </a:xfrm>
          <a:prstGeom prst="rect">
            <a:avLst/>
          </a:prstGeom>
          <a:noFill/>
        </p:spPr>
        <p:txBody>
          <a:bodyPr wrap="square" lIns="105344" tIns="52673" rIns="105344" bIns="52673" rtlCol="0">
            <a:spAutoFit/>
          </a:bodyPr>
          <a:lstStyle/>
          <a:p>
            <a:r>
              <a:rPr lang="en-US" sz="1600" dirty="0">
                <a:latin typeface="Helvetica"/>
                <a:cs typeface="Helvetica"/>
              </a:rPr>
              <a:t>The thing that surprised me the most today was...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40789" y="12116843"/>
            <a:ext cx="2497785" cy="1768380"/>
          </a:xfrm>
          <a:prstGeom prst="rect">
            <a:avLst/>
          </a:prstGeom>
          <a:noFill/>
        </p:spPr>
        <p:txBody>
          <a:bodyPr wrap="square" lIns="105344" tIns="52673" rIns="105344" bIns="52673" rtlCol="0">
            <a:spAutoFit/>
          </a:bodyPr>
          <a:lstStyle/>
          <a:p>
            <a:r>
              <a:rPr lang="en-US" sz="1200" dirty="0">
                <a:latin typeface="Helvetica"/>
                <a:cs typeface="Helvetica"/>
              </a:rPr>
              <a:t>Today’s lesson</a:t>
            </a:r>
          </a:p>
          <a:p>
            <a:endParaRPr lang="en-US" sz="1200" dirty="0">
              <a:latin typeface="Helvetica"/>
              <a:cs typeface="Helvetica"/>
            </a:endParaRPr>
          </a:p>
          <a:p>
            <a:r>
              <a:rPr lang="en-US" sz="1200" dirty="0">
                <a:latin typeface="Helvetica"/>
                <a:cs typeface="Helvetica"/>
              </a:rPr>
              <a:t>:)  was good</a:t>
            </a:r>
          </a:p>
          <a:p>
            <a:r>
              <a:rPr lang="en-US" sz="1200" dirty="0">
                <a:latin typeface="Helvetica"/>
                <a:cs typeface="Helvetica"/>
                <a:sym typeface="Wingdings"/>
              </a:rPr>
              <a:t>:|  </a:t>
            </a:r>
            <a:r>
              <a:rPr lang="en-US" sz="1200" dirty="0">
                <a:latin typeface="Helvetica"/>
                <a:cs typeface="Helvetica"/>
              </a:rPr>
              <a:t>was so-so</a:t>
            </a:r>
          </a:p>
          <a:p>
            <a:r>
              <a:rPr lang="en-US" sz="1200" dirty="0">
                <a:latin typeface="Helvetica"/>
                <a:cs typeface="Helvetica"/>
              </a:rPr>
              <a:t>x|  occurred while I was sleepy</a:t>
            </a:r>
          </a:p>
          <a:p>
            <a:r>
              <a:rPr lang="en-US" sz="1200" dirty="0">
                <a:latin typeface="Helvetica"/>
                <a:cs typeface="Helvetica"/>
              </a:rPr>
              <a:t>:o  was boring</a:t>
            </a:r>
          </a:p>
          <a:p>
            <a:r>
              <a:rPr lang="en-US" sz="1200" dirty="0">
                <a:latin typeface="Helvetica"/>
                <a:cs typeface="Helvetica"/>
              </a:rPr>
              <a:t>:(  wasn’t what I needed</a:t>
            </a:r>
          </a:p>
          <a:p>
            <a:endParaRPr lang="en-US" sz="1200" dirty="0">
              <a:latin typeface="Helvetica"/>
              <a:cs typeface="Helvetica"/>
            </a:endParaRPr>
          </a:p>
          <a:p>
            <a:r>
              <a:rPr lang="en-US" sz="1200" dirty="0">
                <a:latin typeface="Helvetica"/>
                <a:cs typeface="Helvetica"/>
              </a:rPr>
              <a:t>Explain why: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23438" y="9596159"/>
            <a:ext cx="2299665" cy="363615"/>
          </a:xfrm>
          <a:prstGeom prst="rect">
            <a:avLst/>
          </a:prstGeom>
          <a:noFill/>
        </p:spPr>
        <p:txBody>
          <a:bodyPr wrap="square" lIns="105344" tIns="52673" rIns="105344" bIns="52673" rtlCol="0">
            <a:spAutoFit/>
          </a:bodyPr>
          <a:lstStyle/>
          <a:p>
            <a:r>
              <a:rPr lang="en-US" sz="1600" i="1" dirty="0" err="1">
                <a:latin typeface="Helvetica"/>
                <a:cs typeface="Helvetica"/>
              </a:rPr>
              <a:t>Besok</a:t>
            </a:r>
            <a:r>
              <a:rPr lang="en-US" sz="1600" i="1" dirty="0">
                <a:latin typeface="Helvetica"/>
                <a:cs typeface="Helvetica"/>
              </a:rPr>
              <a:t>, </a:t>
            </a:r>
            <a:r>
              <a:rPr lang="en-US" sz="1600" i="1" dirty="0" err="1">
                <a:latin typeface="Helvetica"/>
                <a:cs typeface="Helvetica"/>
              </a:rPr>
              <a:t>saya</a:t>
            </a:r>
            <a:r>
              <a:rPr lang="en-US" sz="1600" i="1" dirty="0">
                <a:latin typeface="Helvetica"/>
                <a:cs typeface="Helvetica"/>
              </a:rPr>
              <a:t> </a:t>
            </a:r>
            <a:r>
              <a:rPr lang="en-US" sz="1600" i="1" dirty="0" err="1">
                <a:latin typeface="Helvetica"/>
                <a:cs typeface="Helvetica"/>
              </a:rPr>
              <a:t>akan</a:t>
            </a:r>
            <a:r>
              <a:rPr lang="en-US" sz="1600" i="1" dirty="0">
                <a:latin typeface="Helvetica"/>
                <a:cs typeface="Helvetica"/>
              </a:rPr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23438" y="12116843"/>
            <a:ext cx="2497785" cy="618144"/>
          </a:xfrm>
          <a:prstGeom prst="rect">
            <a:avLst/>
          </a:prstGeom>
          <a:noFill/>
        </p:spPr>
        <p:txBody>
          <a:bodyPr wrap="square" lIns="105344" tIns="52673" rIns="105344" bIns="52673" rtlCol="0">
            <a:spAutoFit/>
          </a:bodyPr>
          <a:lstStyle/>
          <a:p>
            <a:r>
              <a:rPr lang="en-US" sz="1600" i="1" dirty="0" err="1">
                <a:latin typeface="Helvetica"/>
                <a:cs typeface="Helvetica"/>
              </a:rPr>
              <a:t>Hari</a:t>
            </a:r>
            <a:r>
              <a:rPr lang="en-US" sz="1600" i="1" dirty="0">
                <a:latin typeface="Helvetica"/>
                <a:cs typeface="Helvetica"/>
              </a:rPr>
              <a:t> ini, </a:t>
            </a:r>
            <a:r>
              <a:rPr lang="en-US" sz="1600" i="1" dirty="0" err="1">
                <a:latin typeface="Helvetica"/>
                <a:cs typeface="Helvetica"/>
              </a:rPr>
              <a:t>saya</a:t>
            </a:r>
            <a:r>
              <a:rPr lang="en-US" sz="1600" i="1" dirty="0">
                <a:latin typeface="Helvetica"/>
                <a:cs typeface="Helvetica"/>
              </a:rPr>
              <a:t> kurang </a:t>
            </a:r>
            <a:r>
              <a:rPr lang="en-US" sz="1600" i="1" dirty="0" err="1">
                <a:latin typeface="Helvetica"/>
                <a:cs typeface="Helvetica"/>
              </a:rPr>
              <a:t>mengerti</a:t>
            </a:r>
            <a:r>
              <a:rPr lang="en-US" sz="1600" i="1" dirty="0">
                <a:latin typeface="Helvetica"/>
                <a:cs typeface="Helvetica"/>
              </a:rPr>
              <a:t>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3438" y="7025459"/>
            <a:ext cx="2497785" cy="618144"/>
          </a:xfrm>
          <a:prstGeom prst="rect">
            <a:avLst/>
          </a:prstGeom>
          <a:noFill/>
        </p:spPr>
        <p:txBody>
          <a:bodyPr wrap="square" lIns="105344" tIns="52673" rIns="105344" bIns="52673" rtlCol="0">
            <a:spAutoFit/>
          </a:bodyPr>
          <a:lstStyle/>
          <a:p>
            <a:r>
              <a:rPr lang="en-US" sz="1600" dirty="0">
                <a:latin typeface="Helvetica"/>
                <a:cs typeface="Helvetica"/>
              </a:rPr>
              <a:t>What was unclear in today’s lesson?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23438" y="4444757"/>
            <a:ext cx="2497785" cy="2145326"/>
          </a:xfrm>
          <a:prstGeom prst="rect">
            <a:avLst/>
          </a:prstGeom>
          <a:noFill/>
        </p:spPr>
        <p:txBody>
          <a:bodyPr wrap="square" lIns="105344" tIns="52673" rIns="105344" bIns="52673" rtlCol="0">
            <a:spAutoFit/>
          </a:bodyPr>
          <a:lstStyle/>
          <a:p>
            <a:r>
              <a:rPr lang="en-US" sz="1600" dirty="0">
                <a:latin typeface="Helvetica"/>
                <a:cs typeface="Helvetica"/>
              </a:rPr>
              <a:t>3 kata </a:t>
            </a:r>
            <a:r>
              <a:rPr lang="en-US" sz="1600" dirty="0" err="1">
                <a:latin typeface="Helvetica"/>
                <a:cs typeface="Helvetica"/>
              </a:rPr>
              <a:t>baru</a:t>
            </a:r>
            <a:r>
              <a:rPr lang="en-US" sz="1600" dirty="0">
                <a:latin typeface="Helvetica"/>
                <a:cs typeface="Helvetica"/>
              </a:rPr>
              <a:t> </a:t>
            </a:r>
            <a:r>
              <a:rPr lang="en-US" sz="1600" dirty="0" err="1">
                <a:latin typeface="Helvetica"/>
                <a:cs typeface="Helvetica"/>
              </a:rPr>
              <a:t>hari</a:t>
            </a:r>
            <a:r>
              <a:rPr lang="en-US" sz="1600" dirty="0">
                <a:latin typeface="Helvetica"/>
                <a:cs typeface="Helvetica"/>
              </a:rPr>
              <a:t> ini:</a:t>
            </a:r>
          </a:p>
          <a:p>
            <a:endParaRPr lang="en-US" sz="1600" dirty="0">
              <a:latin typeface="Helvetica"/>
              <a:cs typeface="Helvetica"/>
            </a:endParaRPr>
          </a:p>
          <a:p>
            <a:endParaRPr lang="en-US" sz="1600" dirty="0">
              <a:latin typeface="Helvetica"/>
              <a:cs typeface="Helvetica"/>
            </a:endParaRPr>
          </a:p>
          <a:p>
            <a:r>
              <a:rPr lang="en-US" sz="1600" dirty="0">
                <a:latin typeface="Helvetica"/>
                <a:cs typeface="Helvetica"/>
              </a:rPr>
              <a:t>1.</a:t>
            </a:r>
          </a:p>
          <a:p>
            <a:endParaRPr lang="en-US" sz="1600" dirty="0">
              <a:latin typeface="Helvetica"/>
              <a:cs typeface="Helvetica"/>
            </a:endParaRPr>
          </a:p>
          <a:p>
            <a:r>
              <a:rPr lang="en-US" sz="1600" dirty="0">
                <a:latin typeface="Helvetica"/>
                <a:cs typeface="Helvetica"/>
              </a:rPr>
              <a:t>2.</a:t>
            </a:r>
          </a:p>
          <a:p>
            <a:endParaRPr lang="en-US" sz="1600" dirty="0">
              <a:latin typeface="Helvetica"/>
              <a:cs typeface="Helvetica"/>
            </a:endParaRPr>
          </a:p>
          <a:p>
            <a:r>
              <a:rPr lang="en-US" sz="1600" dirty="0">
                <a:latin typeface="Helvetica"/>
                <a:cs typeface="Helvetica"/>
              </a:rPr>
              <a:t>3.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23438" y="1954081"/>
            <a:ext cx="2497785" cy="1890795"/>
          </a:xfrm>
          <a:prstGeom prst="rect">
            <a:avLst/>
          </a:prstGeom>
          <a:noFill/>
        </p:spPr>
        <p:txBody>
          <a:bodyPr wrap="square" lIns="105344" tIns="52673" rIns="105344" bIns="52673" rtlCol="0">
            <a:spAutoFit/>
          </a:bodyPr>
          <a:lstStyle/>
          <a:p>
            <a:r>
              <a:rPr lang="en-US" sz="1600" smtClean="0">
                <a:latin typeface="Helvetica"/>
                <a:cs typeface="Helvetica"/>
              </a:rPr>
              <a:t>Dua </a:t>
            </a:r>
            <a:r>
              <a:rPr lang="en-US" sz="1600" dirty="0" err="1">
                <a:latin typeface="Helvetica"/>
                <a:cs typeface="Helvetica"/>
              </a:rPr>
              <a:t>frasa</a:t>
            </a:r>
            <a:r>
              <a:rPr lang="en-US" sz="1600" dirty="0">
                <a:latin typeface="Helvetica"/>
                <a:cs typeface="Helvetica"/>
              </a:rPr>
              <a:t> </a:t>
            </a:r>
            <a:r>
              <a:rPr lang="en-US" sz="1600" dirty="0" err="1">
                <a:latin typeface="Helvetica"/>
                <a:cs typeface="Helvetica"/>
              </a:rPr>
              <a:t>baru</a:t>
            </a:r>
            <a:r>
              <a:rPr lang="en-US" sz="1600" dirty="0">
                <a:latin typeface="Helvetica"/>
                <a:cs typeface="Helvetica"/>
              </a:rPr>
              <a:t> </a:t>
            </a:r>
            <a:r>
              <a:rPr lang="en-US" sz="1600" dirty="0" err="1">
                <a:latin typeface="Helvetica"/>
                <a:cs typeface="Helvetica"/>
              </a:rPr>
              <a:t>hari</a:t>
            </a:r>
            <a:r>
              <a:rPr lang="en-US" sz="1600" dirty="0">
                <a:latin typeface="Helvetica"/>
                <a:cs typeface="Helvetica"/>
              </a:rPr>
              <a:t> ini:</a:t>
            </a:r>
          </a:p>
          <a:p>
            <a:endParaRPr lang="en-US" sz="1600" dirty="0">
              <a:latin typeface="Helvetica"/>
              <a:cs typeface="Helvetica"/>
            </a:endParaRPr>
          </a:p>
          <a:p>
            <a:r>
              <a:rPr lang="en-US" sz="1600" dirty="0">
                <a:latin typeface="Helvetica"/>
                <a:cs typeface="Helvetica"/>
              </a:rPr>
              <a:t>1.</a:t>
            </a:r>
          </a:p>
          <a:p>
            <a:endParaRPr lang="en-US" sz="1600" dirty="0">
              <a:latin typeface="Helvetica"/>
              <a:cs typeface="Helvetica"/>
            </a:endParaRPr>
          </a:p>
          <a:p>
            <a:endParaRPr lang="en-US" sz="1600" dirty="0">
              <a:latin typeface="Helvetica"/>
              <a:cs typeface="Helvetica"/>
            </a:endParaRPr>
          </a:p>
          <a:p>
            <a:endParaRPr lang="en-US" sz="1600" dirty="0">
              <a:latin typeface="Helvetica"/>
              <a:cs typeface="Helvetica"/>
            </a:endParaRPr>
          </a:p>
          <a:p>
            <a:r>
              <a:rPr lang="en-US" sz="1600" dirty="0">
                <a:latin typeface="Helvetica"/>
                <a:cs typeface="Helvetica"/>
              </a:rPr>
              <a:t>2.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1241" y="360098"/>
            <a:ext cx="9010920" cy="1236289"/>
          </a:xfrm>
          <a:prstGeom prst="rect">
            <a:avLst/>
          </a:prstGeom>
          <a:noFill/>
        </p:spPr>
        <p:txBody>
          <a:bodyPr wrap="square" lIns="105344" tIns="52673" rIns="105344" bIns="52673" rtlCol="0">
            <a:spAutoFit/>
          </a:bodyPr>
          <a:lstStyle/>
          <a:p>
            <a:r>
              <a:rPr lang="en-US" sz="3500" dirty="0">
                <a:latin typeface="Arial Rounded MT Bold"/>
                <a:cs typeface="Arial Rounded MT Bold"/>
              </a:rPr>
              <a:t>Exit Slips</a:t>
            </a:r>
          </a:p>
          <a:p>
            <a:r>
              <a:rPr lang="en-US" sz="1800" dirty="0">
                <a:latin typeface="Helvetica"/>
                <a:cs typeface="Helvetica"/>
              </a:rPr>
              <a:t>Adapted by Penny Coutas</a:t>
            </a:r>
          </a:p>
          <a:p>
            <a:r>
              <a:rPr lang="en-US" sz="1800" dirty="0">
                <a:latin typeface="Helvetica"/>
                <a:cs typeface="Helvetica"/>
              </a:rPr>
              <a:t>Images by </a:t>
            </a:r>
            <a:r>
              <a:rPr lang="en-US" sz="1800" dirty="0" err="1">
                <a:latin typeface="Helvetica"/>
                <a:cs typeface="Helvetica"/>
              </a:rPr>
              <a:t>robynejay</a:t>
            </a:r>
            <a:r>
              <a:rPr lang="en-US" sz="1800" dirty="0">
                <a:latin typeface="Helvetica"/>
                <a:cs typeface="Helvetica"/>
              </a:rPr>
              <a:t>  http://</a:t>
            </a:r>
            <a:r>
              <a:rPr lang="en-US" sz="1800" dirty="0" err="1">
                <a:latin typeface="Helvetica"/>
                <a:cs typeface="Helvetica"/>
              </a:rPr>
              <a:t>www.flickr.com</a:t>
            </a:r>
            <a:r>
              <a:rPr lang="en-US" sz="1800" dirty="0">
                <a:latin typeface="Helvetica"/>
                <a:cs typeface="Helvetica"/>
              </a:rPr>
              <a:t>/photos/</a:t>
            </a:r>
            <a:r>
              <a:rPr lang="en-US" sz="1800" dirty="0" err="1">
                <a:latin typeface="Helvetica"/>
                <a:cs typeface="Helvetica"/>
              </a:rPr>
              <a:t>learnscope</a:t>
            </a:r>
            <a:r>
              <a:rPr lang="en-US" sz="1800" dirty="0">
                <a:latin typeface="Helvetica"/>
                <a:cs typeface="Helvetica"/>
              </a:rPr>
              <a:t>/2611666172</a:t>
            </a:r>
          </a:p>
        </p:txBody>
      </p:sp>
    </p:spTree>
    <p:extLst>
      <p:ext uri="{BB962C8B-B14F-4D97-AF65-F5344CB8AC3E}">
        <p14:creationId xmlns:p14="http://schemas.microsoft.com/office/powerpoint/2010/main" val="1570837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it slip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203" y="1784035"/>
            <a:ext cx="9648934" cy="12759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0790" y="6869655"/>
            <a:ext cx="2441233" cy="872675"/>
          </a:xfrm>
          <a:prstGeom prst="rect">
            <a:avLst/>
          </a:prstGeom>
          <a:noFill/>
        </p:spPr>
        <p:txBody>
          <a:bodyPr wrap="square" lIns="105344" tIns="52673" rIns="105344" bIns="52673" rtlCol="0">
            <a:spAutoFit/>
          </a:bodyPr>
          <a:lstStyle/>
          <a:p>
            <a:r>
              <a:rPr lang="en-US" sz="1600" dirty="0">
                <a:latin typeface="Helvetica"/>
                <a:cs typeface="Helvetica"/>
              </a:rPr>
              <a:t>How could you use today’s lesson in real life?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40790" y="1858292"/>
            <a:ext cx="2441233" cy="845039"/>
          </a:xfrm>
          <a:prstGeom prst="rect">
            <a:avLst/>
          </a:prstGeom>
          <a:noFill/>
        </p:spPr>
        <p:txBody>
          <a:bodyPr wrap="square" lIns="105344" tIns="52673" rIns="105344" bIns="52673" rtlCol="0">
            <a:spAutoFit/>
          </a:bodyPr>
          <a:lstStyle/>
          <a:p>
            <a:r>
              <a:rPr lang="en-US" sz="1600" dirty="0">
                <a:latin typeface="Helvetica"/>
                <a:cs typeface="Helvetica"/>
              </a:rPr>
              <a:t>The thing that surprised me the most today was…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40790" y="4358971"/>
            <a:ext cx="2441233" cy="618144"/>
          </a:xfrm>
          <a:prstGeom prst="rect">
            <a:avLst/>
          </a:prstGeom>
          <a:noFill/>
        </p:spPr>
        <p:txBody>
          <a:bodyPr wrap="square" lIns="105344" tIns="52673" rIns="105344" bIns="52673" rtlCol="0">
            <a:spAutoFit/>
          </a:bodyPr>
          <a:lstStyle/>
          <a:p>
            <a:r>
              <a:rPr lang="en-US" sz="1600" i="1" dirty="0" err="1">
                <a:latin typeface="Helvetica"/>
                <a:cs typeface="Helvetica"/>
              </a:rPr>
              <a:t>Lalu</a:t>
            </a:r>
            <a:r>
              <a:rPr lang="en-US" sz="1600" i="1" dirty="0">
                <a:latin typeface="Helvetica"/>
                <a:cs typeface="Helvetica"/>
              </a:rPr>
              <a:t>? </a:t>
            </a:r>
            <a:r>
              <a:rPr lang="en-US" sz="1600" dirty="0">
                <a:latin typeface="Helvetica"/>
                <a:cs typeface="Helvetica"/>
              </a:rPr>
              <a:t>What should we do next?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40790" y="9440354"/>
            <a:ext cx="2441233" cy="618144"/>
          </a:xfrm>
          <a:prstGeom prst="rect">
            <a:avLst/>
          </a:prstGeom>
          <a:noFill/>
        </p:spPr>
        <p:txBody>
          <a:bodyPr wrap="square" lIns="105344" tIns="52673" rIns="105344" bIns="52673" rtlCol="0">
            <a:spAutoFit/>
          </a:bodyPr>
          <a:lstStyle/>
          <a:p>
            <a:r>
              <a:rPr lang="en-US" sz="1600" i="1" dirty="0" err="1">
                <a:latin typeface="Helvetica"/>
                <a:cs typeface="Helvetica"/>
              </a:rPr>
              <a:t>Tolong</a:t>
            </a:r>
            <a:r>
              <a:rPr lang="en-US" sz="1600" i="1" dirty="0">
                <a:latin typeface="Helvetica"/>
                <a:cs typeface="Helvetica"/>
              </a:rPr>
              <a:t>! </a:t>
            </a:r>
            <a:r>
              <a:rPr lang="en-US" sz="1600" dirty="0">
                <a:latin typeface="Helvetica"/>
                <a:cs typeface="Helvetica"/>
              </a:rPr>
              <a:t>I need help with…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40790" y="11981044"/>
            <a:ext cx="2441233" cy="618144"/>
          </a:xfrm>
          <a:prstGeom prst="rect">
            <a:avLst/>
          </a:prstGeom>
          <a:noFill/>
        </p:spPr>
        <p:txBody>
          <a:bodyPr wrap="square" lIns="105344" tIns="52673" rIns="105344" bIns="52673" rtlCol="0">
            <a:spAutoFit/>
          </a:bodyPr>
          <a:lstStyle/>
          <a:p>
            <a:r>
              <a:rPr lang="en-US" sz="1600" dirty="0">
                <a:latin typeface="Helvetica"/>
                <a:cs typeface="Helvetica"/>
              </a:rPr>
              <a:t>I would like to learn about…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11904" y="11986808"/>
            <a:ext cx="2441233" cy="618144"/>
          </a:xfrm>
          <a:prstGeom prst="rect">
            <a:avLst/>
          </a:prstGeom>
          <a:noFill/>
        </p:spPr>
        <p:txBody>
          <a:bodyPr wrap="square" lIns="105344" tIns="52673" rIns="105344" bIns="52673" rtlCol="0">
            <a:spAutoFit/>
          </a:bodyPr>
          <a:lstStyle/>
          <a:p>
            <a:r>
              <a:rPr lang="en-US" sz="1600" dirty="0">
                <a:latin typeface="Helvetica"/>
                <a:cs typeface="Helvetica"/>
              </a:rPr>
              <a:t>The best part of class today was…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11904" y="9440355"/>
            <a:ext cx="2441233" cy="872675"/>
          </a:xfrm>
          <a:prstGeom prst="rect">
            <a:avLst/>
          </a:prstGeom>
          <a:noFill/>
        </p:spPr>
        <p:txBody>
          <a:bodyPr wrap="square" lIns="105344" tIns="52673" rIns="105344" bIns="52673" rtlCol="0">
            <a:spAutoFit/>
          </a:bodyPr>
          <a:lstStyle/>
          <a:p>
            <a:r>
              <a:rPr lang="en-US" sz="1600" dirty="0">
                <a:latin typeface="Helvetica"/>
                <a:cs typeface="Helvetica"/>
              </a:rPr>
              <a:t>Write one question you have about today’s lesson: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11904" y="6869655"/>
            <a:ext cx="2441233" cy="872675"/>
          </a:xfrm>
          <a:prstGeom prst="rect">
            <a:avLst/>
          </a:prstGeom>
          <a:noFill/>
        </p:spPr>
        <p:txBody>
          <a:bodyPr wrap="square" lIns="105344" tIns="52673" rIns="105344" bIns="52673" rtlCol="0">
            <a:spAutoFit/>
          </a:bodyPr>
          <a:lstStyle/>
          <a:p>
            <a:r>
              <a:rPr lang="en-US" sz="1600" i="1" dirty="0" err="1">
                <a:latin typeface="Helvetica"/>
                <a:cs typeface="Helvetica"/>
              </a:rPr>
              <a:t>Tolong</a:t>
            </a:r>
            <a:r>
              <a:rPr lang="en-US" sz="1600" i="1" dirty="0">
                <a:latin typeface="Helvetica"/>
                <a:cs typeface="Helvetica"/>
              </a:rPr>
              <a:t> </a:t>
            </a:r>
            <a:r>
              <a:rPr lang="en-US" sz="1600" i="1" dirty="0" err="1">
                <a:latin typeface="Helvetica"/>
                <a:cs typeface="Helvetica"/>
              </a:rPr>
              <a:t>jelaskan</a:t>
            </a:r>
            <a:r>
              <a:rPr lang="en-US" sz="1600" i="1" dirty="0">
                <a:latin typeface="Helvetica"/>
                <a:cs typeface="Helvetica"/>
              </a:rPr>
              <a:t>…</a:t>
            </a:r>
          </a:p>
          <a:p>
            <a:r>
              <a:rPr lang="en-US" sz="1600" dirty="0">
                <a:latin typeface="Helvetica"/>
                <a:cs typeface="Helvetica"/>
              </a:rPr>
              <a:t>Please explain more about…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1904" y="4358973"/>
            <a:ext cx="2441233" cy="363615"/>
          </a:xfrm>
          <a:prstGeom prst="rect">
            <a:avLst/>
          </a:prstGeom>
          <a:noFill/>
        </p:spPr>
        <p:txBody>
          <a:bodyPr wrap="square" lIns="105344" tIns="52673" rIns="105344" bIns="52673" rtlCol="0">
            <a:spAutoFit/>
          </a:bodyPr>
          <a:lstStyle/>
          <a:p>
            <a:r>
              <a:rPr lang="en-US" sz="1600" dirty="0" err="1">
                <a:latin typeface="Helvetica"/>
                <a:cs typeface="Helvetica"/>
              </a:rPr>
              <a:t>Saya</a:t>
            </a:r>
            <a:r>
              <a:rPr lang="en-US" sz="1600" dirty="0">
                <a:latin typeface="Helvetica"/>
                <a:cs typeface="Helvetica"/>
              </a:rPr>
              <a:t> </a:t>
            </a:r>
            <a:r>
              <a:rPr lang="en-US" sz="1600" dirty="0" err="1">
                <a:latin typeface="Helvetica"/>
                <a:cs typeface="Helvetica"/>
              </a:rPr>
              <a:t>ingin</a:t>
            </a:r>
            <a:r>
              <a:rPr lang="en-US" sz="1600" dirty="0">
                <a:latin typeface="Helvetica"/>
                <a:cs typeface="Helvetica"/>
              </a:rPr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11904" y="1858293"/>
            <a:ext cx="2441233" cy="363615"/>
          </a:xfrm>
          <a:prstGeom prst="rect">
            <a:avLst/>
          </a:prstGeom>
          <a:noFill/>
        </p:spPr>
        <p:txBody>
          <a:bodyPr wrap="square" lIns="105344" tIns="52673" rIns="105344" bIns="52673" rtlCol="0">
            <a:spAutoFit/>
          </a:bodyPr>
          <a:lstStyle/>
          <a:p>
            <a:r>
              <a:rPr lang="en-US" sz="1600" dirty="0" err="1">
                <a:latin typeface="Helvetica"/>
                <a:cs typeface="Helvetica"/>
              </a:rPr>
              <a:t>Saya</a:t>
            </a:r>
            <a:r>
              <a:rPr lang="en-US" sz="1600" dirty="0">
                <a:latin typeface="Helvetica"/>
                <a:cs typeface="Helvetica"/>
              </a:rPr>
              <a:t> </a:t>
            </a:r>
            <a:r>
              <a:rPr lang="en-US" sz="1600" dirty="0" err="1">
                <a:latin typeface="Helvetica"/>
                <a:cs typeface="Helvetica"/>
              </a:rPr>
              <a:t>suka</a:t>
            </a:r>
            <a:r>
              <a:rPr lang="en-US" sz="1600" dirty="0">
                <a:latin typeface="Helvetica"/>
                <a:cs typeface="Helvetica"/>
              </a:rPr>
              <a:t>…. </a:t>
            </a:r>
            <a:r>
              <a:rPr lang="en-US" sz="1600" dirty="0" err="1">
                <a:latin typeface="Helvetica"/>
                <a:cs typeface="Helvetica"/>
              </a:rPr>
              <a:t>hari</a:t>
            </a:r>
            <a:r>
              <a:rPr lang="en-US" sz="1600" dirty="0">
                <a:latin typeface="Helvetica"/>
                <a:cs typeface="Helvetica"/>
              </a:rPr>
              <a:t> ini.</a:t>
            </a:r>
          </a:p>
        </p:txBody>
      </p:sp>
    </p:spTree>
    <p:extLst>
      <p:ext uri="{BB962C8B-B14F-4D97-AF65-F5344CB8AC3E}">
        <p14:creationId xmlns:p14="http://schemas.microsoft.com/office/powerpoint/2010/main" val="4076770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it slips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241" y="1858291"/>
            <a:ext cx="9774575" cy="12759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0790" y="1858291"/>
            <a:ext cx="2441233" cy="2505898"/>
          </a:xfrm>
          <a:prstGeom prst="rect">
            <a:avLst/>
          </a:prstGeom>
          <a:noFill/>
        </p:spPr>
        <p:txBody>
          <a:bodyPr wrap="square" lIns="105344" tIns="52673" rIns="105344" bIns="52673" rtlCol="0">
            <a:spAutoFit/>
          </a:bodyPr>
          <a:lstStyle/>
          <a:p>
            <a:r>
              <a:rPr lang="en-US" sz="1600" dirty="0">
                <a:latin typeface="Helvetica"/>
                <a:cs typeface="Helvetica"/>
              </a:rPr>
              <a:t>Five things you have done well this lesson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Helvetica"/>
                <a:cs typeface="Helvetica"/>
              </a:rPr>
              <a:t>1.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Helvetica"/>
                <a:cs typeface="Helvetica"/>
              </a:rPr>
              <a:t>2.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Helvetica"/>
                <a:cs typeface="Helvetica"/>
              </a:rPr>
              <a:t>3.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Helvetica"/>
                <a:cs typeface="Helvetica"/>
              </a:rPr>
              <a:t>4.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Helvetica"/>
                <a:cs typeface="Helvetica"/>
              </a:rPr>
              <a:t>5.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40789" y="4444757"/>
            <a:ext cx="2365826" cy="2637405"/>
          </a:xfrm>
          <a:prstGeom prst="rect">
            <a:avLst/>
          </a:prstGeom>
          <a:noFill/>
        </p:spPr>
        <p:txBody>
          <a:bodyPr wrap="square" lIns="105344" tIns="52673" rIns="105344" bIns="52673" rtlCol="0">
            <a:spAutoFit/>
          </a:bodyPr>
          <a:lstStyle/>
          <a:p>
            <a:r>
              <a:rPr lang="en-US" sz="1600" dirty="0">
                <a:latin typeface="Helvetica"/>
                <a:cs typeface="Helvetica"/>
              </a:rPr>
              <a:t>Five things you have seen other members of the class do well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latin typeface="Helvetica"/>
                <a:cs typeface="Helvetica"/>
              </a:rPr>
              <a:t>1.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latin typeface="Helvetica"/>
                <a:cs typeface="Helvetica"/>
              </a:rPr>
              <a:t>2.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latin typeface="Helvetica"/>
                <a:cs typeface="Helvetica"/>
              </a:rPr>
              <a:t>3.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latin typeface="Helvetica"/>
                <a:cs typeface="Helvetica"/>
              </a:rPr>
              <a:t>4.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latin typeface="Helvetica"/>
                <a:cs typeface="Helvetica"/>
              </a:rPr>
              <a:t>5.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6195" y="7025459"/>
            <a:ext cx="2365826" cy="2908905"/>
          </a:xfrm>
          <a:prstGeom prst="rect">
            <a:avLst/>
          </a:prstGeom>
          <a:noFill/>
        </p:spPr>
        <p:txBody>
          <a:bodyPr wrap="square" lIns="105344" tIns="52673" rIns="105344" bIns="52673" rtlCol="0">
            <a:spAutoFit/>
          </a:bodyPr>
          <a:lstStyle/>
          <a:p>
            <a:r>
              <a:rPr lang="en-US" sz="1600" dirty="0">
                <a:latin typeface="Helvetica"/>
                <a:cs typeface="Helvetica"/>
              </a:rPr>
              <a:t>Five things you know now, but didn’t know at the start of the lesson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latin typeface="Helvetica"/>
                <a:cs typeface="Helvetica"/>
              </a:rPr>
              <a:t>1.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latin typeface="Helvetica"/>
                <a:cs typeface="Helvetica"/>
              </a:rPr>
              <a:t>2.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latin typeface="Helvetica"/>
                <a:cs typeface="Helvetica"/>
              </a:rPr>
              <a:t>3.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latin typeface="Helvetica"/>
                <a:cs typeface="Helvetica"/>
              </a:rPr>
              <a:t>4.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latin typeface="Helvetica"/>
                <a:cs typeface="Helvetica"/>
              </a:rPr>
              <a:t>5.</a:t>
            </a:r>
          </a:p>
          <a:p>
            <a:r>
              <a:rPr lang="en-US" sz="1600" dirty="0">
                <a:latin typeface="Helvetica"/>
                <a:cs typeface="Helvetica"/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40789" y="9539072"/>
            <a:ext cx="2497785" cy="2552172"/>
          </a:xfrm>
          <a:prstGeom prst="rect">
            <a:avLst/>
          </a:prstGeom>
          <a:noFill/>
        </p:spPr>
        <p:txBody>
          <a:bodyPr wrap="square" lIns="105344" tIns="52673" rIns="105344" bIns="52673" rtlCol="0">
            <a:spAutoFit/>
          </a:bodyPr>
          <a:lstStyle/>
          <a:p>
            <a:r>
              <a:rPr lang="en-US" sz="1600" dirty="0">
                <a:latin typeface="Helvetica"/>
                <a:cs typeface="Helvetica"/>
              </a:rPr>
              <a:t>Five things you would like to find out more about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latin typeface="Helvetica"/>
                <a:cs typeface="Helvetica"/>
              </a:rPr>
              <a:t>1.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latin typeface="Helvetica"/>
                <a:cs typeface="Helvetica"/>
              </a:rPr>
              <a:t>2.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latin typeface="Helvetica"/>
                <a:cs typeface="Helvetica"/>
              </a:rPr>
              <a:t>3.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latin typeface="Helvetica"/>
                <a:cs typeface="Helvetica"/>
              </a:rPr>
              <a:t>4.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latin typeface="Helvetica"/>
                <a:cs typeface="Helvetica"/>
              </a:rPr>
              <a:t>5.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40789" y="12116844"/>
            <a:ext cx="2680799" cy="2305951"/>
          </a:xfrm>
          <a:prstGeom prst="rect">
            <a:avLst/>
          </a:prstGeom>
          <a:noFill/>
        </p:spPr>
        <p:txBody>
          <a:bodyPr wrap="square" lIns="105344" tIns="52673" rIns="105344" bIns="52673" rtlCol="0">
            <a:spAutoFit/>
          </a:bodyPr>
          <a:lstStyle/>
          <a:p>
            <a:r>
              <a:rPr lang="en-US" sz="1500" dirty="0">
                <a:latin typeface="Helvetica"/>
                <a:cs typeface="Helvetica"/>
              </a:rPr>
              <a:t>Five things </a:t>
            </a:r>
            <a:r>
              <a:rPr lang="en-US" sz="1500" dirty="0" smtClean="0">
                <a:latin typeface="Helvetica"/>
                <a:cs typeface="Helvetica"/>
              </a:rPr>
              <a:t>students </a:t>
            </a:r>
            <a:r>
              <a:rPr lang="en-US" sz="1500" dirty="0">
                <a:latin typeface="Helvetica"/>
                <a:cs typeface="Helvetica"/>
              </a:rPr>
              <a:t>could improve next lesson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latin typeface="Helvetica"/>
                <a:cs typeface="Helvetica"/>
              </a:rPr>
              <a:t>1.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latin typeface="Helvetica"/>
                <a:cs typeface="Helvetica"/>
              </a:rPr>
              <a:t>2.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latin typeface="Helvetica"/>
                <a:cs typeface="Helvetica"/>
              </a:rPr>
              <a:t>3.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latin typeface="Helvetica"/>
                <a:cs typeface="Helvetica"/>
              </a:rPr>
              <a:t>4.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latin typeface="Helvetica"/>
                <a:cs typeface="Helvetica"/>
              </a:rPr>
              <a:t>5.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23438" y="9539072"/>
            <a:ext cx="2299665" cy="2637405"/>
          </a:xfrm>
          <a:prstGeom prst="rect">
            <a:avLst/>
          </a:prstGeom>
          <a:noFill/>
        </p:spPr>
        <p:txBody>
          <a:bodyPr wrap="square" lIns="105344" tIns="52673" rIns="105344" bIns="52673" rtlCol="0">
            <a:spAutoFit/>
          </a:bodyPr>
          <a:lstStyle/>
          <a:p>
            <a:r>
              <a:rPr lang="en-US" sz="1600" dirty="0">
                <a:latin typeface="Helvetica"/>
                <a:cs typeface="Helvetica"/>
              </a:rPr>
              <a:t>Five things you would like to find out more about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latin typeface="Helvetica"/>
                <a:cs typeface="Helvetica"/>
              </a:rPr>
              <a:t>1.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latin typeface="Helvetica"/>
                <a:cs typeface="Helvetica"/>
              </a:rPr>
              <a:t>2.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latin typeface="Helvetica"/>
                <a:cs typeface="Helvetica"/>
              </a:rPr>
              <a:t>3.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latin typeface="Helvetica"/>
                <a:cs typeface="Helvetica"/>
              </a:rPr>
              <a:t>4.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latin typeface="Helvetica"/>
                <a:cs typeface="Helvetica"/>
              </a:rPr>
              <a:t>5.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23438" y="12116844"/>
            <a:ext cx="2497785" cy="2275174"/>
          </a:xfrm>
          <a:prstGeom prst="rect">
            <a:avLst/>
          </a:prstGeom>
          <a:noFill/>
        </p:spPr>
        <p:txBody>
          <a:bodyPr wrap="square" lIns="105344" tIns="52673" rIns="105344" bIns="52673" rtlCol="0">
            <a:spAutoFit/>
          </a:bodyPr>
          <a:lstStyle/>
          <a:p>
            <a:r>
              <a:rPr lang="en-US" sz="1500" dirty="0">
                <a:latin typeface="Helvetica"/>
                <a:cs typeface="Helvetica"/>
              </a:rPr>
              <a:t>Five things students could improve next lesson</a:t>
            </a:r>
          </a:p>
          <a:p>
            <a:pPr>
              <a:lnSpc>
                <a:spcPct val="140000"/>
              </a:lnSpc>
            </a:pPr>
            <a:r>
              <a:rPr lang="en-US" sz="1600" dirty="0" smtClean="0">
                <a:latin typeface="Helvetica"/>
                <a:cs typeface="Helvetica"/>
              </a:rPr>
              <a:t>1</a:t>
            </a:r>
            <a:r>
              <a:rPr lang="en-US" sz="1600" dirty="0">
                <a:latin typeface="Helvetica"/>
                <a:cs typeface="Helvetica"/>
              </a:rPr>
              <a:t>.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latin typeface="Helvetica"/>
                <a:cs typeface="Helvetica"/>
              </a:rPr>
              <a:t>2.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latin typeface="Helvetica"/>
                <a:cs typeface="Helvetica"/>
              </a:rPr>
              <a:t>3.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latin typeface="Helvetica"/>
                <a:cs typeface="Helvetica"/>
              </a:rPr>
              <a:t>4.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latin typeface="Helvetica"/>
                <a:cs typeface="Helvetica"/>
              </a:rPr>
              <a:t>5.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3438" y="7025459"/>
            <a:ext cx="2497785" cy="2908905"/>
          </a:xfrm>
          <a:prstGeom prst="rect">
            <a:avLst/>
          </a:prstGeom>
          <a:noFill/>
        </p:spPr>
        <p:txBody>
          <a:bodyPr wrap="square" lIns="105344" tIns="52673" rIns="105344" bIns="52673" rtlCol="0">
            <a:spAutoFit/>
          </a:bodyPr>
          <a:lstStyle/>
          <a:p>
            <a:r>
              <a:rPr lang="en-US" sz="1600" dirty="0">
                <a:latin typeface="Helvetica"/>
                <a:cs typeface="Helvetica"/>
              </a:rPr>
              <a:t>Five things you know now, but didn’t know at the start of the lesson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latin typeface="Helvetica"/>
                <a:cs typeface="Helvetica"/>
              </a:rPr>
              <a:t>1.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latin typeface="Helvetica"/>
                <a:cs typeface="Helvetica"/>
              </a:rPr>
              <a:t>2.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latin typeface="Helvetica"/>
                <a:cs typeface="Helvetica"/>
              </a:rPr>
              <a:t>3.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latin typeface="Helvetica"/>
                <a:cs typeface="Helvetica"/>
              </a:rPr>
              <a:t>4.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latin typeface="Helvetica"/>
                <a:cs typeface="Helvetica"/>
              </a:rPr>
              <a:t>5.</a:t>
            </a:r>
          </a:p>
          <a:p>
            <a:r>
              <a:rPr lang="en-US" sz="1600" dirty="0">
                <a:latin typeface="Helvetica"/>
                <a:cs typeface="Helvetica"/>
              </a:rPr>
              <a:t>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23438" y="4444757"/>
            <a:ext cx="2497785" cy="2637405"/>
          </a:xfrm>
          <a:prstGeom prst="rect">
            <a:avLst/>
          </a:prstGeom>
          <a:noFill/>
        </p:spPr>
        <p:txBody>
          <a:bodyPr wrap="square" lIns="105344" tIns="52673" rIns="105344" bIns="52673" rtlCol="0">
            <a:spAutoFit/>
          </a:bodyPr>
          <a:lstStyle/>
          <a:p>
            <a:r>
              <a:rPr lang="en-US" sz="1600" dirty="0">
                <a:latin typeface="Helvetica"/>
                <a:cs typeface="Helvetica"/>
              </a:rPr>
              <a:t>Five things you have seen other members of the class do well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latin typeface="Helvetica"/>
                <a:cs typeface="Helvetica"/>
              </a:rPr>
              <a:t>1.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latin typeface="Helvetica"/>
                <a:cs typeface="Helvetica"/>
              </a:rPr>
              <a:t>2.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latin typeface="Helvetica"/>
                <a:cs typeface="Helvetica"/>
              </a:rPr>
              <a:t>3.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latin typeface="Helvetica"/>
                <a:cs typeface="Helvetica"/>
              </a:rPr>
              <a:t>4.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latin typeface="Helvetica"/>
                <a:cs typeface="Helvetica"/>
              </a:rPr>
              <a:t>5.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23438" y="1954081"/>
            <a:ext cx="2497785" cy="2505898"/>
          </a:xfrm>
          <a:prstGeom prst="rect">
            <a:avLst/>
          </a:prstGeom>
          <a:noFill/>
        </p:spPr>
        <p:txBody>
          <a:bodyPr wrap="square" lIns="105344" tIns="52673" rIns="105344" bIns="52673" rtlCol="0">
            <a:spAutoFit/>
          </a:bodyPr>
          <a:lstStyle/>
          <a:p>
            <a:r>
              <a:rPr lang="en-US" sz="1600" dirty="0">
                <a:latin typeface="Helvetica"/>
                <a:cs typeface="Helvetica"/>
              </a:rPr>
              <a:t>Five things you have done well this lesson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Helvetica"/>
                <a:cs typeface="Helvetica"/>
              </a:rPr>
              <a:t>1.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Helvetica"/>
                <a:cs typeface="Helvetica"/>
              </a:rPr>
              <a:t>2.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Helvetica"/>
                <a:cs typeface="Helvetica"/>
              </a:rPr>
              <a:t>3.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Helvetica"/>
                <a:cs typeface="Helvetica"/>
              </a:rPr>
              <a:t>4.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Helvetica"/>
                <a:cs typeface="Helvetica"/>
              </a:rPr>
              <a:t>5.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1241" y="360098"/>
            <a:ext cx="9010920" cy="1236289"/>
          </a:xfrm>
          <a:prstGeom prst="rect">
            <a:avLst/>
          </a:prstGeom>
          <a:noFill/>
        </p:spPr>
        <p:txBody>
          <a:bodyPr wrap="square" lIns="105344" tIns="52673" rIns="105344" bIns="52673" rtlCol="0">
            <a:spAutoFit/>
          </a:bodyPr>
          <a:lstStyle/>
          <a:p>
            <a:r>
              <a:rPr lang="en-US" sz="3500" dirty="0" err="1">
                <a:latin typeface="Arial Rounded MT Bold"/>
                <a:cs typeface="Arial Rounded MT Bold"/>
              </a:rPr>
              <a:t>Gimme</a:t>
            </a:r>
            <a:r>
              <a:rPr lang="en-US" sz="3500" dirty="0">
                <a:latin typeface="Arial Rounded MT Bold"/>
                <a:cs typeface="Arial Rounded MT Bold"/>
              </a:rPr>
              <a:t> Five!</a:t>
            </a:r>
          </a:p>
          <a:p>
            <a:r>
              <a:rPr lang="en-US" sz="1800" dirty="0">
                <a:latin typeface="Helvetica"/>
                <a:cs typeface="Helvetica"/>
              </a:rPr>
              <a:t>Adapted by Penny Coutas</a:t>
            </a:r>
          </a:p>
          <a:p>
            <a:r>
              <a:rPr lang="en-US" sz="1800" dirty="0">
                <a:latin typeface="Helvetica"/>
                <a:cs typeface="Helvetica"/>
              </a:rPr>
              <a:t>Images by </a:t>
            </a:r>
            <a:r>
              <a:rPr lang="en-US" sz="1800" dirty="0" err="1">
                <a:latin typeface="Helvetica"/>
                <a:cs typeface="Helvetica"/>
              </a:rPr>
              <a:t>robynejay</a:t>
            </a:r>
            <a:r>
              <a:rPr lang="en-US" sz="1800" dirty="0">
                <a:latin typeface="Helvetica"/>
                <a:cs typeface="Helvetica"/>
              </a:rPr>
              <a:t>  http://</a:t>
            </a:r>
            <a:r>
              <a:rPr lang="en-US" sz="1800" dirty="0" err="1">
                <a:latin typeface="Helvetica"/>
                <a:cs typeface="Helvetica"/>
              </a:rPr>
              <a:t>www.flickr.com</a:t>
            </a:r>
            <a:r>
              <a:rPr lang="en-US" sz="1800" dirty="0">
                <a:latin typeface="Helvetica"/>
                <a:cs typeface="Helvetica"/>
              </a:rPr>
              <a:t>/photos/</a:t>
            </a:r>
            <a:r>
              <a:rPr lang="en-US" sz="1800" dirty="0" err="1">
                <a:latin typeface="Helvetica"/>
                <a:cs typeface="Helvetica"/>
              </a:rPr>
              <a:t>learnscope</a:t>
            </a:r>
            <a:r>
              <a:rPr lang="en-US" sz="1800" dirty="0">
                <a:latin typeface="Helvetica"/>
                <a:cs typeface="Helvetica"/>
              </a:rPr>
              <a:t>/2611666172</a:t>
            </a:r>
          </a:p>
        </p:txBody>
      </p:sp>
    </p:spTree>
    <p:extLst>
      <p:ext uri="{BB962C8B-B14F-4D97-AF65-F5344CB8AC3E}">
        <p14:creationId xmlns:p14="http://schemas.microsoft.com/office/powerpoint/2010/main" val="4294806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431</Words>
  <Application>Microsoft Macintosh PowerPoint</Application>
  <PresentationFormat>Custom</PresentationFormat>
  <Paragraphs>110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Penny Coutas</dc:creator>
  <cp:lastModifiedBy>Penny Coutas</cp:lastModifiedBy>
  <cp:revision>7</cp:revision>
  <cp:lastPrinted>2013-09-12T03:04:13Z</cp:lastPrinted>
  <dcterms:created xsi:type="dcterms:W3CDTF">2013-09-10T08:20:19Z</dcterms:created>
  <dcterms:modified xsi:type="dcterms:W3CDTF">2014-12-31T04:48:56Z</dcterms:modified>
</cp:coreProperties>
</file>