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6" r:id="rId6"/>
    <p:sldId id="263" r:id="rId7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84"/>
          <p:cNvPicPr preferRelativeResize="0"/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1278" y="0"/>
            <a:ext cx="1218072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en-US" sz="7200" b="0" i="0" u="none" strike="noStrike" cap="none" baseline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25000"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3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4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0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30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403860" y="2040695"/>
            <a:chExt cx="914400" cy="1083505"/>
          </a:xfrm>
        </p:grpSpPr>
        <p:sp>
          <p:nvSpPr>
            <p:cNvPr id="6" name="Rectangle 5"/>
            <p:cNvSpPr/>
            <p:nvPr userDrawn="1"/>
          </p:nvSpPr>
          <p:spPr>
            <a:xfrm>
              <a:off x="403860" y="2110740"/>
              <a:ext cx="914400" cy="914400"/>
            </a:xfrm>
            <a:prstGeom prst="rect">
              <a:avLst/>
            </a:prstGeom>
            <a:solidFill>
              <a:srgbClr val="1D5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403860" y="2040695"/>
              <a:ext cx="914400" cy="99060"/>
            </a:xfrm>
            <a:prstGeom prst="rect">
              <a:avLst/>
            </a:prstGeom>
            <a:solidFill>
              <a:srgbClr val="F5A1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03860" y="3025140"/>
              <a:ext cx="914400" cy="99060"/>
            </a:xfrm>
            <a:prstGeom prst="rect">
              <a:avLst/>
            </a:prstGeom>
            <a:solidFill>
              <a:srgbClr val="F5A1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18550"/>
            <a:ext cx="10515600" cy="123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3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3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6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9308"/>
            <a:ext cx="5181600" cy="4769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69308"/>
            <a:ext cx="5181600" cy="4769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0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542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26705"/>
            <a:ext cx="5157787" cy="4627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62432"/>
            <a:ext cx="5157787" cy="4207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26705"/>
            <a:ext cx="5183188" cy="4627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62432"/>
            <a:ext cx="5183188" cy="4207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1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1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1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8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8CE7-3C27-4225-9194-9B27B74ACB3B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4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"/>
            <a:ext cx="12194328" cy="1447800"/>
            <a:chOff x="0" y="-1898"/>
            <a:chExt cx="12194328" cy="1608425"/>
          </a:xfrm>
        </p:grpSpPr>
        <p:sp>
          <p:nvSpPr>
            <p:cNvPr id="8" name="Shape 131"/>
            <p:cNvSpPr/>
            <p:nvPr userDrawn="1"/>
          </p:nvSpPr>
          <p:spPr>
            <a:xfrm>
              <a:off x="0" y="-1898"/>
              <a:ext cx="12192000" cy="1495650"/>
            </a:xfrm>
            <a:prstGeom prst="rect">
              <a:avLst/>
            </a:prstGeom>
            <a:solidFill>
              <a:srgbClr val="1D599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ct val="0"/>
                </a:spcBef>
                <a:buSzPct val="25000"/>
                <a:buNone/>
              </a:pPr>
              <a:r>
                <a:rPr lang="en-US" sz="1800" b="0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  <p:sp>
          <p:nvSpPr>
            <p:cNvPr id="9" name="Shape 135"/>
            <p:cNvSpPr/>
            <p:nvPr userDrawn="1"/>
          </p:nvSpPr>
          <p:spPr>
            <a:xfrm>
              <a:off x="2328" y="1393803"/>
              <a:ext cx="12192000" cy="212724"/>
            </a:xfrm>
            <a:prstGeom prst="rect">
              <a:avLst/>
            </a:prstGeom>
            <a:solidFill>
              <a:srgbClr val="F5A10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ct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7120"/>
            <a:ext cx="10515600" cy="123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5722"/>
            <a:ext cx="10515600" cy="4825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32387" y="6462482"/>
            <a:ext cx="949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38CE7-3C27-4225-9194-9B27B74ACB3B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24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62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EF853-8C0C-4258-AABE-042B01E2ACC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Shape 236"/>
          <p:cNvPicPr preferRelativeResize="0"/>
          <p:nvPr/>
        </p:nvPicPr>
        <p:blipFill>
          <a:blip r:embed="rId15">
            <a:alphaModFix/>
          </a:blip>
          <a:srcRect/>
          <a:stretch>
            <a:fillRect/>
          </a:stretch>
        </p:blipFill>
        <p:spPr>
          <a:xfrm>
            <a:off x="58253" y="6465580"/>
            <a:ext cx="2116934" cy="362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24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400" b="0" i="0" u="none" strike="noStrike" kern="1200" cap="none" baseline="0">
          <a:solidFill>
            <a:schemeClr val="lt1"/>
          </a:solidFill>
          <a:latin typeface="Arial"/>
          <a:ea typeface="+mj-ea"/>
          <a:cs typeface="Arial"/>
          <a:sym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Student Jobs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Everyone Can Get In On the Act</a:t>
            </a:r>
          </a:p>
        </p:txBody>
      </p:sp>
    </p:spTree>
    <p:extLst>
      <p:ext uri="{BB962C8B-B14F-4D97-AF65-F5344CB8AC3E}">
        <p14:creationId xmlns:p14="http://schemas.microsoft.com/office/powerpoint/2010/main" val="191753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“Clapper” Kid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1104" y="1669976"/>
            <a:ext cx="5181600" cy="4769708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Your job is to:</a:t>
            </a:r>
          </a:p>
          <a:p>
            <a:r>
              <a:rPr lang="en-AU" b="1" dirty="0">
                <a:solidFill>
                  <a:srgbClr val="FF0000"/>
                </a:solidFill>
              </a:rPr>
              <a:t>clap for two seconds every time someone makes a responsible response to a question</a:t>
            </a:r>
          </a:p>
          <a:p>
            <a:pPr marL="0" indent="0">
              <a:buNone/>
            </a:pPr>
            <a:endParaRPr lang="en-A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b="1" dirty="0">
                <a:solidFill>
                  <a:srgbClr val="0070C0"/>
                </a:solidFill>
              </a:rPr>
              <a:t>This is a signal to all other students to clap and celebrate the responses of fellow students.</a:t>
            </a:r>
          </a:p>
          <a:p>
            <a:endParaRPr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95C6DD-3CDD-4152-8C0B-9A81E062E7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75" y="1670050"/>
            <a:ext cx="4768850" cy="47688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177A625-42A6-40E4-8F18-8EB5E3972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38" y="4307067"/>
            <a:ext cx="1895475" cy="104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English Referee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1104" y="1669976"/>
            <a:ext cx="5181600" cy="4769708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Your job is to:</a:t>
            </a:r>
          </a:p>
          <a:p>
            <a:r>
              <a:rPr lang="en-AU" b="1" dirty="0">
                <a:solidFill>
                  <a:srgbClr val="FF0000"/>
                </a:solidFill>
              </a:rPr>
              <a:t>throw the soft ball into the air (and catch it) every time the teacher speaks English for longer than 5 seconds (except when explaining something to the class)</a:t>
            </a:r>
          </a:p>
          <a:p>
            <a:pPr marL="0" indent="0">
              <a:buNone/>
            </a:pPr>
            <a:endParaRPr lang="en-A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b="1" dirty="0">
                <a:solidFill>
                  <a:srgbClr val="0070C0"/>
                </a:solidFill>
              </a:rPr>
              <a:t>This will ensure the teacher speaks as much Indonesian as possible.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97DA77-93F2-4D92-803A-F635CC1AEF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16" y="1503183"/>
            <a:ext cx="2285714" cy="228571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E388E2-5D62-4DB6-8543-D1A91866F9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47" y="3788897"/>
            <a:ext cx="2418051" cy="241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“Clicker” Kid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1104" y="1669976"/>
            <a:ext cx="5181600" cy="4769708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Your job is to:</a:t>
            </a:r>
          </a:p>
          <a:p>
            <a:r>
              <a:rPr lang="en-AU" b="1" dirty="0">
                <a:solidFill>
                  <a:srgbClr val="FF0000"/>
                </a:solidFill>
              </a:rPr>
              <a:t>tally the number of questions that the teacher asks the class using only Indonesian</a:t>
            </a:r>
          </a:p>
          <a:p>
            <a:pPr marL="0" indent="0">
              <a:buNone/>
            </a:pPr>
            <a:endParaRPr lang="en-A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b="1" dirty="0">
                <a:solidFill>
                  <a:srgbClr val="0070C0"/>
                </a:solidFill>
              </a:rPr>
              <a:t>This will help the teacher to avoid using English when asking  students for information.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5340F9-DC23-4DE8-BFA9-CBD4519A2E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06" y="2041246"/>
            <a:ext cx="3800912" cy="3800912"/>
          </a:xfrm>
        </p:spPr>
      </p:pic>
    </p:spTree>
    <p:extLst>
      <p:ext uri="{BB962C8B-B14F-4D97-AF65-F5344CB8AC3E}">
        <p14:creationId xmlns:p14="http://schemas.microsoft.com/office/powerpoint/2010/main" val="979776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Professor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1104" y="1669976"/>
            <a:ext cx="5181600" cy="4769708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Your job is to:</a:t>
            </a:r>
          </a:p>
          <a:p>
            <a:r>
              <a:rPr lang="en-AU" b="1" dirty="0">
                <a:solidFill>
                  <a:srgbClr val="FF0000"/>
                </a:solidFill>
              </a:rPr>
              <a:t>decide on the correct answer when a number of responses are given by the students</a:t>
            </a:r>
          </a:p>
          <a:p>
            <a:pPr marL="0" indent="0">
              <a:buNone/>
            </a:pPr>
            <a:endParaRPr lang="en-A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b="1" dirty="0">
                <a:solidFill>
                  <a:srgbClr val="0070C0"/>
                </a:solidFill>
              </a:rPr>
              <a:t>This means the teacher will be relying upon you as an “expert” assistant.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DD7DACAF-0CDA-4FE3-A8E9-7114BDEE4A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635" y="1378935"/>
            <a:ext cx="3145871" cy="5060749"/>
          </a:xfrm>
        </p:spPr>
      </p:pic>
    </p:spTree>
    <p:extLst>
      <p:ext uri="{BB962C8B-B14F-4D97-AF65-F5344CB8AC3E}">
        <p14:creationId xmlns:p14="http://schemas.microsoft.com/office/powerpoint/2010/main" val="169450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“Question” Kid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1104" y="1669976"/>
            <a:ext cx="5181600" cy="4769708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Your job is to:</a:t>
            </a:r>
          </a:p>
          <a:p>
            <a:r>
              <a:rPr lang="en-AU" b="1" dirty="0">
                <a:solidFill>
                  <a:srgbClr val="FF0000"/>
                </a:solidFill>
              </a:rPr>
              <a:t>repeat the “</a:t>
            </a:r>
            <a:r>
              <a:rPr lang="en-AU" b="1" dirty="0" err="1">
                <a:solidFill>
                  <a:srgbClr val="FF0000"/>
                </a:solidFill>
              </a:rPr>
              <a:t>Wh</a:t>
            </a:r>
            <a:r>
              <a:rPr lang="en-AU" b="1" dirty="0">
                <a:solidFill>
                  <a:srgbClr val="FF0000"/>
                </a:solidFill>
              </a:rPr>
              <a:t>-” question that is in focus (in English) each time you hear the teacher use that question in Indonesian</a:t>
            </a:r>
          </a:p>
          <a:p>
            <a:pPr marL="0" indent="0">
              <a:buNone/>
            </a:pPr>
            <a:endParaRPr lang="en-AU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AU" b="1" dirty="0">
                <a:solidFill>
                  <a:srgbClr val="0070C0"/>
                </a:solidFill>
              </a:rPr>
              <a:t>If you do not repeat the “</a:t>
            </a:r>
            <a:r>
              <a:rPr lang="en-AU" b="1" dirty="0" err="1">
                <a:solidFill>
                  <a:srgbClr val="0070C0"/>
                </a:solidFill>
              </a:rPr>
              <a:t>Wh</a:t>
            </a:r>
            <a:r>
              <a:rPr lang="en-AU" b="1" dirty="0">
                <a:solidFill>
                  <a:srgbClr val="0070C0"/>
                </a:solidFill>
              </a:rPr>
              <a:t>-” question word in English within 4 seconds, and another student repeats it, they will replace you as the “Question Kid”.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821027-1F83-4465-8A45-29C2884BD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5" y="2508506"/>
            <a:ext cx="2700105" cy="209933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F8BE22-F596-4935-9F32-DA6CD06C03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22" y="2021946"/>
            <a:ext cx="4236242" cy="4236242"/>
          </a:xfrm>
        </p:spPr>
      </p:pic>
    </p:spTree>
    <p:extLst>
      <p:ext uri="{BB962C8B-B14F-4D97-AF65-F5344CB8AC3E}">
        <p14:creationId xmlns:p14="http://schemas.microsoft.com/office/powerpoint/2010/main" val="40789516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SBT-Powerpoint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SBT-Powerpoint-Template</Template>
  <TotalTime>119</TotalTime>
  <Words>248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SBT-Powerpoint-Template</vt:lpstr>
      <vt:lpstr>Student Jobs</vt:lpstr>
      <vt:lpstr>The “Clapper” Kid</vt:lpstr>
      <vt:lpstr>The English Referee</vt:lpstr>
      <vt:lpstr>The “Clicker” Kid</vt:lpstr>
      <vt:lpstr>The Professor</vt:lpstr>
      <vt:lpstr>The “Question” Kid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Ayer</dc:creator>
  <cp:lastModifiedBy>Jim Athanasiadis</cp:lastModifiedBy>
  <cp:revision>15</cp:revision>
  <dcterms:created xsi:type="dcterms:W3CDTF">2015-03-05T15:09:26Z</dcterms:created>
  <dcterms:modified xsi:type="dcterms:W3CDTF">2019-01-27T02:39:32Z</dcterms:modified>
</cp:coreProperties>
</file>