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13/08/2016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13/08/2016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13/08/2016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boleh</a:t>
            </a:r>
            <a:endParaRPr lang="en-AU" sz="80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10627">
            <a:off x="951350" y="1098701"/>
            <a:ext cx="4761905" cy="2857143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763329"/>
            <a:ext cx="4761905" cy="285714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84149">
            <a:off x="7275343" y="415345"/>
            <a:ext cx="4810125" cy="48387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66416">
            <a:off x="5686669" y="2063627"/>
            <a:ext cx="6667500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boleh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704" y="1464702"/>
            <a:ext cx="11127418" cy="5268912"/>
          </a:xfrm>
        </p:spPr>
        <p:txBody>
          <a:bodyPr>
            <a:normAutofit/>
          </a:bodyPr>
          <a:lstStyle/>
          <a:p>
            <a:pPr algn="just"/>
            <a:r>
              <a:rPr lang="en-AU" sz="4000" dirty="0"/>
              <a:t>No, </a:t>
            </a:r>
            <a:r>
              <a:rPr lang="en-AU" sz="4000" b="1" i="1" dirty="0"/>
              <a:t>“</a:t>
            </a:r>
            <a:r>
              <a:rPr lang="en-AU" sz="4000" b="1" i="1" dirty="0" err="1"/>
              <a:t>boleh</a:t>
            </a:r>
            <a:r>
              <a:rPr lang="en-AU" sz="4000" dirty="0"/>
              <a:t>” , pronounced </a:t>
            </a:r>
            <a:r>
              <a:rPr lang="en-AU" sz="4000" i="1" dirty="0"/>
              <a:t>“</a:t>
            </a:r>
            <a:r>
              <a:rPr lang="en-AU" sz="4000" i="1" dirty="0" err="1"/>
              <a:t>boh</a:t>
            </a:r>
            <a:r>
              <a:rPr lang="en-AU" sz="4000" i="1" dirty="0"/>
              <a:t>-lay”</a:t>
            </a:r>
            <a:r>
              <a:rPr lang="en-AU" sz="4000" dirty="0"/>
              <a:t>, is not the Indonesian name for the world-famous fashion eyewear brand.</a:t>
            </a:r>
          </a:p>
          <a:p>
            <a:pPr algn="just"/>
            <a:r>
              <a:rPr lang="en-AU" sz="4000" b="1" i="1" dirty="0"/>
              <a:t>“</a:t>
            </a:r>
            <a:r>
              <a:rPr lang="en-AU" sz="4000" b="1" i="1" dirty="0" err="1"/>
              <a:t>boleh</a:t>
            </a:r>
            <a:r>
              <a:rPr lang="en-AU" sz="4000" b="1" i="1" dirty="0"/>
              <a:t>” </a:t>
            </a:r>
            <a:r>
              <a:rPr lang="en-AU" sz="4000" dirty="0"/>
              <a:t>means </a:t>
            </a:r>
            <a:r>
              <a:rPr lang="en-AU" sz="4000" i="1" dirty="0"/>
              <a:t>“may” </a:t>
            </a:r>
            <a:r>
              <a:rPr lang="en-AU" sz="4000" dirty="0"/>
              <a:t>in Indonesian. </a:t>
            </a:r>
          </a:p>
          <a:p>
            <a:pPr algn="just"/>
            <a:r>
              <a:rPr lang="en-AU" sz="4000" dirty="0"/>
              <a:t>It is used both to ask </a:t>
            </a:r>
            <a:r>
              <a:rPr lang="en-AU" sz="4000" i="1" dirty="0"/>
              <a:t>“May I … ?” </a:t>
            </a:r>
            <a:r>
              <a:rPr lang="en-AU" sz="4000" dirty="0"/>
              <a:t>questions (“</a:t>
            </a:r>
            <a:r>
              <a:rPr lang="en-AU" sz="4000" b="1" i="1" dirty="0" err="1"/>
              <a:t>Boleh</a:t>
            </a:r>
            <a:r>
              <a:rPr lang="en-AU" sz="4000" b="1" i="1" dirty="0"/>
              <a:t> </a:t>
            </a:r>
            <a:r>
              <a:rPr lang="en-AU" sz="4000" b="1" i="1" dirty="0" err="1"/>
              <a:t>saya</a:t>
            </a:r>
            <a:r>
              <a:rPr lang="en-AU" sz="4000" b="1" i="1" dirty="0"/>
              <a:t> …?”</a:t>
            </a:r>
            <a:r>
              <a:rPr lang="en-AU" sz="4000" dirty="0"/>
              <a:t>) and to answer these questions (</a:t>
            </a:r>
            <a:r>
              <a:rPr lang="en-AU" sz="4000" b="1" i="1" dirty="0"/>
              <a:t>“</a:t>
            </a:r>
            <a:r>
              <a:rPr lang="en-AU" sz="4000" b="1" i="1" dirty="0" err="1"/>
              <a:t>Ya</a:t>
            </a:r>
            <a:r>
              <a:rPr lang="en-AU" sz="4000" b="1" i="1" dirty="0"/>
              <a:t>, </a:t>
            </a:r>
            <a:r>
              <a:rPr lang="en-AU" sz="4000" b="1" i="1" dirty="0" err="1"/>
              <a:t>boleh</a:t>
            </a:r>
            <a:r>
              <a:rPr lang="en-AU" sz="4000" b="1" i="1" dirty="0"/>
              <a:t>!” </a:t>
            </a:r>
            <a:r>
              <a:rPr lang="en-AU" sz="4000" dirty="0"/>
              <a:t>or</a:t>
            </a:r>
            <a:r>
              <a:rPr lang="en-AU" sz="4000" b="1" i="1" dirty="0"/>
              <a:t> “</a:t>
            </a:r>
            <a:r>
              <a:rPr lang="en-AU" sz="4000" b="1" i="1" dirty="0" err="1"/>
              <a:t>Tidak</a:t>
            </a:r>
            <a:r>
              <a:rPr lang="en-AU" sz="4000" b="1" i="1" dirty="0"/>
              <a:t> </a:t>
            </a:r>
            <a:r>
              <a:rPr lang="en-AU" sz="4000" b="1" i="1" dirty="0" err="1"/>
              <a:t>boleh</a:t>
            </a:r>
            <a:r>
              <a:rPr lang="en-AU" sz="4000" b="1" i="1" dirty="0"/>
              <a:t>!”</a:t>
            </a:r>
            <a:r>
              <a:rPr lang="en-AU" sz="4000" dirty="0"/>
              <a:t>).</a:t>
            </a:r>
          </a:p>
          <a:p>
            <a:endParaRPr lang="en-AU" sz="4000" i="1" dirty="0"/>
          </a:p>
        </p:txBody>
      </p:sp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boleh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09" y="1455824"/>
            <a:ext cx="6720396" cy="5268912"/>
          </a:xfrm>
        </p:spPr>
        <p:txBody>
          <a:bodyPr>
            <a:normAutofit/>
          </a:bodyPr>
          <a:lstStyle/>
          <a:p>
            <a:pPr algn="just"/>
            <a:r>
              <a:rPr lang="en-AU" sz="4000" dirty="0"/>
              <a:t>Don’t make a habit of asking to go to the toilet too often during your Indonesian classes because the reply just might be </a:t>
            </a:r>
            <a:r>
              <a:rPr lang="en-AU" sz="4000" b="1" i="1" dirty="0"/>
              <a:t>“</a:t>
            </a:r>
            <a:r>
              <a:rPr lang="en-AU" sz="4000" b="1" i="1" dirty="0" err="1"/>
              <a:t>tidak</a:t>
            </a:r>
            <a:r>
              <a:rPr lang="en-AU" sz="4000" b="1" i="1" dirty="0"/>
              <a:t> </a:t>
            </a:r>
            <a:r>
              <a:rPr lang="en-AU" sz="4000" b="1" i="1" dirty="0" err="1"/>
              <a:t>boleh</a:t>
            </a:r>
            <a:r>
              <a:rPr lang="en-AU" sz="4000" b="1" i="1" dirty="0"/>
              <a:t>!”</a:t>
            </a:r>
          </a:p>
          <a:p>
            <a:endParaRPr lang="en-AU" sz="40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76090" y="1769015"/>
            <a:ext cx="3000143" cy="51801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79858" y="3939901"/>
            <a:ext cx="1803431" cy="2784835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8508506" y="2031052"/>
            <a:ext cx="1927704" cy="1453816"/>
          </a:xfrm>
          <a:prstGeom prst="wedgeEllipseCallout">
            <a:avLst>
              <a:gd name="adj1" fmla="val 62557"/>
              <a:gd name="adj2" fmla="val 47328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664144" y="3897410"/>
            <a:ext cx="1313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 err="1"/>
              <a:t>Boleh</a:t>
            </a:r>
            <a:r>
              <a:rPr lang="en-AU" i="1" dirty="0"/>
              <a:t> </a:t>
            </a:r>
            <a:r>
              <a:rPr lang="en-AU" i="1" dirty="0" err="1"/>
              <a:t>saya</a:t>
            </a:r>
            <a:r>
              <a:rPr lang="en-AU" i="1" dirty="0"/>
              <a:t> </a:t>
            </a:r>
            <a:r>
              <a:rPr lang="en-AU" i="1" dirty="0" err="1"/>
              <a:t>ke</a:t>
            </a:r>
            <a:r>
              <a:rPr lang="en-AU" i="1" dirty="0"/>
              <a:t> WC, Pak Skinner?</a:t>
            </a:r>
            <a:endParaRPr lang="en-US" i="1" dirty="0"/>
          </a:p>
        </p:txBody>
      </p:sp>
      <p:sp>
        <p:nvSpPr>
          <p:cNvPr id="11" name="Oval Callout 10"/>
          <p:cNvSpPr/>
          <p:nvPr/>
        </p:nvSpPr>
        <p:spPr>
          <a:xfrm>
            <a:off x="8325659" y="3665216"/>
            <a:ext cx="1873188" cy="1285044"/>
          </a:xfrm>
          <a:prstGeom prst="wedgeEllipseCallout">
            <a:avLst>
              <a:gd name="adj1" fmla="val -61117"/>
              <a:gd name="adj2" fmla="val 45920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899633" y="2157795"/>
            <a:ext cx="1318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 err="1"/>
              <a:t>Tidak</a:t>
            </a:r>
            <a:r>
              <a:rPr lang="en-AU" i="1" dirty="0"/>
              <a:t> </a:t>
            </a:r>
            <a:r>
              <a:rPr lang="en-AU" i="1" dirty="0" err="1"/>
              <a:t>boleh</a:t>
            </a:r>
            <a:r>
              <a:rPr lang="en-AU" b="1" i="1" dirty="0"/>
              <a:t>, SIMPSON! </a:t>
            </a:r>
            <a:r>
              <a:rPr lang="en-AU" i="1" dirty="0" err="1"/>
              <a:t>Kembali</a:t>
            </a:r>
            <a:r>
              <a:rPr lang="en-AU" i="1" dirty="0"/>
              <a:t> </a:t>
            </a:r>
            <a:r>
              <a:rPr lang="en-AU" i="1" dirty="0" err="1"/>
              <a:t>ke</a:t>
            </a:r>
            <a:r>
              <a:rPr lang="en-AU" i="1" dirty="0"/>
              <a:t> </a:t>
            </a:r>
            <a:r>
              <a:rPr lang="en-AU" i="1" dirty="0" err="1"/>
              <a:t>kelas</a:t>
            </a:r>
            <a:r>
              <a:rPr lang="en-AU" b="1" i="1" dirty="0"/>
              <a:t>!!!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42541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110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boleh</vt:lpstr>
      <vt:lpstr>boleh</vt:lpstr>
      <vt:lpstr>boleh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36</cp:revision>
  <dcterms:created xsi:type="dcterms:W3CDTF">2016-04-10T22:18:35Z</dcterms:created>
  <dcterms:modified xsi:type="dcterms:W3CDTF">2016-08-13T10:14:37Z</dcterms:modified>
</cp:coreProperties>
</file>