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2" autoAdjust="0"/>
    <p:restoredTop sz="94133" autoAdjust="0"/>
  </p:normalViewPr>
  <p:slideViewPr>
    <p:cSldViewPr snapToGrid="0">
      <p:cViewPr varScale="1">
        <p:scale>
          <a:sx n="105" d="100"/>
          <a:sy n="105" d="100"/>
        </p:scale>
        <p:origin x="78" y="11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8/08/2016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951782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8/08/2016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003367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8/08/2016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476840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8/08/2016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965715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8/08/2016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975049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8/08/2016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680370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8/08/2016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42367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8/08/2016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613826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8/08/2016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69067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8/08/2016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29642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8/08/2016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870890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02DE2E-2F67-4BEB-A6EC-4B8C4A2DA493}" type="datetimeFigureOut">
              <a:rPr lang="en-AU" smtClean="0"/>
              <a:t>8/08/2016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243536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0"/>
                <a:lumOff val="100000"/>
              </a:schemeClr>
            </a:gs>
            <a:gs pos="35000">
              <a:schemeClr val="accent4">
                <a:lumMod val="0"/>
                <a:lumOff val="100000"/>
              </a:schemeClr>
            </a:gs>
            <a:gs pos="100000">
              <a:schemeClr val="accent4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4814" y="827814"/>
            <a:ext cx="5202371" cy="5202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55574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>
                <a:lumMod val="0"/>
                <a:lumOff val="100000"/>
              </a:schemeClr>
            </a:gs>
            <a:gs pos="31000">
              <a:schemeClr val="accent4">
                <a:lumMod val="0"/>
                <a:lumOff val="100000"/>
              </a:schemeClr>
            </a:gs>
            <a:gs pos="100000">
              <a:schemeClr val="accent4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AU" sz="8000" b="1" dirty="0" err="1"/>
              <a:t>angka</a:t>
            </a:r>
            <a:endParaRPr lang="en-AU" sz="8000" b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1610" y="2286085"/>
            <a:ext cx="3577326" cy="3577326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334" y="2123273"/>
            <a:ext cx="3469114" cy="412989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4200" y="1027906"/>
            <a:ext cx="10058400" cy="5657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25638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>
                <a:lumMod val="0"/>
                <a:lumOff val="100000"/>
              </a:schemeClr>
            </a:gs>
            <a:gs pos="35000">
              <a:schemeClr val="accent4">
                <a:lumMod val="0"/>
                <a:lumOff val="100000"/>
              </a:schemeClr>
            </a:gs>
            <a:gs pos="100000">
              <a:schemeClr val="accent4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AU" sz="8000" b="1" dirty="0" err="1"/>
              <a:t>angka</a:t>
            </a:r>
            <a:endParaRPr lang="en-AU" sz="8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5309" y="1517968"/>
            <a:ext cx="11656379" cy="5268912"/>
          </a:xfrm>
        </p:spPr>
        <p:txBody>
          <a:bodyPr>
            <a:normAutofit/>
          </a:bodyPr>
          <a:lstStyle/>
          <a:p>
            <a:r>
              <a:rPr lang="en-AU" sz="4000" dirty="0"/>
              <a:t>You must surely be thinking that </a:t>
            </a:r>
            <a:r>
              <a:rPr lang="en-AU" sz="4000" b="1" i="1" dirty="0"/>
              <a:t>“</a:t>
            </a:r>
            <a:r>
              <a:rPr lang="en-AU" sz="4000" b="1" i="1" dirty="0" err="1"/>
              <a:t>angka</a:t>
            </a:r>
            <a:r>
              <a:rPr lang="en-AU" sz="4000" b="1" i="1" dirty="0"/>
              <a:t>”</a:t>
            </a:r>
            <a:r>
              <a:rPr lang="en-AU" sz="4000" dirty="0"/>
              <a:t>, pronounced </a:t>
            </a:r>
            <a:r>
              <a:rPr lang="en-AU" sz="4000" i="1" dirty="0"/>
              <a:t>“</a:t>
            </a:r>
            <a:r>
              <a:rPr lang="en-AU" sz="4000" i="1" dirty="0" err="1"/>
              <a:t>ung-ka</a:t>
            </a:r>
            <a:r>
              <a:rPr lang="en-AU" sz="4000" i="1" dirty="0"/>
              <a:t>”</a:t>
            </a:r>
            <a:r>
              <a:rPr lang="en-AU" sz="4000" dirty="0"/>
              <a:t>, is the Indonesian word for </a:t>
            </a:r>
            <a:r>
              <a:rPr lang="en-AU" sz="4000" i="1" dirty="0"/>
              <a:t>“anchor”</a:t>
            </a:r>
            <a:r>
              <a:rPr lang="en-AU" sz="4000" dirty="0"/>
              <a:t>, right?</a:t>
            </a:r>
          </a:p>
          <a:p>
            <a:r>
              <a:rPr lang="en-AU" sz="4000" dirty="0"/>
              <a:t>Sorry to disappoint you, but </a:t>
            </a:r>
            <a:r>
              <a:rPr lang="en-AU" sz="4000" b="1" i="1" dirty="0"/>
              <a:t>“</a:t>
            </a:r>
            <a:r>
              <a:rPr lang="en-AU" sz="4000" b="1" i="1" dirty="0" err="1"/>
              <a:t>angka</a:t>
            </a:r>
            <a:r>
              <a:rPr lang="en-AU" sz="4000" b="1" i="1" dirty="0"/>
              <a:t>” </a:t>
            </a:r>
            <a:r>
              <a:rPr lang="en-AU" sz="4000" dirty="0"/>
              <a:t>means </a:t>
            </a:r>
            <a:r>
              <a:rPr lang="en-AU" sz="4000" i="1" dirty="0"/>
              <a:t>“number” </a:t>
            </a:r>
            <a:r>
              <a:rPr lang="en-AU" sz="4000" dirty="0"/>
              <a:t>in the sense of </a:t>
            </a:r>
            <a:r>
              <a:rPr lang="en-AU" sz="4000" i="1" dirty="0"/>
              <a:t>“digit”</a:t>
            </a:r>
            <a:r>
              <a:rPr lang="en-AU" sz="4000" dirty="0"/>
              <a:t> or </a:t>
            </a:r>
            <a:r>
              <a:rPr lang="en-AU" sz="4000" i="1" dirty="0"/>
              <a:t>“numeral” </a:t>
            </a:r>
            <a:r>
              <a:rPr lang="en-AU" sz="4000" dirty="0"/>
              <a:t>in Indonesian.</a:t>
            </a:r>
          </a:p>
          <a:p>
            <a:endParaRPr lang="en-AU" sz="4000" i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2857" y="3995001"/>
            <a:ext cx="5048997" cy="28274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14231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>
                <a:lumMod val="0"/>
                <a:lumOff val="100000"/>
              </a:schemeClr>
            </a:gs>
            <a:gs pos="35000">
              <a:schemeClr val="accent4">
                <a:lumMod val="0"/>
                <a:lumOff val="100000"/>
              </a:schemeClr>
            </a:gs>
            <a:gs pos="100000">
              <a:schemeClr val="accent4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AU" sz="8000" b="1" dirty="0" err="1"/>
              <a:t>angka</a:t>
            </a:r>
            <a:endParaRPr lang="en-AU" sz="8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5309" y="1455824"/>
            <a:ext cx="11656379" cy="5268912"/>
          </a:xfrm>
        </p:spPr>
        <p:txBody>
          <a:bodyPr>
            <a:normAutofit/>
          </a:bodyPr>
          <a:lstStyle/>
          <a:p>
            <a:pPr algn="just"/>
            <a:r>
              <a:rPr lang="en-AU" sz="4000" dirty="0"/>
              <a:t>Feedback from employers has shown that an aptitude with </a:t>
            </a:r>
            <a:r>
              <a:rPr lang="en-AU" sz="4000" b="1" i="1" dirty="0"/>
              <a:t>“</a:t>
            </a:r>
            <a:r>
              <a:rPr lang="en-AU" sz="4000" b="1" i="1" dirty="0" err="1"/>
              <a:t>angka</a:t>
            </a:r>
            <a:r>
              <a:rPr lang="en-AU" sz="4000" b="1" i="1" dirty="0"/>
              <a:t>” </a:t>
            </a:r>
            <a:r>
              <a:rPr lang="en-AU" sz="4000" dirty="0"/>
              <a:t>can </a:t>
            </a:r>
            <a:r>
              <a:rPr lang="en-AU" sz="4000" i="1" dirty="0"/>
              <a:t>“anchor”</a:t>
            </a:r>
            <a:r>
              <a:rPr lang="en-AU" sz="4000" dirty="0"/>
              <a:t> you satisfying and higher-paying employment opportunities!</a:t>
            </a:r>
          </a:p>
          <a:p>
            <a:pPr algn="just"/>
            <a:r>
              <a:rPr lang="en-AU" sz="4000" dirty="0"/>
              <a:t>I suppose that means you better start counting your chickens …</a:t>
            </a:r>
          </a:p>
          <a:p>
            <a:endParaRPr lang="en-AU" sz="4000" i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9000" y="4090280"/>
            <a:ext cx="2232293" cy="243692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3032" y="3693028"/>
            <a:ext cx="3560593" cy="316497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291743" y="3693028"/>
            <a:ext cx="3559944" cy="31649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25414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271</TotalTime>
  <Words>87</Words>
  <Application>Microsoft Office PowerPoint</Application>
  <PresentationFormat>Widescreen</PresentationFormat>
  <Paragraphs>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angka</vt:lpstr>
      <vt:lpstr>angka</vt:lpstr>
      <vt:lpstr>angka</vt:lpstr>
    </vt:vector>
  </TitlesOfParts>
  <Company>Queensland Government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ATHANASIADIS, Jim</dc:creator>
  <cp:lastModifiedBy>JIM</cp:lastModifiedBy>
  <cp:revision>35</cp:revision>
  <dcterms:created xsi:type="dcterms:W3CDTF">2016-04-10T22:18:35Z</dcterms:created>
  <dcterms:modified xsi:type="dcterms:W3CDTF">2016-08-08T05:56:47Z</dcterms:modified>
</cp:coreProperties>
</file>