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ajar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67" y="1690688"/>
            <a:ext cx="4601686" cy="4601686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12" y="2030444"/>
            <a:ext cx="4417797" cy="44177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7" y="1846555"/>
            <a:ext cx="4573887" cy="44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7" y="1287148"/>
            <a:ext cx="11026558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probably think  that the Indonesian word </a:t>
            </a:r>
            <a:r>
              <a:rPr lang="en-AU" sz="3600" b="1" i="1" dirty="0"/>
              <a:t>“ajar”</a:t>
            </a:r>
            <a:r>
              <a:rPr lang="en-AU" sz="3600" dirty="0"/>
              <a:t>, pronounced </a:t>
            </a:r>
            <a:r>
              <a:rPr lang="en-AU" sz="3600" i="1" dirty="0"/>
              <a:t>“a-jar”</a:t>
            </a:r>
            <a:r>
              <a:rPr lang="en-AU" sz="3600" dirty="0"/>
              <a:t>, means </a:t>
            </a:r>
            <a:r>
              <a:rPr lang="en-AU" sz="3600" i="1" dirty="0"/>
              <a:t>“jar”</a:t>
            </a:r>
            <a:r>
              <a:rPr lang="en-AU" sz="3600" dirty="0"/>
              <a:t>, right?</a:t>
            </a:r>
          </a:p>
          <a:p>
            <a:pPr algn="just"/>
            <a:r>
              <a:rPr lang="en-AU" sz="3600" dirty="0"/>
              <a:t>Don’t  get  too  carried  away  because,  as usual, you  are</a:t>
            </a:r>
          </a:p>
          <a:p>
            <a:pPr marL="0" indent="0" algn="just">
              <a:buNone/>
            </a:pPr>
            <a:r>
              <a:rPr lang="en-AU" sz="3600" dirty="0"/>
              <a:t> </a:t>
            </a:r>
          </a:p>
          <a:p>
            <a:pPr algn="just"/>
            <a:r>
              <a:rPr lang="en-AU" sz="3600" dirty="0"/>
              <a:t>The verb </a:t>
            </a:r>
            <a:r>
              <a:rPr lang="en-AU" sz="3600" b="1" i="1" dirty="0"/>
              <a:t>“ajar” </a:t>
            </a:r>
            <a:r>
              <a:rPr lang="en-AU" sz="3600" dirty="0"/>
              <a:t>is the base word for both </a:t>
            </a:r>
            <a:r>
              <a:rPr lang="en-AU" sz="3600" b="1" i="1" dirty="0"/>
              <a:t>“</a:t>
            </a:r>
            <a:r>
              <a:rPr lang="en-AU" sz="3600" b="1" i="1" dirty="0" err="1"/>
              <a:t>belajar</a:t>
            </a:r>
            <a:r>
              <a:rPr lang="en-AU" sz="3600" b="1" i="1" dirty="0"/>
              <a:t>” </a:t>
            </a:r>
            <a:r>
              <a:rPr lang="en-AU" sz="3600" dirty="0"/>
              <a:t>(</a:t>
            </a:r>
            <a:r>
              <a:rPr lang="en-AU" sz="3600" i="1" dirty="0"/>
              <a:t>“to learn”</a:t>
            </a:r>
            <a:r>
              <a:rPr lang="en-AU" sz="3600" dirty="0"/>
              <a:t>) and </a:t>
            </a:r>
            <a:r>
              <a:rPr lang="en-AU" sz="3600" b="1" i="1" dirty="0"/>
              <a:t>“</a:t>
            </a:r>
            <a:r>
              <a:rPr lang="en-AU" sz="3600" b="1" i="1" dirty="0" err="1"/>
              <a:t>mengajar</a:t>
            </a:r>
            <a:r>
              <a:rPr lang="en-AU" sz="3600" b="1" i="1" dirty="0"/>
              <a:t>” </a:t>
            </a:r>
            <a:r>
              <a:rPr lang="en-AU" sz="3600" dirty="0"/>
              <a:t>(</a:t>
            </a:r>
            <a:r>
              <a:rPr lang="en-AU" sz="3600" i="1" dirty="0"/>
              <a:t>“to teach”</a:t>
            </a:r>
            <a:r>
              <a:rPr lang="en-AU" sz="3600" dirty="0"/>
              <a:t>).</a:t>
            </a:r>
          </a:p>
          <a:p>
            <a:pPr marL="0" indent="0" algn="just">
              <a:buNone/>
            </a:pPr>
            <a:endParaRPr lang="en-AU" sz="4400" dirty="0"/>
          </a:p>
          <a:p>
            <a:pPr marL="0" indent="0">
              <a:buNone/>
            </a:pPr>
            <a:endParaRPr lang="en-AU" sz="4000" i="1" dirty="0"/>
          </a:p>
        </p:txBody>
      </p:sp>
      <p:sp>
        <p:nvSpPr>
          <p:cNvPr id="4" name="Rectangle 3"/>
          <p:cNvSpPr/>
          <p:nvPr/>
        </p:nvSpPr>
        <p:spPr>
          <a:xfrm>
            <a:off x="694582" y="2754271"/>
            <a:ext cx="3540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ncorrect 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4899926"/>
            <a:ext cx="4676821" cy="1732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92" y="4309547"/>
            <a:ext cx="4699819" cy="22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7" y="1287148"/>
            <a:ext cx="11026558" cy="526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AU" sz="4400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13" y="1600929"/>
            <a:ext cx="79914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ajar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7" y="1287148"/>
            <a:ext cx="4705658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I’ll bet you’ve learnt a few words through the </a:t>
            </a:r>
            <a:r>
              <a:rPr lang="en-AU" sz="3600" b="1" dirty="0"/>
              <a:t>WORD of the DAY !</a:t>
            </a:r>
          </a:p>
          <a:p>
            <a:pPr algn="just"/>
            <a:r>
              <a:rPr lang="en-AU" sz="3600" dirty="0"/>
              <a:t>By the way, the word for </a:t>
            </a:r>
            <a:r>
              <a:rPr lang="en-AU" sz="3600" i="1" dirty="0"/>
              <a:t>“jar” </a:t>
            </a:r>
            <a:r>
              <a:rPr lang="en-AU" sz="3600" dirty="0"/>
              <a:t>in Indonesian is </a:t>
            </a:r>
            <a:r>
              <a:rPr lang="en-AU" sz="3600" b="1" i="1" dirty="0"/>
              <a:t>“</a:t>
            </a:r>
            <a:r>
              <a:rPr lang="en-AU" sz="3600" b="1" i="1" dirty="0" err="1"/>
              <a:t>stoples</a:t>
            </a:r>
            <a:r>
              <a:rPr lang="en-AU" sz="3600" b="1" i="1" dirty="0"/>
              <a:t>”</a:t>
            </a:r>
            <a:r>
              <a:rPr lang="en-AU" sz="3600" dirty="0"/>
              <a:t>.</a:t>
            </a:r>
          </a:p>
          <a:p>
            <a:pPr marL="0" indent="0" algn="just">
              <a:buNone/>
            </a:pPr>
            <a:endParaRPr lang="en-AU" sz="4400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346" y="1759750"/>
            <a:ext cx="7717654" cy="50982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2665" y="1937525"/>
            <a:ext cx="194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WALT: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652" y="2201662"/>
            <a:ext cx="253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FF00"/>
                </a:solidFill>
              </a:rPr>
              <a:t>WORD of the DAY</a:t>
            </a:r>
          </a:p>
          <a:p>
            <a:pPr algn="ctr"/>
            <a:r>
              <a:rPr lang="en-AU" sz="2400" b="1" i="1" dirty="0">
                <a:solidFill>
                  <a:srgbClr val="FFFF00"/>
                </a:solidFill>
              </a:rPr>
              <a:t>“ajar”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3851" y="3183928"/>
            <a:ext cx="470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FF00"/>
                </a:solidFill>
              </a:rPr>
              <a:t>For example: </a:t>
            </a:r>
          </a:p>
          <a:p>
            <a:pPr marL="342900" indent="-342900">
              <a:buFont typeface="+mj-lt"/>
              <a:buAutoNum type="arabicPeriod"/>
            </a:pPr>
            <a:r>
              <a:rPr lang="en-AU" b="1" dirty="0">
                <a:solidFill>
                  <a:srgbClr val="FFFF00"/>
                </a:solidFill>
              </a:rPr>
              <a:t>Pak </a:t>
            </a:r>
            <a:r>
              <a:rPr lang="en-AU" b="1" dirty="0" err="1">
                <a:solidFill>
                  <a:srgbClr val="FFFF00"/>
                </a:solidFill>
              </a:rPr>
              <a:t>Athans</a:t>
            </a:r>
            <a:r>
              <a:rPr lang="en-AU" b="1" dirty="0">
                <a:solidFill>
                  <a:srgbClr val="FFFF00"/>
                </a:solidFill>
              </a:rPr>
              <a:t> </a:t>
            </a:r>
            <a:r>
              <a:rPr lang="en-AU" b="1" dirty="0" err="1">
                <a:solidFill>
                  <a:srgbClr val="FFFF00"/>
                </a:solidFill>
              </a:rPr>
              <a:t>mengajar</a:t>
            </a:r>
            <a:r>
              <a:rPr lang="en-AU" b="1" dirty="0">
                <a:solidFill>
                  <a:srgbClr val="FFFF00"/>
                </a:solidFill>
              </a:rPr>
              <a:t> Bahasa Indonesia.</a:t>
            </a:r>
          </a:p>
          <a:p>
            <a:pPr marL="342900" indent="-342900">
              <a:buFont typeface="+mj-lt"/>
              <a:buAutoNum type="arabicPeriod"/>
            </a:pPr>
            <a:r>
              <a:rPr lang="en-AU" b="1" dirty="0" err="1">
                <a:solidFill>
                  <a:srgbClr val="FFFF00"/>
                </a:solidFill>
              </a:rPr>
              <a:t>Saya</a:t>
            </a:r>
            <a:r>
              <a:rPr lang="en-AU" b="1" dirty="0">
                <a:solidFill>
                  <a:srgbClr val="FFFF00"/>
                </a:solidFill>
              </a:rPr>
              <a:t> </a:t>
            </a:r>
            <a:r>
              <a:rPr lang="en-AU" b="1" dirty="0" err="1">
                <a:solidFill>
                  <a:srgbClr val="FFFF00"/>
                </a:solidFill>
              </a:rPr>
              <a:t>belajar</a:t>
            </a:r>
            <a:r>
              <a:rPr lang="en-AU" b="1" dirty="0">
                <a:solidFill>
                  <a:srgbClr val="FFFF00"/>
                </a:solidFill>
              </a:rPr>
              <a:t> Bahasa Indonesia.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" y="4717185"/>
            <a:ext cx="1608354" cy="1608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17" y="4989345"/>
            <a:ext cx="2229160" cy="9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ajar</vt:lpstr>
      <vt:lpstr>ajar</vt:lpstr>
      <vt:lpstr>ajar</vt:lpstr>
      <vt:lpstr>ajar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2016-08-31T08:28:14Z</dcterms:modified>
</cp:coreProperties>
</file>